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7336D56-3B60-4EE7-9043-FC31AAECE53D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2746AA2-C601-4A60-B60C-09D0CB1F3ADB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6D56-3B60-4EE7-9043-FC31AAECE53D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6AA2-C601-4A60-B60C-09D0CB1F3A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6D56-3B60-4EE7-9043-FC31AAECE53D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6AA2-C601-4A60-B60C-09D0CB1F3AD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6D56-3B60-4EE7-9043-FC31AAECE53D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6AA2-C601-4A60-B60C-09D0CB1F3AD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7336D56-3B60-4EE7-9043-FC31AAECE53D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2746AA2-C601-4A60-B60C-09D0CB1F3AD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6D56-3B60-4EE7-9043-FC31AAECE53D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6AA2-C601-4A60-B60C-09D0CB1F3AD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6D56-3B60-4EE7-9043-FC31AAECE53D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6AA2-C601-4A60-B60C-09D0CB1F3AD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6D56-3B60-4EE7-9043-FC31AAECE53D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6AA2-C601-4A60-B60C-09D0CB1F3AD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6D56-3B60-4EE7-9043-FC31AAECE53D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6AA2-C601-4A60-B60C-09D0CB1F3AD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6D56-3B60-4EE7-9043-FC31AAECE53D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6AA2-C601-4A60-B60C-09D0CB1F3AD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6D56-3B60-4EE7-9043-FC31AAECE53D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6AA2-C601-4A60-B60C-09D0CB1F3AD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336D56-3B60-4EE7-9043-FC31AAECE53D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2746AA2-C601-4A60-B60C-09D0CB1F3ADB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3857628"/>
            <a:ext cx="6858000" cy="990600"/>
          </a:xfrm>
        </p:spPr>
        <p:txBody>
          <a:bodyPr>
            <a:noAutofit/>
          </a:bodyPr>
          <a:lstStyle/>
          <a:p>
            <a:r>
              <a:rPr lang="vi-VN" sz="6000" dirty="0" smtClean="0"/>
              <a:t>Виктор Мари Гюго</a:t>
            </a:r>
            <a:endParaRPr lang="ru-RU" sz="6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/>
              <a:t>Детство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6" name="Содержимое 5" descr="92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57224" y="1214422"/>
            <a:ext cx="3857652" cy="5093932"/>
          </a:xfrm>
        </p:spPr>
      </p:pic>
      <p:sp>
        <p:nvSpPr>
          <p:cNvPr id="7" name="TextBox 6"/>
          <p:cNvSpPr txBox="1"/>
          <p:nvPr/>
        </p:nvSpPr>
        <p:spPr>
          <a:xfrm flipH="1">
            <a:off x="5143504" y="1714488"/>
            <a:ext cx="342902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Отец писателя, </a:t>
            </a:r>
            <a:r>
              <a:rPr lang="ru-RU" sz="1400" dirty="0" err="1" smtClean="0"/>
              <a:t>Жозеф</a:t>
            </a:r>
            <a:r>
              <a:rPr lang="ru-RU" sz="1400" dirty="0" smtClean="0"/>
              <a:t> Леопольд </a:t>
            </a:r>
            <a:r>
              <a:rPr lang="ru-RU" sz="1400" dirty="0" err="1" smtClean="0"/>
              <a:t>Сигисбер</a:t>
            </a:r>
            <a:r>
              <a:rPr lang="ru-RU" sz="1400" dirty="0" smtClean="0"/>
              <a:t> Гюго (</a:t>
            </a:r>
            <a:r>
              <a:rPr lang="ru-RU" sz="1400" dirty="0"/>
              <a:t>1773—1828), стал генералом </a:t>
            </a:r>
            <a:r>
              <a:rPr lang="ru-RU" sz="1400" dirty="0" smtClean="0"/>
              <a:t>наполеоновской</a:t>
            </a:r>
            <a:r>
              <a:rPr lang="ru-RU" sz="1400" dirty="0"/>
              <a:t> армии, его мать </a:t>
            </a:r>
            <a:r>
              <a:rPr lang="ru-RU" sz="1400" dirty="0" err="1"/>
              <a:t>Софи</a:t>
            </a:r>
            <a:r>
              <a:rPr lang="ru-RU" sz="1400" dirty="0"/>
              <a:t> </a:t>
            </a:r>
            <a:r>
              <a:rPr lang="ru-RU" sz="1400" dirty="0" err="1"/>
              <a:t>Требюше</a:t>
            </a:r>
            <a:r>
              <a:rPr lang="ru-RU" sz="1400" dirty="0"/>
              <a:t> (1772—1821) — дочь судовладельца, была роялисткой-вольтерьянкой.</a:t>
            </a:r>
          </a:p>
          <a:p>
            <a:r>
              <a:rPr lang="ru-RU" sz="1400" dirty="0"/>
              <a:t>Раннее детство Гюго протекает в </a:t>
            </a:r>
            <a:r>
              <a:rPr lang="ru-RU" sz="1400" dirty="0" smtClean="0"/>
              <a:t>Марселе, </a:t>
            </a:r>
            <a:r>
              <a:rPr lang="ru-RU" sz="1400" dirty="0"/>
              <a:t>на </a:t>
            </a:r>
            <a:r>
              <a:rPr lang="ru-RU" sz="1400" dirty="0" smtClean="0"/>
              <a:t>Корсике, </a:t>
            </a:r>
            <a:r>
              <a:rPr lang="ru-RU" sz="1400" dirty="0"/>
              <a:t>на </a:t>
            </a:r>
            <a:r>
              <a:rPr lang="ru-RU" sz="1400" dirty="0" smtClean="0"/>
              <a:t>Эльбе</a:t>
            </a:r>
            <a:r>
              <a:rPr lang="ru-RU" sz="1400" dirty="0"/>
              <a:t> </a:t>
            </a:r>
            <a:r>
              <a:rPr lang="ru-RU" sz="1400" dirty="0" smtClean="0"/>
              <a:t>(1803—1805), </a:t>
            </a:r>
            <a:r>
              <a:rPr lang="ru-RU" sz="1400" dirty="0"/>
              <a:t>в </a:t>
            </a:r>
            <a:r>
              <a:rPr lang="ru-RU" sz="1400" dirty="0" smtClean="0"/>
              <a:t>Италии</a:t>
            </a:r>
            <a:r>
              <a:rPr lang="ru-RU" sz="1400" dirty="0"/>
              <a:t> (</a:t>
            </a:r>
            <a:r>
              <a:rPr lang="ru-RU" sz="1400" dirty="0" smtClean="0"/>
              <a:t>1807), </a:t>
            </a:r>
            <a:r>
              <a:rPr lang="ru-RU" sz="1400" dirty="0"/>
              <a:t>в </a:t>
            </a:r>
            <a:r>
              <a:rPr lang="ru-RU" sz="1400" dirty="0" smtClean="0"/>
              <a:t>Мадриде</a:t>
            </a:r>
            <a:r>
              <a:rPr lang="ru-RU" sz="1400" dirty="0"/>
              <a:t> (1811), где проходит служебная деятельность его отца, и откуда семья каждый раз возвращается в </a:t>
            </a:r>
            <a:r>
              <a:rPr lang="ru-RU" sz="1400" dirty="0" smtClean="0"/>
              <a:t>Париж.</a:t>
            </a:r>
            <a:endParaRPr lang="ru-RU" sz="1400" dirty="0"/>
          </a:p>
          <a:p>
            <a:r>
              <a:rPr lang="ru-RU" sz="1400" dirty="0"/>
              <a:t>Путешествия оставили глубокое впечатление в душе будущего поэта и подготовили его романтическое миросозерцание. В 1813 году мать Гюго, </a:t>
            </a:r>
            <a:r>
              <a:rPr lang="ru-RU" sz="1400" dirty="0" err="1"/>
              <a:t>Софи</a:t>
            </a:r>
            <a:r>
              <a:rPr lang="ru-RU" sz="1400" dirty="0"/>
              <a:t> </a:t>
            </a:r>
            <a:r>
              <a:rPr lang="ru-RU" sz="1400" dirty="0" err="1"/>
              <a:t>Требюше</a:t>
            </a:r>
            <a:r>
              <a:rPr lang="ru-RU" sz="1400" dirty="0"/>
              <a:t>, имевшая любовную связь с генералом </a:t>
            </a:r>
            <a:r>
              <a:rPr lang="ru-RU" sz="1400" dirty="0" err="1"/>
              <a:t>Лагори</a:t>
            </a:r>
            <a:r>
              <a:rPr lang="ru-RU" sz="1400" dirty="0"/>
              <a:t>, разошлась с мужем и обосновалась с сыном в Париже.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Юность и начало литературной деятельности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gyugo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86248" y="857232"/>
            <a:ext cx="4357718" cy="5494298"/>
          </a:xfrm>
        </p:spPr>
      </p:pic>
      <p:sp>
        <p:nvSpPr>
          <p:cNvPr id="5" name="TextBox 4"/>
          <p:cNvSpPr txBox="1"/>
          <p:nvPr/>
        </p:nvSpPr>
        <p:spPr>
          <a:xfrm>
            <a:off x="285720" y="1500174"/>
            <a:ext cx="321471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С 1814 по 1818 учится в лицее «Людовика Великого». В 14 лет начинает творить. Пишет свои неопубликованные трагедии: «</a:t>
            </a:r>
            <a:r>
              <a:rPr lang="ru-RU" sz="1200" dirty="0" err="1"/>
              <a:t>Yrtatine</a:t>
            </a:r>
            <a:r>
              <a:rPr lang="ru-RU" sz="1200" dirty="0"/>
              <a:t>» и «</a:t>
            </a:r>
            <a:r>
              <a:rPr lang="ru-RU" sz="1200" dirty="0" err="1"/>
              <a:t>Athelie</a:t>
            </a:r>
            <a:r>
              <a:rPr lang="ru-RU" sz="1200" dirty="0"/>
              <a:t> </a:t>
            </a:r>
            <a:r>
              <a:rPr lang="ru-RU" sz="1200" dirty="0" err="1"/>
              <a:t>ou</a:t>
            </a:r>
            <a:r>
              <a:rPr lang="ru-RU" sz="1200" dirty="0"/>
              <a:t> </a:t>
            </a:r>
            <a:r>
              <a:rPr lang="ru-RU" sz="1200" dirty="0" err="1"/>
              <a:t>les</a:t>
            </a:r>
            <a:r>
              <a:rPr lang="ru-RU" sz="1200" dirty="0"/>
              <a:t> </a:t>
            </a:r>
            <a:r>
              <a:rPr lang="ru-RU" sz="1200" dirty="0" err="1"/>
              <a:t>scandinaves</a:t>
            </a:r>
            <a:r>
              <a:rPr lang="ru-RU" sz="1200" dirty="0"/>
              <a:t>», драму «</a:t>
            </a:r>
            <a:r>
              <a:rPr lang="ru-RU" sz="1200" dirty="0" err="1"/>
              <a:t>Louis</a:t>
            </a:r>
            <a:r>
              <a:rPr lang="ru-RU" sz="1200" dirty="0"/>
              <a:t> </a:t>
            </a:r>
            <a:r>
              <a:rPr lang="ru-RU" sz="1200" dirty="0" err="1"/>
              <a:t>de</a:t>
            </a:r>
            <a:r>
              <a:rPr lang="ru-RU" sz="1200" dirty="0"/>
              <a:t> </a:t>
            </a:r>
            <a:r>
              <a:rPr lang="ru-RU" sz="1200" dirty="0" err="1"/>
              <a:t>Castro</a:t>
            </a:r>
            <a:r>
              <a:rPr lang="ru-RU" sz="1200" dirty="0"/>
              <a:t>», переводит Вергилия, в 15 лет уже получает почётный отзыв на конкурсе Академии за стихотворение «</a:t>
            </a:r>
            <a:r>
              <a:rPr lang="ru-RU" sz="1200" dirty="0" err="1"/>
              <a:t>Les</a:t>
            </a:r>
            <a:r>
              <a:rPr lang="ru-RU" sz="1200" dirty="0"/>
              <a:t> </a:t>
            </a:r>
            <a:r>
              <a:rPr lang="ru-RU" sz="1200" dirty="0" err="1"/>
              <a:t>avantages</a:t>
            </a:r>
            <a:r>
              <a:rPr lang="ru-RU" sz="1200" dirty="0"/>
              <a:t> </a:t>
            </a:r>
            <a:r>
              <a:rPr lang="ru-RU" sz="1200" dirty="0" err="1"/>
              <a:t>des</a:t>
            </a:r>
            <a:r>
              <a:rPr lang="ru-RU" sz="1200" dirty="0"/>
              <a:t> </a:t>
            </a:r>
            <a:r>
              <a:rPr lang="ru-RU" sz="1200" dirty="0" err="1"/>
              <a:t>études</a:t>
            </a:r>
            <a:r>
              <a:rPr lang="ru-RU" sz="1200" dirty="0"/>
              <a:t>», в 1819 — две премии на конкурсе «</a:t>
            </a:r>
            <a:r>
              <a:rPr lang="ru-RU" sz="1200" dirty="0" err="1"/>
              <a:t>Jeux</a:t>
            </a:r>
            <a:r>
              <a:rPr lang="ru-RU" sz="1200" dirty="0"/>
              <a:t> </a:t>
            </a:r>
            <a:r>
              <a:rPr lang="ru-RU" sz="1200" dirty="0" err="1"/>
              <a:t>Floraux</a:t>
            </a:r>
            <a:r>
              <a:rPr lang="ru-RU" sz="1200" dirty="0"/>
              <a:t>» за поэмы «</a:t>
            </a:r>
            <a:r>
              <a:rPr lang="ru-RU" sz="1200" dirty="0" err="1"/>
              <a:t>Верденские</a:t>
            </a:r>
            <a:r>
              <a:rPr lang="ru-RU" sz="1200" dirty="0"/>
              <a:t> девы» (</a:t>
            </a:r>
            <a:r>
              <a:rPr lang="ru-RU" sz="1200" i="1" dirty="0" err="1"/>
              <a:t>Vierges</a:t>
            </a:r>
            <a:r>
              <a:rPr lang="ru-RU" sz="1200" i="1" dirty="0"/>
              <a:t> </a:t>
            </a:r>
            <a:r>
              <a:rPr lang="ru-RU" sz="1200" i="1" dirty="0" err="1"/>
              <a:t>de</a:t>
            </a:r>
            <a:r>
              <a:rPr lang="ru-RU" sz="1200" i="1" dirty="0"/>
              <a:t> </a:t>
            </a:r>
            <a:r>
              <a:rPr lang="ru-RU" sz="1200" i="1" dirty="0" err="1"/>
              <a:t>Verdun</a:t>
            </a:r>
            <a:r>
              <a:rPr lang="ru-RU" sz="1200" dirty="0"/>
              <a:t>) и оду «На восстановление статуи Генриха IV» (</a:t>
            </a:r>
            <a:r>
              <a:rPr lang="ru-RU" sz="1200" i="1" dirty="0" err="1"/>
              <a:t>Rétablissement</a:t>
            </a:r>
            <a:r>
              <a:rPr lang="ru-RU" sz="1200" i="1" dirty="0"/>
              <a:t> </a:t>
            </a:r>
            <a:r>
              <a:rPr lang="ru-RU" sz="1200" i="1" dirty="0" err="1"/>
              <a:t>de</a:t>
            </a:r>
            <a:r>
              <a:rPr lang="ru-RU" sz="1200" i="1" dirty="0"/>
              <a:t> </a:t>
            </a:r>
            <a:r>
              <a:rPr lang="ru-RU" sz="1200" i="1" dirty="0" err="1"/>
              <a:t>la</a:t>
            </a:r>
            <a:r>
              <a:rPr lang="ru-RU" sz="1200" i="1" dirty="0"/>
              <a:t> </a:t>
            </a:r>
            <a:r>
              <a:rPr lang="ru-RU" sz="1200" i="1" dirty="0" err="1"/>
              <a:t>statue</a:t>
            </a:r>
            <a:r>
              <a:rPr lang="ru-RU" sz="1200" i="1" dirty="0"/>
              <a:t> </a:t>
            </a:r>
            <a:r>
              <a:rPr lang="ru-RU" sz="1200" i="1" dirty="0" err="1"/>
              <a:t>de</a:t>
            </a:r>
            <a:r>
              <a:rPr lang="ru-RU" sz="1200" i="1" dirty="0"/>
              <a:t> </a:t>
            </a:r>
            <a:r>
              <a:rPr lang="ru-RU" sz="1200" i="1" dirty="0" err="1"/>
              <a:t>Henri</a:t>
            </a:r>
            <a:r>
              <a:rPr lang="ru-RU" sz="1200" i="1" dirty="0"/>
              <a:t> III</a:t>
            </a:r>
            <a:r>
              <a:rPr lang="ru-RU" sz="1200" dirty="0"/>
              <a:t>), положившие начало его «Легенде веков»; затем печатает </a:t>
            </a:r>
            <a:r>
              <a:rPr lang="ru-RU" sz="1200" dirty="0" err="1"/>
              <a:t>ультрароялистическую</a:t>
            </a:r>
            <a:r>
              <a:rPr lang="ru-RU" sz="1200" dirty="0"/>
              <a:t> сатиру «Телеграф», впервые обратившую на него внимание читателей. В 1819—1821 издаёт </a:t>
            </a:r>
            <a:r>
              <a:rPr lang="ru-RU" sz="1200" i="1" dirty="0" err="1"/>
              <a:t>Le</a:t>
            </a:r>
            <a:r>
              <a:rPr lang="ru-RU" sz="1200" i="1" dirty="0"/>
              <a:t> </a:t>
            </a:r>
            <a:r>
              <a:rPr lang="ru-RU" sz="1200" i="1" dirty="0" err="1"/>
              <a:t>Conservateur</a:t>
            </a:r>
            <a:r>
              <a:rPr lang="ru-RU" sz="1200" i="1" dirty="0"/>
              <a:t> </a:t>
            </a:r>
            <a:r>
              <a:rPr lang="ru-RU" sz="1200" i="1" dirty="0" err="1" smtClean="0"/>
              <a:t>littéraire</a:t>
            </a:r>
            <a:r>
              <a:rPr lang="ru-RU" sz="1200" dirty="0" smtClean="0"/>
              <a:t>, </a:t>
            </a:r>
            <a:r>
              <a:rPr lang="ru-RU" sz="1200" dirty="0" err="1"/>
              <a:t>литературнoe</a:t>
            </a:r>
            <a:r>
              <a:rPr lang="ru-RU" sz="1200" dirty="0"/>
              <a:t> приложение к </a:t>
            </a:r>
            <a:r>
              <a:rPr lang="ru-RU" sz="1200" dirty="0" err="1"/>
              <a:t>роялистическому</a:t>
            </a:r>
            <a:r>
              <a:rPr lang="ru-RU" sz="1200" dirty="0"/>
              <a:t> католическому журналу </a:t>
            </a:r>
            <a:r>
              <a:rPr lang="ru-RU" sz="1200" dirty="0" smtClean="0"/>
              <a:t>. </a:t>
            </a:r>
            <a:r>
              <a:rPr lang="ru-RU" sz="1200" dirty="0"/>
              <a:t>Заполняя сам под различными псевдонимами своё издание, Гюго опубликовал там «Оду на смерть герцога </a:t>
            </a:r>
            <a:r>
              <a:rPr lang="ru-RU" sz="1200" dirty="0" err="1"/>
              <a:t>Беррийского</a:t>
            </a:r>
            <a:r>
              <a:rPr lang="ru-RU" sz="1200" dirty="0"/>
              <a:t>», надолго установившую за ним репутацию </a:t>
            </a:r>
            <a:r>
              <a:rPr lang="ru-RU" sz="1200" dirty="0" smtClean="0"/>
              <a:t>монархиста.</a:t>
            </a:r>
            <a:endParaRPr lang="ru-RU" sz="1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920240"/>
            <a:ext cx="4071966" cy="4937760"/>
          </a:xfrm>
        </p:spPr>
        <p:txBody>
          <a:bodyPr/>
          <a:lstStyle/>
          <a:p>
            <a:r>
              <a:rPr lang="ru-RU" sz="2000" dirty="0" smtClean="0"/>
              <a:t>В октябре 1822 года Гюго женился на Адель </a:t>
            </a:r>
            <a:r>
              <a:rPr lang="ru-RU" sz="2000" dirty="0" err="1" smtClean="0"/>
              <a:t>Фуше</a:t>
            </a:r>
            <a:r>
              <a:rPr lang="ru-RU" sz="2000" dirty="0" smtClean="0"/>
              <a:t> </a:t>
            </a:r>
            <a:r>
              <a:rPr lang="ru-RU" sz="2000" dirty="0" smtClean="0"/>
              <a:t>, </a:t>
            </a:r>
            <a:r>
              <a:rPr lang="ru-RU" sz="2000" dirty="0" smtClean="0"/>
              <a:t>в этом браке родилось пятеро детей:</a:t>
            </a:r>
          </a:p>
          <a:p>
            <a:r>
              <a:rPr lang="ru-RU" sz="2000" dirty="0" smtClean="0"/>
              <a:t>Леопольд (1823—1823)</a:t>
            </a:r>
          </a:p>
          <a:p>
            <a:r>
              <a:rPr lang="ru-RU" sz="2000" dirty="0" err="1" smtClean="0"/>
              <a:t>Леопольдина</a:t>
            </a:r>
            <a:r>
              <a:rPr lang="ru-RU" sz="2000" dirty="0" smtClean="0"/>
              <a:t>, </a:t>
            </a:r>
            <a:r>
              <a:rPr lang="ru-RU" sz="2000" dirty="0" smtClean="0"/>
              <a:t>(1824—1843)</a:t>
            </a:r>
          </a:p>
          <a:p>
            <a:r>
              <a:rPr lang="ru-RU" sz="2000" dirty="0" smtClean="0"/>
              <a:t>Шарль, </a:t>
            </a:r>
            <a:r>
              <a:rPr lang="ru-RU" sz="2000" dirty="0" smtClean="0"/>
              <a:t>(1826—1871)</a:t>
            </a:r>
          </a:p>
          <a:p>
            <a:r>
              <a:rPr lang="ru-RU" sz="2000" dirty="0" smtClean="0"/>
              <a:t>Франсуа-Виктор, </a:t>
            </a:r>
            <a:r>
              <a:rPr lang="ru-RU" sz="2000" dirty="0" smtClean="0"/>
              <a:t>(1828—1873)</a:t>
            </a:r>
          </a:p>
          <a:p>
            <a:r>
              <a:rPr lang="ru-RU" sz="2000" dirty="0" smtClean="0"/>
              <a:t>Адель (1830—1915).</a:t>
            </a:r>
          </a:p>
          <a:p>
            <a:endParaRPr lang="ru-RU" dirty="0"/>
          </a:p>
        </p:txBody>
      </p:sp>
      <p:pic>
        <p:nvPicPr>
          <p:cNvPr id="4" name="Рисунок 3" descr="adelew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642918"/>
            <a:ext cx="4245207" cy="546593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72034" y="1214422"/>
            <a:ext cx="4071966" cy="4730928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В 1823 году был опубликован роман Виктора Гюго «</a:t>
            </a:r>
            <a:r>
              <a:rPr lang="ru-RU" sz="1400" dirty="0" err="1" smtClean="0"/>
              <a:t>Ган</a:t>
            </a:r>
            <a:r>
              <a:rPr lang="ru-RU" sz="1400" dirty="0" smtClean="0"/>
              <a:t> Исландец» (</a:t>
            </a:r>
            <a:r>
              <a:rPr lang="ru-RU" sz="1400" i="1" dirty="0" err="1" smtClean="0"/>
              <a:t>Han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d'Islande</a:t>
            </a:r>
            <a:r>
              <a:rPr lang="ru-RU" sz="1400" dirty="0" smtClean="0"/>
              <a:t>), получивший сдержанный приём. Критика Шарля </a:t>
            </a:r>
            <a:r>
              <a:rPr lang="ru-RU" sz="1400" dirty="0" err="1" smtClean="0"/>
              <a:t>Нодье</a:t>
            </a:r>
            <a:r>
              <a:rPr lang="ru-RU" sz="1400" dirty="0" smtClean="0"/>
              <a:t>, хорошо аргументированная, послужила поводом к встрече и дальнейшей дружбе между ним и Виктором Гюго. Вскоре после этого прошло собрание в библиотеке Арсенала, — колыбели романтизма — которое оказало большое влияние на развитие творчества Виктора Гюго. Дружба продлится до 1827-1830 годов, когда Шарль </a:t>
            </a:r>
            <a:r>
              <a:rPr lang="ru-RU" sz="1400" dirty="0" err="1" smtClean="0"/>
              <a:t>Нодье</a:t>
            </a:r>
            <a:r>
              <a:rPr lang="ru-RU" sz="1400" dirty="0" smtClean="0"/>
              <a:t> станет всё более критично высказываться по поводу произведений Виктора Гюго. Примерно в этот период Гюго возобновляет отношения со своим отцом и пишет поэмы «Ода моему отцу» (</a:t>
            </a:r>
            <a:r>
              <a:rPr lang="ru-RU" sz="1400" i="1" dirty="0" err="1" smtClean="0"/>
              <a:t>Odes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à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mon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père</a:t>
            </a:r>
            <a:r>
              <a:rPr lang="ru-RU" sz="1400" dirty="0" smtClean="0"/>
              <a:t>) и «После битвы» (</a:t>
            </a:r>
            <a:r>
              <a:rPr lang="ru-RU" sz="1400" i="1" dirty="0" err="1" smtClean="0"/>
              <a:t>Après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la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bataille</a:t>
            </a:r>
            <a:r>
              <a:rPr lang="ru-RU" sz="1400" dirty="0" smtClean="0"/>
              <a:t>). Его отец скончался в 1828 году.</a:t>
            </a:r>
            <a:endParaRPr lang="ru-RU" sz="1400" dirty="0"/>
          </a:p>
        </p:txBody>
      </p:sp>
      <p:pic>
        <p:nvPicPr>
          <p:cNvPr id="4" name="Рисунок 3" descr="542px-Charles_Nodi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857232"/>
            <a:ext cx="4948658" cy="546909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Victor_Hugo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57158" y="533294"/>
            <a:ext cx="4572032" cy="6046881"/>
          </a:xfrm>
        </p:spPr>
      </p:pic>
      <p:sp>
        <p:nvSpPr>
          <p:cNvPr id="8" name="TextBox 7"/>
          <p:cNvSpPr txBox="1"/>
          <p:nvPr/>
        </p:nvSpPr>
        <p:spPr>
          <a:xfrm>
            <a:off x="5072066" y="2000240"/>
            <a:ext cx="38576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С 1830 по 1843 год Виктор Гюго работает почти только для театра, тем не менее, он публикует в это время несколько сборников поэтических произведений: «Осенние листья» (</a:t>
            </a:r>
            <a:r>
              <a:rPr lang="ru-RU" sz="1400" i="1" dirty="0" err="1"/>
              <a:t>Les</a:t>
            </a:r>
            <a:r>
              <a:rPr lang="ru-RU" sz="1400" i="1" dirty="0"/>
              <a:t> </a:t>
            </a:r>
            <a:r>
              <a:rPr lang="ru-RU" sz="1400" i="1" dirty="0" err="1"/>
              <a:t>Feuilles</a:t>
            </a:r>
            <a:r>
              <a:rPr lang="ru-RU" sz="1400" i="1" dirty="0"/>
              <a:t> </a:t>
            </a:r>
            <a:r>
              <a:rPr lang="ru-RU" sz="1400" i="1" dirty="0" err="1"/>
              <a:t>d’automne</a:t>
            </a:r>
            <a:r>
              <a:rPr lang="ru-RU" sz="1400" dirty="0"/>
              <a:t>, 1831), «Песни сумерек» (</a:t>
            </a:r>
            <a:r>
              <a:rPr lang="ru-RU" sz="1400" i="1" dirty="0" err="1"/>
              <a:t>Les</a:t>
            </a:r>
            <a:r>
              <a:rPr lang="ru-RU" sz="1400" i="1" dirty="0"/>
              <a:t> </a:t>
            </a:r>
            <a:r>
              <a:rPr lang="ru-RU" sz="1400" i="1" dirty="0" err="1"/>
              <a:t>Chants</a:t>
            </a:r>
            <a:r>
              <a:rPr lang="ru-RU" sz="1400" i="1" dirty="0"/>
              <a:t> </a:t>
            </a:r>
            <a:r>
              <a:rPr lang="ru-RU" sz="1400" i="1" dirty="0" err="1"/>
              <a:t>du</a:t>
            </a:r>
            <a:r>
              <a:rPr lang="ru-RU" sz="1400" i="1" dirty="0"/>
              <a:t> </a:t>
            </a:r>
            <a:r>
              <a:rPr lang="ru-RU" sz="1400" i="1" dirty="0" err="1"/>
              <a:t>crépuscule</a:t>
            </a:r>
            <a:r>
              <a:rPr lang="ru-RU" sz="1400" dirty="0"/>
              <a:t>, 1835), «Внутренние голоса» ( </a:t>
            </a:r>
            <a:r>
              <a:rPr lang="ru-RU" sz="1400" i="1" dirty="0" err="1"/>
              <a:t>Les</a:t>
            </a:r>
            <a:r>
              <a:rPr lang="ru-RU" sz="1400" i="1" dirty="0"/>
              <a:t> </a:t>
            </a:r>
            <a:r>
              <a:rPr lang="ru-RU" sz="1400" i="1" dirty="0" err="1"/>
              <a:t>Voix</a:t>
            </a:r>
            <a:r>
              <a:rPr lang="ru-RU" sz="1400" i="1" dirty="0"/>
              <a:t> </a:t>
            </a:r>
            <a:r>
              <a:rPr lang="ru-RU" sz="1400" i="1" dirty="0" err="1"/>
              <a:t>intérieures</a:t>
            </a:r>
            <a:r>
              <a:rPr lang="ru-RU" sz="1400" dirty="0"/>
              <a:t>, 1837), «Лучи и тени» (</a:t>
            </a:r>
            <a:r>
              <a:rPr lang="ru-RU" sz="1400" i="1" dirty="0" err="1"/>
              <a:t>Les</a:t>
            </a:r>
            <a:r>
              <a:rPr lang="ru-RU" sz="1400" i="1" dirty="0"/>
              <a:t> </a:t>
            </a:r>
            <a:r>
              <a:rPr lang="ru-RU" sz="1400" i="1" dirty="0" err="1"/>
              <a:t>Rayons</a:t>
            </a:r>
            <a:r>
              <a:rPr lang="ru-RU" sz="1400" i="1" dirty="0"/>
              <a:t> </a:t>
            </a:r>
            <a:r>
              <a:rPr lang="ru-RU" sz="1400" i="1" dirty="0" err="1"/>
              <a:t>et</a:t>
            </a:r>
            <a:r>
              <a:rPr lang="ru-RU" sz="1400" i="1" dirty="0"/>
              <a:t> </a:t>
            </a:r>
            <a:r>
              <a:rPr lang="ru-RU" sz="1400" i="1" dirty="0" err="1"/>
              <a:t>les</a:t>
            </a:r>
            <a:r>
              <a:rPr lang="ru-RU" sz="1400" i="1" dirty="0"/>
              <a:t> </a:t>
            </a:r>
            <a:r>
              <a:rPr lang="ru-RU" sz="1400" i="1" dirty="0" err="1"/>
              <a:t>Ombres</a:t>
            </a:r>
            <a:r>
              <a:rPr lang="ru-RU" sz="1400" dirty="0"/>
              <a:t>, 1840</a:t>
            </a:r>
            <a:r>
              <a:rPr lang="ru-RU" sz="1400" dirty="0" smtClean="0"/>
              <a:t>).</a:t>
            </a:r>
            <a:r>
              <a:rPr lang="ru-RU" sz="1400" dirty="0"/>
              <a:t> В 1841 году Гюго избран во Французскую академию, в 1845 году получил звание </a:t>
            </a:r>
            <a:r>
              <a:rPr lang="ru-RU" sz="1400" dirty="0" smtClean="0"/>
              <a:t>пэра. </a:t>
            </a:r>
            <a:r>
              <a:rPr lang="ru-RU" sz="1400" dirty="0"/>
              <a:t>В 1848 году избран в Национальное собрание. Гюго был противником государственного переворота 1851 года и после провозглашения </a:t>
            </a:r>
            <a:r>
              <a:rPr lang="ru-RU" sz="1400" dirty="0" smtClean="0"/>
              <a:t>Наполеон </a:t>
            </a:r>
            <a:r>
              <a:rPr lang="ru-RU" sz="1400" dirty="0"/>
              <a:t>III императором находился в изгнании. В 1870 году вернулся во Францию, а в 1876 году был избран </a:t>
            </a:r>
            <a:r>
              <a:rPr lang="ru-RU" sz="1400" dirty="0" smtClean="0"/>
              <a:t>сенатором.</a:t>
            </a:r>
            <a:endParaRPr lang="ru-RU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57752" y="1428736"/>
            <a:ext cx="41434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Как и на многих молодых писателей его эпохи, на Гюго большое влияние оказал Франсуа Шатобриан, известная фигура в литературном течении романтизма и выдающаяся фигура </a:t>
            </a:r>
            <a:r>
              <a:rPr lang="ru-RU" dirty="0" err="1" smtClean="0"/>
              <a:t>Франци</a:t>
            </a:r>
            <a:r>
              <a:rPr lang="ru-RU" dirty="0" smtClean="0"/>
              <a:t> и начала</a:t>
            </a:r>
            <a:r>
              <a:rPr lang="ru-RU" dirty="0"/>
              <a:t> XIX века. В молодости Гюго решил быть «</a:t>
            </a:r>
            <a:r>
              <a:rPr lang="ru-RU" i="1" dirty="0"/>
              <a:t>Шатобрианом или никем</a:t>
            </a:r>
            <a:r>
              <a:rPr lang="ru-RU" dirty="0"/>
              <a:t>», и что его жизнь должна соответствовать жизни его предшественника. Как и Шатобриан, Гюго будет содействовать развитию романтизма, будет иметь весомое место в политике как лидер </a:t>
            </a:r>
            <a:r>
              <a:rPr lang="ru-RU" dirty="0" smtClean="0"/>
              <a:t>республиканизма, </a:t>
            </a:r>
            <a:r>
              <a:rPr lang="ru-RU" dirty="0"/>
              <a:t>и будет сослан в ссылку благодаря своим политическим позициям.</a:t>
            </a:r>
          </a:p>
        </p:txBody>
      </p:sp>
      <p:pic>
        <p:nvPicPr>
          <p:cNvPr id="8" name="Содержимое 3" descr="478px-François-René_de_Chateaubriand_by_Anne-Louis_Girodet_de_Roucy_Trioson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714356"/>
            <a:ext cx="4500594" cy="5639866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Собор Парижской Богоматери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Содержимое 5" descr="Victor_Hugo-Hunchback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0" y="1285860"/>
            <a:ext cx="4219765" cy="4937125"/>
          </a:xfrm>
        </p:spPr>
      </p:pic>
      <p:sp>
        <p:nvSpPr>
          <p:cNvPr id="7" name="Прямоугольник 6"/>
          <p:cNvSpPr/>
          <p:nvPr/>
        </p:nvSpPr>
        <p:spPr>
          <a:xfrm>
            <a:off x="214282" y="1214422"/>
            <a:ext cx="435771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Первый</a:t>
            </a:r>
            <a:r>
              <a:rPr lang="ru-RU" sz="1600" dirty="0"/>
              <a:t> исторический роман Виктора Гюго на французском языке. Опубликован в марте 1831 </a:t>
            </a:r>
            <a:r>
              <a:rPr lang="ru-RU" sz="1600" dirty="0" smtClean="0"/>
              <a:t>года.</a:t>
            </a:r>
            <a:r>
              <a:rPr lang="ru-RU" sz="1600" dirty="0"/>
              <a:t> Роман был написан Гюго с целью вывести в качестве главного героя готический собор Парижа, который в то время собирались снести, либо модернизировать. Вслед за выходом романа во Франции, а затем во всей Европе развернулось движение за сохранение и реставрацию готических </a:t>
            </a:r>
            <a:r>
              <a:rPr lang="ru-RU" sz="1600" dirty="0" smtClean="0"/>
              <a:t>памятников.</a:t>
            </a:r>
            <a:r>
              <a:rPr lang="ru-RU" sz="1600" dirty="0"/>
              <a:t> В русском переводе отрывки из романа появились уже в год его выхода в свет (в «Московском телеграфе») и продолжали публиковаться в 1832 году (в журнале «Телескоп»). Из-за цензурных препятствий русский перевод полностью появился не сразу. Первый полный перевод «Собора Парижской Богоматери» </a:t>
            </a:r>
            <a:r>
              <a:rPr lang="ru-RU" sz="1600" dirty="0" smtClean="0"/>
              <a:t>появился </a:t>
            </a:r>
            <a:r>
              <a:rPr lang="ru-RU" sz="1600" dirty="0"/>
              <a:t>в журнале братьев Достоевских «Время» только в 1862 году, а в 1874 году был переиздан отдельной книгой</a:t>
            </a:r>
            <a:r>
              <a:rPr lang="ru-RU" sz="1600" dirty="0" smtClean="0"/>
              <a:t>.</a:t>
            </a:r>
            <a:r>
              <a:rPr lang="ru-RU" sz="1600" dirty="0"/>
              <a:t> 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Последние годы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800px-Huho_nadgrobiye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00100" y="1428736"/>
            <a:ext cx="6680491" cy="5082866"/>
          </a:xfrm>
        </p:spPr>
      </p:pic>
      <p:sp>
        <p:nvSpPr>
          <p:cNvPr id="5" name="Прямоугольник 4"/>
          <p:cNvSpPr/>
          <p:nvPr/>
        </p:nvSpPr>
        <p:spPr>
          <a:xfrm>
            <a:off x="285720" y="785794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Гюго умер 22 мая 1885 года в возрасте 83 лет. После пышных национальных похорон его прах был помещён в </a:t>
            </a:r>
            <a:r>
              <a:rPr lang="ru-RU" dirty="0" smtClean="0"/>
              <a:t>Пантеоне.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118</TotalTime>
  <Words>235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Начальная</vt:lpstr>
      <vt:lpstr>Виктор Мари Гюго</vt:lpstr>
      <vt:lpstr>Детство </vt:lpstr>
      <vt:lpstr>Юность и начало литературной деятельности </vt:lpstr>
      <vt:lpstr>Слайд 4</vt:lpstr>
      <vt:lpstr>Слайд 5</vt:lpstr>
      <vt:lpstr>Слайд 6</vt:lpstr>
      <vt:lpstr>Слайд 7</vt:lpstr>
      <vt:lpstr>Собор Парижской Богоматери </vt:lpstr>
      <vt:lpstr>Последние годы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карина</dc:creator>
  <cp:lastModifiedBy>карина</cp:lastModifiedBy>
  <cp:revision>7</cp:revision>
  <dcterms:created xsi:type="dcterms:W3CDTF">2012-09-14T16:16:17Z</dcterms:created>
  <dcterms:modified xsi:type="dcterms:W3CDTF">2012-09-14T18:15:11Z</dcterms:modified>
</cp:coreProperties>
</file>