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2E04"/>
    <a:srgbClr val="E498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510F6-A731-4B5B-94F4-9E114DEE70AB}" type="datetimeFigureOut">
              <a:rPr lang="ru-RU" smtClean="0"/>
              <a:t>20.11.2012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1ECD3-EF02-4EDB-877B-A365DB17BBBB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382000" cy="3352800"/>
          </a:xfrm>
        </p:spPr>
        <p:txBody>
          <a:bodyPr>
            <a:noAutofit/>
          </a:bodyPr>
          <a:lstStyle/>
          <a:p>
            <a:r>
              <a:rPr lang="ru-RU" sz="8800" dirty="0" smtClean="0">
                <a:latin typeface="Mistral" pitchFamily="66" charset="0"/>
              </a:rPr>
              <a:t>Творчество </a:t>
            </a:r>
            <a:r>
              <a:rPr lang="ru-RU" sz="8800" dirty="0" smtClean="0">
                <a:latin typeface="Mistral" pitchFamily="66" charset="0"/>
              </a:rPr>
              <a:t/>
            </a:r>
            <a:br>
              <a:rPr lang="ru-RU" sz="8800" dirty="0" smtClean="0">
                <a:latin typeface="Mistral" pitchFamily="66" charset="0"/>
              </a:rPr>
            </a:br>
            <a:r>
              <a:rPr lang="ru-RU" sz="8800" dirty="0" smtClean="0">
                <a:latin typeface="Mistral" pitchFamily="66" charset="0"/>
              </a:rPr>
              <a:t>Эрнста </a:t>
            </a:r>
            <a:r>
              <a:rPr lang="ru-RU" sz="8800" dirty="0" smtClean="0">
                <a:latin typeface="Mistral" pitchFamily="66" charset="0"/>
              </a:rPr>
              <a:t>Теодора </a:t>
            </a:r>
            <a:r>
              <a:rPr lang="ru-RU" sz="8800" dirty="0" smtClean="0">
                <a:latin typeface="Mistral" pitchFamily="66" charset="0"/>
              </a:rPr>
              <a:t>Амадея Гофмана</a:t>
            </a:r>
            <a:endParaRPr lang="ru-RU" sz="8800" dirty="0">
              <a:latin typeface="Mistral" pitchFamily="66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Mistral" pitchFamily="66" charset="0"/>
              </a:rPr>
              <a:t>Балеты по произведениям Э. Т. А. Гофмана</a:t>
            </a:r>
            <a:endParaRPr lang="ru-RU" dirty="0"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Балет П. И. Чайковского «Щелкунчик» (первая постановка в 1892 году).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/>
              <a:t>Коппелия</a:t>
            </a:r>
            <a:r>
              <a:rPr lang="ru-RU" sz="2400" dirty="0" smtClean="0"/>
              <a:t> (</a:t>
            </a:r>
            <a:r>
              <a:rPr lang="ru-RU" sz="2400" dirty="0" err="1" smtClean="0"/>
              <a:t>Коппелия</a:t>
            </a:r>
            <a:r>
              <a:rPr lang="ru-RU" sz="2400" dirty="0" smtClean="0"/>
              <a:t>, или Красавица с </a:t>
            </a:r>
            <a:r>
              <a:rPr lang="ru-RU" sz="2400" dirty="0" err="1" smtClean="0"/>
              <a:t>голубыми</a:t>
            </a:r>
            <a:r>
              <a:rPr lang="ru-RU" sz="2400" dirty="0" smtClean="0"/>
              <a:t> глазами, фр. </a:t>
            </a:r>
            <a:r>
              <a:rPr lang="ru-RU" sz="2400" dirty="0" err="1" smtClean="0"/>
              <a:t>Coppélia</a:t>
            </a:r>
            <a:r>
              <a:rPr lang="ru-RU" sz="2400" dirty="0" smtClean="0"/>
              <a:t>) — комический балет французского композитора Лео Делиба. Либретто написано по новелле Э. Гофмана «Песочный человек» Ш. </a:t>
            </a:r>
            <a:r>
              <a:rPr lang="ru-RU" sz="2400" dirty="0" err="1" smtClean="0"/>
              <a:t>Нюитером</a:t>
            </a:r>
            <a:r>
              <a:rPr lang="ru-RU" sz="2400" dirty="0" smtClean="0"/>
              <a:t> (</a:t>
            </a:r>
            <a:r>
              <a:rPr lang="ru-RU" sz="2400" dirty="0" err="1" smtClean="0"/>
              <a:t>Charles</a:t>
            </a:r>
            <a:r>
              <a:rPr lang="ru-RU" sz="2400" dirty="0" smtClean="0"/>
              <a:t> </a:t>
            </a:r>
            <a:r>
              <a:rPr lang="ru-RU" sz="2400" dirty="0" err="1" smtClean="0"/>
              <a:t>Nuitter</a:t>
            </a:r>
            <a:r>
              <a:rPr lang="ru-RU" sz="2400" dirty="0" smtClean="0"/>
              <a:t>) и балетмейстером спектакля А. </a:t>
            </a:r>
            <a:r>
              <a:rPr lang="ru-RU" sz="2400" dirty="0" err="1" smtClean="0"/>
              <a:t>Сен-Леоном</a:t>
            </a:r>
            <a:r>
              <a:rPr lang="ru-RU" sz="2400" dirty="0" smtClean="0"/>
              <a:t>).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Балет С. М. Слонимского «Волшебный орех» (первая постановка в 2005 году).</a:t>
            </a:r>
            <a:endParaRPr lang="ru-RU" sz="24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2600" y="1752600"/>
            <a:ext cx="5486400" cy="32765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Mistral" pitchFamily="66" charset="0"/>
              </a:rPr>
              <a:t>Презентацию выполнила</a:t>
            </a:r>
          </a:p>
          <a:p>
            <a:pPr algn="ctr">
              <a:buNone/>
            </a:pPr>
            <a:r>
              <a:rPr lang="ru-RU" sz="4000" dirty="0" smtClean="0">
                <a:latin typeface="Mistral" pitchFamily="66" charset="0"/>
              </a:rPr>
              <a:t>Ученица 10-А класса</a:t>
            </a:r>
          </a:p>
          <a:p>
            <a:pPr algn="ctr">
              <a:buNone/>
            </a:pPr>
            <a:r>
              <a:rPr lang="ru-RU" sz="4000" dirty="0" err="1" smtClean="0">
                <a:latin typeface="Mistral" pitchFamily="66" charset="0"/>
              </a:rPr>
              <a:t>А</a:t>
            </a:r>
            <a:r>
              <a:rPr lang="ru-RU" sz="4000" dirty="0" err="1" smtClean="0">
                <a:latin typeface="Mistral" pitchFamily="66" charset="0"/>
              </a:rPr>
              <a:t>лчевской</a:t>
            </a:r>
            <a:r>
              <a:rPr lang="ru-RU" sz="4000" dirty="0" smtClean="0">
                <a:latin typeface="Mistral" pitchFamily="66" charset="0"/>
              </a:rPr>
              <a:t> ИТГ</a:t>
            </a:r>
          </a:p>
          <a:p>
            <a:pPr algn="ctr">
              <a:buNone/>
            </a:pPr>
            <a:r>
              <a:rPr lang="ru-RU" sz="4000" dirty="0" err="1" smtClean="0">
                <a:latin typeface="Mistral" pitchFamily="66" charset="0"/>
              </a:rPr>
              <a:t>Мозолевская</a:t>
            </a:r>
            <a:r>
              <a:rPr lang="ru-RU" sz="4000" dirty="0" smtClean="0">
                <a:latin typeface="Mistral" pitchFamily="66" charset="0"/>
              </a:rPr>
              <a:t> Анастасия</a:t>
            </a:r>
            <a:endParaRPr lang="ru-RU" sz="4000" dirty="0">
              <a:latin typeface="Mistral" pitchFamily="66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3733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i="1" dirty="0" smtClean="0">
                <a:latin typeface="Mistral" pitchFamily="66" charset="0"/>
              </a:rPr>
              <a:t>Эрнст </a:t>
            </a:r>
            <a:r>
              <a:rPr lang="ru-RU" sz="3600" b="1" i="1" dirty="0" smtClean="0">
                <a:latin typeface="Mistral" pitchFamily="66" charset="0"/>
              </a:rPr>
              <a:t>Теодор Амадей Гофман </a:t>
            </a:r>
            <a:r>
              <a:rPr lang="ru-RU" sz="2800" dirty="0" smtClean="0"/>
              <a:t>(нем. </a:t>
            </a:r>
            <a:r>
              <a:rPr lang="ru-RU" sz="2800" dirty="0" smtClean="0"/>
              <a:t>Ernst</a:t>
            </a:r>
            <a:r>
              <a:rPr lang="ru-RU" sz="2800" dirty="0" smtClean="0"/>
              <a:t> </a:t>
            </a:r>
            <a:r>
              <a:rPr lang="ru-RU" sz="2800" dirty="0" smtClean="0"/>
              <a:t>Theodor</a:t>
            </a:r>
            <a:r>
              <a:rPr lang="ru-RU" sz="2800" dirty="0" smtClean="0"/>
              <a:t> </a:t>
            </a:r>
            <a:r>
              <a:rPr lang="ru-RU" sz="2800" dirty="0" smtClean="0"/>
              <a:t>Amadeus</a:t>
            </a:r>
            <a:r>
              <a:rPr lang="ru-RU" sz="2800" dirty="0" smtClean="0"/>
              <a:t> </a:t>
            </a:r>
            <a:r>
              <a:rPr lang="ru-RU" sz="2800" dirty="0" smtClean="0"/>
              <a:t>Hoffmann</a:t>
            </a:r>
            <a:r>
              <a:rPr lang="ru-RU" sz="2800" dirty="0" smtClean="0"/>
              <a:t>; 24 января 1776, Кёнигсберг — 25 июня 1822, Берлин) — немецкий писатель, композитор, художник романтического направления. Первоначально Эрнст Теодор Вильгельм, но, как поклонник Вольфганга Амадея Моцарта, изменил имя в 1805 г. Псевдоним как композитора — Иоганн Крайслер</a:t>
            </a:r>
            <a:endParaRPr lang="ru-RU" sz="2800" dirty="0"/>
          </a:p>
        </p:txBody>
      </p:sp>
      <p:pic>
        <p:nvPicPr>
          <p:cNvPr id="4" name="Рисунок 3" descr="Гофма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3810000"/>
            <a:ext cx="2548128" cy="289560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63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4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ru-RU" sz="4800" i="1" dirty="0" smtClean="0">
                <a:solidFill>
                  <a:schemeClr val="accent6">
                    <a:lumMod val="50000"/>
                  </a:schemeClr>
                </a:solidFill>
                <a:latin typeface="Mistral" pitchFamily="66" charset="0"/>
              </a:rPr>
              <a:t>Краткая биография</a:t>
            </a:r>
            <a:endParaRPr lang="ru-RU" sz="4800" i="1" dirty="0">
              <a:solidFill>
                <a:schemeClr val="accent6">
                  <a:lumMod val="50000"/>
                </a:schemeClr>
              </a:solidFill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/>
              <a:t>Родился в семье австрийского подданного, мебельного фабриканта и декоратора. Окончил с золотой медалью гимназию (был соучеником В. Ходасевича) и уже гимназистом начал публиковать стихи в журналах. </a:t>
            </a:r>
          </a:p>
          <a:p>
            <a:pPr algn="ctr">
              <a:buNone/>
            </a:pPr>
            <a:r>
              <a:rPr lang="ru-RU" sz="2400" dirty="0" smtClean="0"/>
              <a:t>Сблизился с В. Брюсовым и К. Бальмонтом; посвятил своим литературным учителям стихи в альманахе «Северные цветы» (1903). </a:t>
            </a:r>
          </a:p>
          <a:p>
            <a:pPr algn="ctr">
              <a:buNone/>
            </a:pPr>
            <a:r>
              <a:rPr lang="ru-RU" sz="2400" dirty="0" smtClean="0"/>
              <a:t>Гимназист выпускного класса Виктор Гофман становится ненадолго «оруженосцем» Брюсова, однако вскоре утрачивает его расположение. </a:t>
            </a:r>
          </a:p>
          <a:p>
            <a:pPr algn="ctr">
              <a:buNone/>
            </a:pPr>
            <a:r>
              <a:rPr lang="ru-RU" sz="2400" dirty="0" smtClean="0"/>
              <a:t>В 1903-1909 гг. учится на юридическом факультете Московского университета, одновременно исполняя обязанности секретаря журнала «Искусство», сам печатая на страницах этого издания статьи и рецензии и привлекая к участию молодых литераторов-символистов.</a:t>
            </a:r>
            <a:endParaRPr lang="ru-RU" sz="24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8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ниг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20166" y="3140246"/>
            <a:ext cx="5253496" cy="360521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81000"/>
            <a:ext cx="8534400" cy="4572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dirty="0" smtClean="0"/>
              <a:t>     В </a:t>
            </a:r>
            <a:r>
              <a:rPr lang="ru-RU" sz="2400" dirty="0" smtClean="0"/>
              <a:t>1904 выходит первый сборник стихов «Книга </a:t>
            </a:r>
            <a:r>
              <a:rPr lang="ru-RU" sz="2400" dirty="0" smtClean="0"/>
              <a:t>вступлений.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Лирика</a:t>
            </a:r>
            <a:r>
              <a:rPr lang="ru-RU" sz="2400" dirty="0" smtClean="0"/>
              <a:t>. 1902-1904</a:t>
            </a:r>
            <a:r>
              <a:rPr lang="ru-RU" sz="2400" dirty="0" smtClean="0"/>
              <a:t>», отмеченный </a:t>
            </a:r>
            <a:r>
              <a:rPr lang="ru-RU" sz="2400" dirty="0" smtClean="0"/>
              <a:t>перекрестным влиянием </a:t>
            </a:r>
            <a:r>
              <a:rPr lang="ru-RU" sz="2400" dirty="0" smtClean="0"/>
              <a:t>К.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Бальмонта </a:t>
            </a:r>
            <a:r>
              <a:rPr lang="ru-RU" sz="2400" dirty="0" smtClean="0"/>
              <a:t>на форму («</a:t>
            </a:r>
            <a:r>
              <a:rPr lang="ru-RU" sz="2400" dirty="0" smtClean="0"/>
              <a:t>музыкальность» стиха</a:t>
            </a:r>
            <a:r>
              <a:rPr lang="ru-RU" sz="2400" dirty="0" smtClean="0"/>
              <a:t>) и В. Брюсова </a:t>
            </a:r>
            <a:r>
              <a:rPr lang="ru-RU" sz="2400" dirty="0" smtClean="0"/>
              <a:t>на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содержание </a:t>
            </a:r>
            <a:r>
              <a:rPr lang="ru-RU" sz="2400" dirty="0" smtClean="0"/>
              <a:t>(урбанистические мотивы). </a:t>
            </a:r>
            <a:endParaRPr lang="ru-RU" sz="2400" dirty="0" smtClean="0"/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    До </a:t>
            </a:r>
            <a:r>
              <a:rPr lang="ru-RU" sz="2400" dirty="0" smtClean="0"/>
              <a:t>конца избавиться от подражательности Виктору Гофману </a:t>
            </a:r>
            <a:endParaRPr lang="ru-RU" sz="2400" dirty="0" smtClean="0"/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не </a:t>
            </a:r>
            <a:r>
              <a:rPr lang="ru-RU" sz="2400" dirty="0" smtClean="0"/>
              <a:t>удалось и во второй книге — «Искус» (1910</a:t>
            </a:r>
            <a:r>
              <a:rPr lang="ru-RU" sz="2400" dirty="0" smtClean="0"/>
              <a:t>),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хотя критика впоследствии стала говорить </a:t>
            </a:r>
            <a:endParaRPr lang="ru-RU" sz="2400" dirty="0" smtClean="0"/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об </a:t>
            </a:r>
            <a:r>
              <a:rPr lang="ru-RU" sz="2400" dirty="0" smtClean="0"/>
              <a:t>особой «</a:t>
            </a:r>
            <a:r>
              <a:rPr lang="ru-RU" sz="2400" dirty="0" smtClean="0"/>
              <a:t>гофмановской</a:t>
            </a:r>
            <a:r>
              <a:rPr lang="ru-RU" sz="2400" dirty="0" smtClean="0"/>
              <a:t> интонации», </a:t>
            </a:r>
            <a:endParaRPr lang="ru-RU" sz="2400" dirty="0" smtClean="0"/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отмечая</a:t>
            </a:r>
            <a:r>
              <a:rPr lang="ru-RU" sz="2400" dirty="0" smtClean="0"/>
              <a:t>, что прежнее «жеманство» </a:t>
            </a:r>
            <a:endParaRPr lang="ru-RU" sz="2400" dirty="0" smtClean="0"/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перешло </a:t>
            </a:r>
            <a:r>
              <a:rPr lang="ru-RU" sz="2400" dirty="0" smtClean="0"/>
              <a:t>в «изящество».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45720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Сам поэт стремился в своей поэтике к «мистическому </a:t>
            </a:r>
            <a:r>
              <a:rPr lang="ru-RU" dirty="0" smtClean="0"/>
              <a:t>интимизму</a:t>
            </a:r>
            <a:r>
              <a:rPr lang="ru-RU" dirty="0" smtClean="0"/>
              <a:t>», однако всерьез к нему критика не относилась (не отрицая, впрочем, наличия искренности и таланта в стихах легковесного «дамского поэта»). </a:t>
            </a:r>
          </a:p>
          <a:p>
            <a:pPr algn="ctr">
              <a:buNone/>
            </a:pPr>
            <a:r>
              <a:rPr lang="ru-RU" dirty="0" smtClean="0"/>
              <a:t>После выхода второй книги Гофман решает отказаться от писания стихов и переключается на прозу, но, несмотря на активную писательскую деятельность, ему не удается найти свое место в современной литературе</a:t>
            </a:r>
            <a:r>
              <a:rPr lang="ru-RU" dirty="0" smtClean="0"/>
              <a:t>.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 1911 во время заграничного путешествия внезапно в Париже в состоянии психического расстройства кончает жизнь самоубийством. </a:t>
            </a:r>
          </a:p>
          <a:p>
            <a:pPr algn="ctr">
              <a:buNone/>
            </a:pPr>
            <a:r>
              <a:rPr lang="ru-RU" dirty="0" smtClean="0"/>
              <a:t>Посмертно в 1911 вышла подготовленная автором книга рассказов и миниатюр «Любовь к далекой».</a:t>
            </a:r>
            <a:endParaRPr lang="ru-R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08038"/>
          </a:xfrm>
        </p:spPr>
        <p:txBody>
          <a:bodyPr>
            <a:noAutofit/>
          </a:bodyPr>
          <a:lstStyle/>
          <a:p>
            <a:r>
              <a:rPr lang="ru-RU" sz="4800" i="1" dirty="0" smtClean="0">
                <a:solidFill>
                  <a:schemeClr val="accent6">
                    <a:lumMod val="50000"/>
                  </a:schemeClr>
                </a:solidFill>
                <a:latin typeface="Mistral" pitchFamily="66" charset="0"/>
              </a:rPr>
              <a:t>Гофман и романтизм</a:t>
            </a:r>
            <a:endParaRPr lang="ru-RU" sz="4800" i="1" dirty="0">
              <a:solidFill>
                <a:schemeClr val="accent6">
                  <a:lumMod val="50000"/>
                </a:schemeClr>
              </a:solidFill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/>
              <a:t>            Как </a:t>
            </a:r>
            <a:r>
              <a:rPr lang="ru-RU" sz="1800" b="1" dirty="0" smtClean="0"/>
              <a:t>художник и мыслитель Гофман преемственно связан с </a:t>
            </a:r>
            <a:r>
              <a:rPr lang="ru-RU" sz="1800" b="1" dirty="0" smtClean="0"/>
              <a:t>йенскими</a:t>
            </a:r>
            <a:r>
              <a:rPr lang="ru-RU" sz="1800" b="1" dirty="0" smtClean="0"/>
              <a:t> романтиками, с их пониманием искусства как единственно возможного источника преобразования мира. Гофман развивает многие идеи Ф. Шлегеля и Новалиса, например учение об универсальности искусства, концепцию романтической иронии и синтеза искусств. Музыкант и композитор, художник-декоратор и мастер графического рисунка, писатель Гофман близок к практическому осуществлению идеи синтеза искусств.</a:t>
            </a:r>
          </a:p>
          <a:p>
            <a:pPr>
              <a:buNone/>
            </a:pPr>
            <a:r>
              <a:rPr lang="ru-RU" sz="1800" b="1" dirty="0" smtClean="0"/>
              <a:t>            Творчество </a:t>
            </a:r>
            <a:r>
              <a:rPr lang="ru-RU" sz="1800" b="1" dirty="0" smtClean="0"/>
              <a:t>Гофмана в развитии немецкого романтизма представляет собой этап более обостренного и трагического осмысления действительности, отказа от ряда иллюзий </a:t>
            </a:r>
            <a:r>
              <a:rPr lang="ru-RU" sz="1800" b="1" dirty="0" smtClean="0"/>
              <a:t>йенских</a:t>
            </a:r>
            <a:r>
              <a:rPr lang="ru-RU" sz="1800" b="1" dirty="0" smtClean="0"/>
              <a:t> романтиков, пересмотра соотношения между идеалом и действительностью. В. Соловьёв так охарактеризовал творчество Гофмана:</a:t>
            </a:r>
          </a:p>
          <a:p>
            <a:pPr>
              <a:buNone/>
            </a:pPr>
            <a:r>
              <a:rPr lang="ru-RU" sz="1600" b="1" dirty="0" smtClean="0"/>
              <a:t>            </a:t>
            </a:r>
            <a:endParaRPr lang="ru-RU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962400"/>
            <a:ext cx="8305800" cy="2339102"/>
          </a:xfrm>
          <a:prstGeom prst="rect">
            <a:avLst/>
          </a:prstGeom>
          <a:blipFill>
            <a:blip r:embed="rId2" cstate="print">
              <a:lum bright="15000" contrast="2000"/>
            </a:blip>
            <a:stretch>
              <a:fillRect/>
            </a:stretch>
          </a:blipFill>
          <a:ln w="3175" cap="rnd" cmpd="sng">
            <a:solidFill>
              <a:schemeClr val="tx1"/>
            </a:solidFill>
            <a:round/>
          </a:ln>
          <a:effectLst>
            <a:outerShdw blurRad="457200" dist="165100" dir="4260000" sx="98000" sy="98000" algn="ctr" rotWithShape="0">
              <a:srgbClr val="E4980E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Существенный характер поэзии Гофмана... Состоит в постоянной внутренней связи и взаимном проникновении фантастического и реального элементов, причем фантастические образы, несмотря на всю свою причудливость, являются не как привидения из иного, чуждого мира, а как другая сторона той же самой действительности, того же самого реального мира, в котором действуют и страдают живые лица, выводимые поэтом. ...В фантастических рассказах Гофмана все лица живут двойною жизнью, попеременно выступая то в фантастическом, то в реальном мире. Вследствие этого они или, лучше сказать, поэт — через них — чувствует себя свободным, не привязанным исключительно ни К той, ни К другой области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1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04800" y="152400"/>
            <a:ext cx="8686800" cy="3657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         Герой </a:t>
            </a:r>
            <a:r>
              <a:rPr lang="ru-RU" sz="2400" dirty="0" smtClean="0"/>
              <a:t>Гофмана старается вырваться из оков окружающего его мира посредством иронии, но, понимая бессилие романтического противостояния реальной жизни, писатель сам посмеивается над своим героем. Романтическая ирония у Гофмана меняет свое направление, она, в отличие от </a:t>
            </a:r>
            <a:r>
              <a:rPr lang="ru-RU" sz="2400" dirty="0" smtClean="0"/>
              <a:t>йенцев</a:t>
            </a:r>
            <a:r>
              <a:rPr lang="ru-RU" sz="2400" dirty="0" smtClean="0"/>
              <a:t>, никогда не создает иллюзии абсолютной свободы. Гофман сосредоточивает пристальное внимание на личности художника, считая, что он более всех свободен от корыстных побуждений и мелочных забот.</a:t>
            </a:r>
            <a:endParaRPr lang="ru-RU" sz="2400" dirty="0"/>
          </a:p>
        </p:txBody>
      </p:sp>
      <p:pic>
        <p:nvPicPr>
          <p:cNvPr id="4" name="Рисунок 3" descr="89605_html_m59e4a39f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2971800"/>
            <a:ext cx="2667000" cy="3394364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4953000" y="63246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02E04"/>
                </a:solidFill>
              </a:rPr>
              <a:t>Памятник Гофману</a:t>
            </a:r>
            <a:endParaRPr lang="ru-RU" dirty="0">
              <a:solidFill>
                <a:srgbClr val="602E04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609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Mistral" pitchFamily="66" charset="0"/>
              </a:rPr>
              <a:t>Произведения:</a:t>
            </a:r>
            <a:endParaRPr lang="ru-RU" dirty="0"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457200"/>
            <a:ext cx="7391400" cy="6400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800" dirty="0" smtClean="0"/>
              <a:t>Сборник «Фантазии в манере </a:t>
            </a:r>
            <a:r>
              <a:rPr lang="ru-RU" sz="1800" dirty="0" err="1" smtClean="0"/>
              <a:t>Калло</a:t>
            </a:r>
            <a:r>
              <a:rPr lang="ru-RU" sz="1800" dirty="0" smtClean="0"/>
              <a:t>» </a:t>
            </a:r>
            <a:r>
              <a:rPr lang="ru-RU" sz="1800" dirty="0" smtClean="0"/>
              <a:t>содержит :</a:t>
            </a:r>
            <a:endParaRPr lang="ru-RU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 </a:t>
            </a:r>
            <a:r>
              <a:rPr lang="ru-RU" sz="1800" dirty="0" smtClean="0"/>
              <a:t>Очерк «Жак </a:t>
            </a:r>
            <a:r>
              <a:rPr lang="ru-RU" sz="1800" dirty="0" err="1" smtClean="0"/>
              <a:t>Калло</a:t>
            </a:r>
            <a:r>
              <a:rPr lang="ru-RU" sz="1800" dirty="0" smtClean="0"/>
              <a:t>» 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Новелла </a:t>
            </a:r>
            <a:r>
              <a:rPr lang="ru-RU" sz="1800" dirty="0" smtClean="0"/>
              <a:t>«Кавалер </a:t>
            </a:r>
            <a:r>
              <a:rPr lang="ru-RU" sz="1800" dirty="0" err="1" smtClean="0"/>
              <a:t>Глюк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err="1" smtClean="0"/>
              <a:t>Крайслериана</a:t>
            </a:r>
            <a:r>
              <a:rPr lang="ru-RU" sz="1800" dirty="0" smtClean="0"/>
              <a:t>» (</a:t>
            </a:r>
            <a:r>
              <a:rPr lang="en-US" sz="1800" dirty="0" smtClean="0"/>
              <a:t>I)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Новелла </a:t>
            </a:r>
            <a:r>
              <a:rPr lang="ru-RU" sz="1800" dirty="0" smtClean="0"/>
              <a:t>«Дон Жуан»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smtClean="0"/>
              <a:t>Известие о дальнейших судьбах собаки </a:t>
            </a:r>
            <a:r>
              <a:rPr lang="ru-RU" sz="1800" dirty="0" err="1" smtClean="0"/>
              <a:t>Берганца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smtClean="0"/>
              <a:t>Магнетизер»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Повесть </a:t>
            </a:r>
            <a:r>
              <a:rPr lang="ru-RU" sz="1800" dirty="0" smtClean="0"/>
              <a:t>«Золотой горшок» 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smtClean="0"/>
              <a:t>Приключение в новогоднюю ночь»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err="1" smtClean="0"/>
              <a:t>Крейслериана</a:t>
            </a:r>
            <a:r>
              <a:rPr lang="ru-RU" sz="1800" dirty="0" smtClean="0"/>
              <a:t>» (</a:t>
            </a:r>
            <a:r>
              <a:rPr lang="en-US" sz="1800" dirty="0" smtClean="0"/>
              <a:t>II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dirty="0" smtClean="0"/>
              <a:t>«</a:t>
            </a:r>
            <a:r>
              <a:rPr lang="ru-RU" sz="1800" dirty="0" smtClean="0"/>
              <a:t>Принцесса </a:t>
            </a:r>
            <a:r>
              <a:rPr lang="ru-RU" sz="1800" dirty="0" err="1" smtClean="0"/>
              <a:t>Бландина</a:t>
            </a:r>
            <a:r>
              <a:rPr lang="ru-RU" sz="1800" dirty="0" smtClean="0"/>
              <a:t>» (1814</a:t>
            </a:r>
            <a:r>
              <a:rPr lang="ru-RU" sz="1800" dirty="0" smtClean="0"/>
              <a:t>)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ru-RU" sz="1800" dirty="0" smtClean="0"/>
              <a:t>Роман «Эликсиры сатаны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ru-RU" sz="1800" dirty="0" smtClean="0"/>
              <a:t>Сказка «Щелкунчик и мышиный король</a:t>
            </a:r>
            <a:r>
              <a:rPr lang="ru-RU" sz="1800" dirty="0" smtClean="0"/>
              <a:t>»</a:t>
            </a:r>
          </a:p>
          <a:p>
            <a:pPr>
              <a:spcBef>
                <a:spcPts val="0"/>
              </a:spcBef>
            </a:pPr>
            <a:r>
              <a:rPr lang="ru-RU" sz="1800" dirty="0" smtClean="0"/>
              <a:t>Сборник «Ночные этюды» </a:t>
            </a:r>
            <a:r>
              <a:rPr lang="ru-RU" sz="1800" dirty="0" smtClean="0"/>
              <a:t>содержит :</a:t>
            </a:r>
            <a:endParaRPr lang="ru-RU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«</a:t>
            </a:r>
            <a:r>
              <a:rPr lang="ru-RU" sz="1800" dirty="0" smtClean="0"/>
              <a:t>Песочный Человек» 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smtClean="0"/>
              <a:t>Обет» 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err="1" smtClean="0"/>
              <a:t>Игнац</a:t>
            </a:r>
            <a:r>
              <a:rPr lang="ru-RU" sz="1800" dirty="0" smtClean="0"/>
              <a:t> </a:t>
            </a:r>
            <a:r>
              <a:rPr lang="ru-RU" sz="1800" dirty="0" err="1" smtClean="0"/>
              <a:t>Деннер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smtClean="0"/>
              <a:t>Церковь иезуитов» 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smtClean="0"/>
              <a:t>Майорат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smtClean="0"/>
              <a:t>Пустой дом</a:t>
            </a:r>
            <a:r>
              <a:rPr lang="ru-RU" sz="1800" dirty="0" smtClean="0"/>
              <a:t>»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err="1" smtClean="0"/>
              <a:t>Санктус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smtClean="0"/>
              <a:t>Каменное сердце»</a:t>
            </a:r>
            <a:endParaRPr lang="ru-RU" sz="18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6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04800"/>
            <a:ext cx="8229600" cy="5715000"/>
          </a:xfrm>
        </p:spPr>
        <p:txBody>
          <a:bodyPr>
            <a:noAutofit/>
          </a:bodyPr>
          <a:lstStyle/>
          <a:p>
            <a:r>
              <a:rPr lang="ru-RU" sz="1800" dirty="0" smtClean="0"/>
              <a:t>Новелла «Необыкновенные страдания директора театра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ru-RU" sz="1800" dirty="0" smtClean="0"/>
              <a:t>Повесть «Крошка Цахес, по прозванию Циннобер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en-US" sz="1800" dirty="0" smtClean="0"/>
              <a:t>«</a:t>
            </a:r>
            <a:r>
              <a:rPr lang="ru-RU" sz="1800" dirty="0" smtClean="0"/>
              <a:t>Счастье игрока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ru-RU" sz="1800" dirty="0" smtClean="0"/>
              <a:t>Сборник «</a:t>
            </a:r>
            <a:r>
              <a:rPr lang="ru-RU" sz="1800" dirty="0" err="1" smtClean="0"/>
              <a:t>Серапионовы</a:t>
            </a:r>
            <a:r>
              <a:rPr lang="ru-RU" sz="1800" dirty="0" smtClean="0"/>
              <a:t> братья» </a:t>
            </a:r>
            <a:r>
              <a:rPr lang="ru-RU" sz="1800" dirty="0" smtClean="0"/>
              <a:t>содержит </a:t>
            </a:r>
          </a:p>
          <a:p>
            <a:pPr>
              <a:buNone/>
            </a:pPr>
            <a:r>
              <a:rPr lang="ru-RU" sz="1800" dirty="0" smtClean="0"/>
              <a:t>		«</a:t>
            </a:r>
            <a:r>
              <a:rPr lang="ru-RU" sz="1800" dirty="0" err="1" smtClean="0"/>
              <a:t>Фалунские</a:t>
            </a:r>
            <a:r>
              <a:rPr lang="ru-RU" sz="1800" dirty="0" smtClean="0"/>
              <a:t> рудники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pPr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smtClean="0"/>
              <a:t>Дож и догаресса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pPr>
              <a:buNone/>
            </a:pPr>
            <a:r>
              <a:rPr lang="ru-RU" sz="1800" dirty="0" smtClean="0"/>
              <a:t>		</a:t>
            </a:r>
            <a:r>
              <a:rPr lang="en-US" sz="1800" dirty="0" smtClean="0"/>
              <a:t>«</a:t>
            </a:r>
            <a:r>
              <a:rPr lang="ru-RU" sz="1800" dirty="0" smtClean="0"/>
              <a:t>Мастер Мартин-Бочар и его подмастерья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pPr>
              <a:buNone/>
            </a:pPr>
            <a:r>
              <a:rPr lang="ru-RU" sz="1800" dirty="0" smtClean="0"/>
              <a:t>		Новелла </a:t>
            </a:r>
            <a:r>
              <a:rPr lang="ru-RU" sz="1800" dirty="0" smtClean="0"/>
              <a:t>«Мадемуазель де </a:t>
            </a:r>
            <a:r>
              <a:rPr lang="ru-RU" sz="1800" dirty="0" err="1" smtClean="0"/>
              <a:t>Скюдери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en-US" sz="1800" dirty="0" smtClean="0"/>
              <a:t>«</a:t>
            </a:r>
            <a:r>
              <a:rPr lang="ru-RU" sz="1800" dirty="0" smtClean="0"/>
              <a:t>Принцесса </a:t>
            </a:r>
            <a:r>
              <a:rPr lang="ru-RU" sz="1800" dirty="0" err="1" smtClean="0"/>
              <a:t>Брамбилла</a:t>
            </a:r>
            <a:r>
              <a:rPr lang="ru-RU" sz="1800" dirty="0" smtClean="0"/>
              <a:t>» (1820</a:t>
            </a:r>
            <a:r>
              <a:rPr lang="ru-RU" sz="1800" dirty="0" smtClean="0"/>
              <a:t>)</a:t>
            </a:r>
            <a:endParaRPr lang="en-US" sz="1800" dirty="0" smtClean="0"/>
          </a:p>
          <a:p>
            <a:r>
              <a:rPr lang="ru-RU" sz="1800" dirty="0" smtClean="0"/>
              <a:t>Роман «Житейские воззрения кота </a:t>
            </a:r>
            <a:r>
              <a:rPr lang="ru-RU" sz="1800" dirty="0" err="1" smtClean="0"/>
              <a:t>Мурра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en-US" sz="1800" dirty="0" smtClean="0"/>
              <a:t>«</a:t>
            </a:r>
            <a:r>
              <a:rPr lang="ru-RU" sz="1800" dirty="0" smtClean="0"/>
              <a:t>Ошибки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en-US" sz="1800" dirty="0" smtClean="0"/>
              <a:t>«</a:t>
            </a:r>
            <a:r>
              <a:rPr lang="ru-RU" sz="1800" dirty="0" smtClean="0"/>
              <a:t>Тайны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en-US" sz="1800" dirty="0" smtClean="0"/>
              <a:t>«</a:t>
            </a:r>
            <a:r>
              <a:rPr lang="ru-RU" sz="1800" dirty="0" smtClean="0"/>
              <a:t>Двойники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ru-RU" sz="1800" dirty="0" smtClean="0"/>
              <a:t>Роман «Повелитель блох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ru-RU" sz="1800" dirty="0" smtClean="0"/>
              <a:t>Новелла «Угловое окно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en-US" sz="1800" dirty="0" smtClean="0"/>
              <a:t>«</a:t>
            </a:r>
            <a:r>
              <a:rPr lang="ru-RU" sz="1800" dirty="0" smtClean="0"/>
              <a:t>Зловещий гость</a:t>
            </a:r>
            <a:r>
              <a:rPr lang="ru-RU" sz="1800" dirty="0" smtClean="0"/>
              <a:t>»</a:t>
            </a:r>
            <a:endParaRPr lang="en-US" sz="1800" dirty="0" smtClean="0"/>
          </a:p>
          <a:p>
            <a:r>
              <a:rPr lang="ru-RU" sz="1800" dirty="0" smtClean="0"/>
              <a:t>Опера «Ундина» (1816).</a:t>
            </a:r>
            <a:endParaRPr lang="ru-RU" sz="18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789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Творчество  Эрнста Теодора Амадея Гофмана</vt:lpstr>
      <vt:lpstr>Слайд 2</vt:lpstr>
      <vt:lpstr>Краткая биография</vt:lpstr>
      <vt:lpstr>Слайд 4</vt:lpstr>
      <vt:lpstr>Слайд 5</vt:lpstr>
      <vt:lpstr>Гофман и романтизм</vt:lpstr>
      <vt:lpstr>Слайд 7</vt:lpstr>
      <vt:lpstr>Произведения:</vt:lpstr>
      <vt:lpstr>Слайд 9</vt:lpstr>
      <vt:lpstr>Балеты по произведениям Э. Т. А. Гофмана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Творчество Эрнста Теодора Амадея</dc:title>
  <dc:creator>Виктор</dc:creator>
  <cp:lastModifiedBy>Виктор</cp:lastModifiedBy>
  <cp:revision>12</cp:revision>
  <dcterms:created xsi:type="dcterms:W3CDTF">2012-11-20T19:43:17Z</dcterms:created>
  <dcterms:modified xsi:type="dcterms:W3CDTF">2012-11-20T21:40:44Z</dcterms:modified>
</cp:coreProperties>
</file>