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FB9D-250D-4AD1-B395-F415B6B1DC91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9D69B-1065-4C66-A688-DC5EA7A3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6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D69B-1065-4C66-A688-DC5EA7A378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5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00042"/>
            <a:ext cx="627220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285992"/>
            <a:ext cx="55721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758807" y="4241800"/>
            <a:ext cx="1562095" cy="3651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-586608" y="3301197"/>
            <a:ext cx="3395667" cy="365125"/>
          </a:xfrm>
        </p:spPr>
        <p:txBody>
          <a:bodyPr/>
          <a:lstStyle>
            <a:lvl1pPr>
              <a:defRPr sz="16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718318" y="2424901"/>
            <a:ext cx="1643073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14678" y="274638"/>
            <a:ext cx="326232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808015" y="4264027"/>
            <a:ext cx="1463675" cy="3651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-658045" y="3301197"/>
            <a:ext cx="3395667" cy="365125"/>
          </a:xfrm>
        </p:spPr>
        <p:txBody>
          <a:bodyPr/>
          <a:lstStyle>
            <a:lvl1pPr>
              <a:defRPr sz="1600" b="1" i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704825" y="2366953"/>
            <a:ext cx="1527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39" y="4406900"/>
            <a:ext cx="535147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39" y="2906713"/>
            <a:ext cx="53514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14678" y="1571612"/>
            <a:ext cx="27146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600200"/>
            <a:ext cx="28575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1500174"/>
            <a:ext cx="2686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2214554"/>
            <a:ext cx="27146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00760" y="1500174"/>
            <a:ext cx="2686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00760" y="2174875"/>
            <a:ext cx="2686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1600200"/>
            <a:ext cx="5786478" cy="468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16200000">
            <a:off x="794526" y="4277519"/>
            <a:ext cx="149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16200000">
            <a:off x="-586607" y="3301197"/>
            <a:ext cx="339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 rot="16200000">
            <a:off x="704825" y="2366953"/>
            <a:ext cx="1527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259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FFC000"/>
                </a:solidFill>
              </a:rPr>
              <a:t>Кавабата </a:t>
            </a:r>
            <a:r>
              <a:rPr lang="ru-RU" sz="6000" b="1" dirty="0" err="1">
                <a:solidFill>
                  <a:srgbClr val="FFC000"/>
                </a:solidFill>
              </a:rPr>
              <a:t>Ясунарі</a:t>
            </a:r>
            <a:endParaRPr lang="ru-RU" sz="6000" b="1" dirty="0">
              <a:solidFill>
                <a:srgbClr val="FFC000"/>
              </a:solidFill>
            </a:endParaRPr>
          </a:p>
          <a:p>
            <a:pPr algn="ctr"/>
            <a:r>
              <a:rPr lang="ja-JP" altLang="en-US" sz="6000" b="1" dirty="0">
                <a:solidFill>
                  <a:srgbClr val="FFC000"/>
                </a:solidFill>
              </a:rPr>
              <a:t>川端 康成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899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(14 </a:t>
            </a:r>
            <a:r>
              <a:rPr lang="ru-RU" sz="3600" b="1" dirty="0" err="1">
                <a:solidFill>
                  <a:srgbClr val="FFC000"/>
                </a:solidFill>
              </a:rPr>
              <a:t>червня</a:t>
            </a:r>
            <a:r>
              <a:rPr lang="ru-RU" sz="3600" b="1" dirty="0">
                <a:solidFill>
                  <a:srgbClr val="FFC000"/>
                </a:solidFill>
              </a:rPr>
              <a:t> 1899 — 16 </a:t>
            </a:r>
            <a:r>
              <a:rPr lang="ru-RU" sz="3600" b="1" dirty="0" err="1">
                <a:solidFill>
                  <a:srgbClr val="FFC000"/>
                </a:solidFill>
              </a:rPr>
              <a:t>квітня</a:t>
            </a:r>
            <a:r>
              <a:rPr lang="ru-RU" sz="3600" b="1" dirty="0">
                <a:solidFill>
                  <a:srgbClr val="FFC000"/>
                </a:solidFill>
              </a:rPr>
              <a:t> 1972) </a:t>
            </a:r>
          </a:p>
        </p:txBody>
      </p:sp>
      <p:pic>
        <p:nvPicPr>
          <p:cNvPr id="6" name="Японская музыка - ЯПОНСКАЯ МУЗЫКА (Relax 70-х) vis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55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Робота над </a:t>
            </a:r>
            <a:r>
              <a:rPr lang="ru-RU" sz="2800" b="1" dirty="0" err="1">
                <a:solidFill>
                  <a:srgbClr val="FFC000"/>
                </a:solidFill>
              </a:rPr>
              <a:t>змістом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повісті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8879"/>
            <a:ext cx="9468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FF00"/>
                </a:solidFill>
              </a:rPr>
              <a:t>Відомий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діяч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японського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мистецтва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Окакура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Какудзо</a:t>
            </a:r>
            <a:r>
              <a:rPr lang="ru-RU" sz="2000" b="1" dirty="0">
                <a:solidFill>
                  <a:srgbClr val="FFFF00"/>
                </a:solidFill>
              </a:rPr>
              <a:t> писав: "Шлях </a:t>
            </a:r>
            <a:r>
              <a:rPr lang="ru-RU" sz="2000" b="1" dirty="0" err="1">
                <a:solidFill>
                  <a:srgbClr val="FFFF00"/>
                </a:solidFill>
              </a:rPr>
              <a:t>самураїв</a:t>
            </a:r>
            <a:r>
              <a:rPr lang="ru-RU" sz="2000" b="1" dirty="0">
                <a:solidFill>
                  <a:srgbClr val="FFFF00"/>
                </a:solidFill>
              </a:rPr>
              <a:t> - </a:t>
            </a:r>
            <a:r>
              <a:rPr lang="ru-RU" sz="2000" b="1" dirty="0" err="1">
                <a:solidFill>
                  <a:srgbClr val="FFFF00"/>
                </a:solidFill>
              </a:rPr>
              <a:t>це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мистецтво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смерті</a:t>
            </a:r>
            <a:r>
              <a:rPr lang="ru-RU" sz="2000" b="1" dirty="0">
                <a:solidFill>
                  <a:srgbClr val="FFFF00"/>
                </a:solidFill>
              </a:rPr>
              <a:t>... </a:t>
            </a:r>
            <a:r>
              <a:rPr lang="ru-RU" sz="2000" b="1" dirty="0" err="1">
                <a:solidFill>
                  <a:srgbClr val="FFFF00"/>
                </a:solidFill>
              </a:rPr>
              <a:t>Мистецтвом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життя</a:t>
            </a:r>
            <a:r>
              <a:rPr lang="ru-RU" sz="2000" b="1" dirty="0">
                <a:solidFill>
                  <a:srgbClr val="FFFF00"/>
                </a:solidFill>
              </a:rPr>
              <a:t> є "</a:t>
            </a:r>
            <a:r>
              <a:rPr lang="ru-RU" sz="2000" b="1" dirty="0" err="1">
                <a:solidFill>
                  <a:srgbClr val="FFFF00"/>
                </a:solidFill>
              </a:rPr>
              <a:t>тядо</a:t>
            </a:r>
            <a:r>
              <a:rPr lang="ru-RU" sz="2000" b="1" dirty="0">
                <a:solidFill>
                  <a:srgbClr val="FFFF00"/>
                </a:solidFill>
              </a:rPr>
              <a:t>" ("шлях чаю").</a:t>
            </a:r>
          </a:p>
          <a:p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- В </a:t>
            </a:r>
            <a:r>
              <a:rPr lang="ru-RU" sz="2000" b="1" dirty="0" err="1">
                <a:solidFill>
                  <a:srgbClr val="FFFF00"/>
                </a:solidFill>
              </a:rPr>
              <a:t>чому</a:t>
            </a:r>
            <a:r>
              <a:rPr lang="ru-RU" sz="2000" b="1" dirty="0">
                <a:solidFill>
                  <a:srgbClr val="FFFF00"/>
                </a:solidFill>
              </a:rPr>
              <a:t> ж суть </a:t>
            </a:r>
            <a:r>
              <a:rPr lang="ru-RU" sz="2000" b="1" dirty="0" err="1">
                <a:solidFill>
                  <a:srgbClr val="FFFF00"/>
                </a:solidFill>
              </a:rPr>
              <a:t>цього</a:t>
            </a:r>
            <a:r>
              <a:rPr lang="ru-RU" sz="2000" b="1" dirty="0">
                <a:solidFill>
                  <a:srgbClr val="FFFF00"/>
                </a:solidFill>
              </a:rPr>
              <a:t> обряду?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89231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(Не у </a:t>
            </a:r>
            <a:r>
              <a:rPr lang="ru-RU" b="1" dirty="0" err="1">
                <a:solidFill>
                  <a:schemeClr val="bg1"/>
                </a:solidFill>
              </a:rPr>
              <a:t>фізіологічному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задоволенні</a:t>
            </a:r>
            <a:r>
              <a:rPr lang="ru-RU" b="1" dirty="0">
                <a:solidFill>
                  <a:schemeClr val="bg1"/>
                </a:solidFill>
              </a:rPr>
              <a:t>, а в </a:t>
            </a:r>
            <a:r>
              <a:rPr lang="ru-RU" b="1" dirty="0" err="1">
                <a:solidFill>
                  <a:schemeClr val="bg1"/>
                </a:solidFill>
              </a:rPr>
              <a:t>тяжінні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катаренсу</a:t>
            </a:r>
            <a:r>
              <a:rPr lang="ru-RU" b="1" dirty="0">
                <a:solidFill>
                  <a:schemeClr val="bg1"/>
                </a:solidFill>
              </a:rPr>
              <a:t> - </a:t>
            </a:r>
            <a:r>
              <a:rPr lang="ru-RU" b="1" dirty="0" err="1">
                <a:solidFill>
                  <a:schemeClr val="bg1"/>
                </a:solidFill>
              </a:rPr>
              <a:t>очищення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душі</a:t>
            </a:r>
            <a:r>
              <a:rPr lang="ru-RU" b="1" dirty="0">
                <a:solidFill>
                  <a:schemeClr val="bg1"/>
                </a:solidFill>
              </a:rPr>
              <a:t>, до </a:t>
            </a:r>
            <a:r>
              <a:rPr lang="ru-RU" b="1" dirty="0" err="1">
                <a:solidFill>
                  <a:schemeClr val="bg1"/>
                </a:solidFill>
              </a:rPr>
              <a:t>звільнення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вульгаризації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Учасники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дійства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ніби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звільняються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буденних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клопотів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турбот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поринають</a:t>
            </a:r>
            <a:r>
              <a:rPr lang="ru-RU" b="1" dirty="0">
                <a:solidFill>
                  <a:schemeClr val="bg1"/>
                </a:solidFill>
              </a:rPr>
              <a:t> у атмосферу </a:t>
            </a:r>
            <a:r>
              <a:rPr lang="ru-RU" b="1" dirty="0" err="1">
                <a:solidFill>
                  <a:schemeClr val="bg1"/>
                </a:solidFill>
              </a:rPr>
              <a:t>високої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духовності</a:t>
            </a:r>
            <a:r>
              <a:rPr lang="ru-RU" b="1" dirty="0">
                <a:solidFill>
                  <a:schemeClr val="bg1"/>
                </a:solidFill>
              </a:rPr>
              <a:t>. "Шлях чаю" ("</a:t>
            </a:r>
            <a:r>
              <a:rPr lang="ru-RU" b="1" dirty="0" err="1">
                <a:solidFill>
                  <a:schemeClr val="bg1"/>
                </a:solidFill>
              </a:rPr>
              <a:t>тядо</a:t>
            </a:r>
            <a:r>
              <a:rPr lang="ru-RU" b="1" dirty="0">
                <a:solidFill>
                  <a:schemeClr val="bg1"/>
                </a:solidFill>
              </a:rPr>
              <a:t>") </a:t>
            </a:r>
            <a:r>
              <a:rPr lang="ru-RU" b="1" dirty="0" err="1">
                <a:solidFill>
                  <a:schemeClr val="bg1"/>
                </a:solidFill>
              </a:rPr>
              <a:t>японці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здавна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звуть</a:t>
            </a:r>
            <a:r>
              <a:rPr lang="ru-RU" b="1" dirty="0">
                <a:solidFill>
                  <a:schemeClr val="bg1"/>
                </a:solidFill>
              </a:rPr>
              <a:t> "дорогою </a:t>
            </a:r>
            <a:r>
              <a:rPr lang="ru-RU" b="1" dirty="0" err="1">
                <a:solidFill>
                  <a:schemeClr val="bg1"/>
                </a:solidFill>
              </a:rPr>
              <a:t>життя</a:t>
            </a:r>
            <a:r>
              <a:rPr lang="ru-RU" b="1" dirty="0">
                <a:solidFill>
                  <a:schemeClr val="bg1"/>
                </a:solidFill>
              </a:rPr>
              <a:t>", шляхом </a:t>
            </a:r>
            <a:r>
              <a:rPr lang="ru-RU" b="1" dirty="0" err="1">
                <a:solidFill>
                  <a:schemeClr val="bg1"/>
                </a:solidFill>
              </a:rPr>
              <a:t>чистоти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досягнення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єдності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гармонії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світом</a:t>
            </a:r>
            <a:r>
              <a:rPr lang="ru-RU" b="1" dirty="0">
                <a:solidFill>
                  <a:schemeClr val="bg1"/>
                </a:solidFill>
              </a:rPr>
              <a:t> людей і </a:t>
            </a:r>
            <a:r>
              <a:rPr lang="ru-RU" b="1" dirty="0" err="1">
                <a:solidFill>
                  <a:schemeClr val="bg1"/>
                </a:solidFill>
              </a:rPr>
              <a:t>природи</a:t>
            </a:r>
            <a:r>
              <a:rPr lang="ru-RU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849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 err="1">
                <a:solidFill>
                  <a:srgbClr val="FFFF00"/>
                </a:solidFill>
              </a:rPr>
              <a:t>Навіщо</a:t>
            </a:r>
            <a:r>
              <a:rPr lang="ru-RU" b="1" dirty="0">
                <a:solidFill>
                  <a:srgbClr val="FFFF00"/>
                </a:solidFill>
              </a:rPr>
              <a:t> обряд </a:t>
            </a:r>
            <a:r>
              <a:rPr lang="ru-RU" b="1" dirty="0" err="1">
                <a:solidFill>
                  <a:srgbClr val="FFFF00"/>
                </a:solidFill>
              </a:rPr>
              <a:t>чайної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церемонії</a:t>
            </a:r>
            <a:r>
              <a:rPr lang="ru-RU" b="1" dirty="0">
                <a:solidFill>
                  <a:srgbClr val="FFFF00"/>
                </a:solidFill>
              </a:rPr>
              <a:t> введений </a:t>
            </a:r>
            <a:r>
              <a:rPr lang="ru-RU" b="1" dirty="0" err="1">
                <a:solidFill>
                  <a:srgbClr val="FFFF00"/>
                </a:solidFill>
              </a:rPr>
              <a:t>неодноразово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повість</a:t>
            </a:r>
            <a:r>
              <a:rPr lang="ru-RU" b="1" dirty="0">
                <a:solidFill>
                  <a:srgbClr val="FFFF00"/>
                </a:solidFill>
              </a:rPr>
              <a:t>? Яку роль </a:t>
            </a:r>
            <a:r>
              <a:rPr lang="ru-RU" b="1" dirty="0" err="1">
                <a:solidFill>
                  <a:srgbClr val="FFFF00"/>
                </a:solidFill>
              </a:rPr>
              <a:t>він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виконує</a:t>
            </a:r>
            <a:r>
              <a:rPr lang="ru-RU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7890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err="1">
                <a:solidFill>
                  <a:schemeClr val="bg1"/>
                </a:solidFill>
              </a:rPr>
              <a:t>Він</a:t>
            </a:r>
            <a:r>
              <a:rPr lang="ru-RU" b="1" dirty="0">
                <a:solidFill>
                  <a:schemeClr val="bg1"/>
                </a:solidFill>
              </a:rPr>
              <a:t> є і </a:t>
            </a:r>
            <a:r>
              <a:rPr lang="ru-RU" b="1" dirty="0" err="1">
                <a:solidFill>
                  <a:schemeClr val="bg1"/>
                </a:solidFill>
              </a:rPr>
              <a:t>тлом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якому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розвиваються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події</a:t>
            </a:r>
            <a:r>
              <a:rPr lang="ru-RU" b="1" dirty="0">
                <a:solidFill>
                  <a:schemeClr val="bg1"/>
                </a:solidFill>
              </a:rPr>
              <a:t>, і </a:t>
            </a:r>
            <a:r>
              <a:rPr lang="ru-RU" b="1" dirty="0" err="1">
                <a:solidFill>
                  <a:schemeClr val="bg1"/>
                </a:solidFill>
              </a:rPr>
              <a:t>саме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його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допомогою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розкривається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ідейний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зміст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повісті</a:t>
            </a:r>
            <a:r>
              <a:rPr lang="ru-RU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72" y="4527367"/>
            <a:ext cx="347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 err="1">
                <a:solidFill>
                  <a:srgbClr val="FFFF00"/>
                </a:solidFill>
              </a:rPr>
              <a:t>Який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ідейний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зміст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повісті</a:t>
            </a:r>
            <a:r>
              <a:rPr lang="ru-RU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72" y="4940679"/>
            <a:ext cx="9123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err="1">
                <a:solidFill>
                  <a:schemeClr val="bg1"/>
                </a:solidFill>
              </a:rPr>
              <a:t>Тривога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майбутнє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національної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культури</a:t>
            </a:r>
            <a:r>
              <a:rPr lang="ru-RU" b="1" dirty="0">
                <a:solidFill>
                  <a:schemeClr val="bg1"/>
                </a:solidFill>
              </a:rPr>
              <a:t>, за основу </a:t>
            </a:r>
            <a:r>
              <a:rPr lang="ru-RU" b="1" dirty="0" err="1">
                <a:solidFill>
                  <a:schemeClr val="bg1"/>
                </a:solidFill>
              </a:rPr>
              <a:t>духовності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нації</a:t>
            </a:r>
            <a:r>
              <a:rPr lang="ru-RU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572" y="5310011"/>
            <a:ext cx="264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 err="1">
                <a:solidFill>
                  <a:srgbClr val="FFFF00"/>
                </a:solidFill>
              </a:rPr>
              <a:t>Який</a:t>
            </a:r>
            <a:r>
              <a:rPr lang="ru-RU" b="1" dirty="0">
                <a:solidFill>
                  <a:srgbClr val="FFFF00"/>
                </a:solidFill>
              </a:rPr>
              <a:t> сюжет </a:t>
            </a:r>
            <a:r>
              <a:rPr lang="ru-RU" b="1" dirty="0" err="1">
                <a:solidFill>
                  <a:srgbClr val="FFFF00"/>
                </a:solidFill>
              </a:rPr>
              <a:t>повісті</a:t>
            </a:r>
            <a:r>
              <a:rPr lang="ru-RU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3906" y="5661135"/>
            <a:ext cx="9167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- В образах </a:t>
            </a:r>
            <a:r>
              <a:rPr lang="ru-RU" b="1" dirty="0" err="1">
                <a:solidFill>
                  <a:srgbClr val="FFFF00"/>
                </a:solidFill>
              </a:rPr>
              <a:t>Ооти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Юкіко</a:t>
            </a:r>
            <a:r>
              <a:rPr lang="ru-RU" b="1" dirty="0">
                <a:solidFill>
                  <a:srgbClr val="FFFF00"/>
                </a:solidFill>
              </a:rPr>
              <a:t> автор </a:t>
            </a:r>
            <a:r>
              <a:rPr lang="ru-RU" b="1" dirty="0" err="1">
                <a:solidFill>
                  <a:srgbClr val="FFFF00"/>
                </a:solidFill>
              </a:rPr>
              <a:t>втілив</a:t>
            </a:r>
            <a:r>
              <a:rPr lang="ru-RU" b="1" dirty="0">
                <a:solidFill>
                  <a:srgbClr val="FFFF00"/>
                </a:solidFill>
              </a:rPr>
              <a:t> два </a:t>
            </a:r>
            <a:r>
              <a:rPr lang="ru-RU" b="1" dirty="0" err="1">
                <a:solidFill>
                  <a:srgbClr val="FFFF00"/>
                </a:solidFill>
              </a:rPr>
              <a:t>типи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ідеалу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краси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Які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саме</a:t>
            </a:r>
            <a:r>
              <a:rPr lang="ru-RU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85" y="6032884"/>
            <a:ext cx="9133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err="1">
                <a:solidFill>
                  <a:schemeClr val="bg1"/>
                </a:solidFill>
              </a:rPr>
              <a:t>Земну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чуттєву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втілює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Оота</a:t>
            </a:r>
            <a:r>
              <a:rPr lang="ru-RU" b="1" dirty="0">
                <a:solidFill>
                  <a:schemeClr val="bg1"/>
                </a:solidFill>
              </a:rPr>
              <a:t>; </a:t>
            </a:r>
            <a:r>
              <a:rPr lang="ru-RU" b="1" dirty="0" err="1">
                <a:solidFill>
                  <a:schemeClr val="bg1"/>
                </a:solidFill>
              </a:rPr>
              <a:t>ірреальну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витончену</a:t>
            </a:r>
            <a:r>
              <a:rPr lang="ru-RU" b="1" dirty="0">
                <a:solidFill>
                  <a:schemeClr val="bg1"/>
                </a:solidFill>
              </a:rPr>
              <a:t> - </a:t>
            </a:r>
            <a:r>
              <a:rPr lang="ru-RU" b="1" dirty="0" err="1">
                <a:solidFill>
                  <a:schemeClr val="bg1"/>
                </a:solidFill>
              </a:rPr>
              <a:t>Юкіко</a:t>
            </a:r>
            <a:r>
              <a:rPr lang="ru-RU" b="1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23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8384" y="191033"/>
            <a:ext cx="9133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- "</a:t>
            </a:r>
            <a:r>
              <a:rPr lang="ru-RU" sz="2400" b="1" dirty="0" err="1">
                <a:solidFill>
                  <a:srgbClr val="0070C0"/>
                </a:solidFill>
              </a:rPr>
              <a:t>Вічне</a:t>
            </a:r>
            <a:r>
              <a:rPr lang="ru-RU" sz="2400" b="1" dirty="0">
                <a:solidFill>
                  <a:srgbClr val="0070C0"/>
                </a:solidFill>
              </a:rPr>
              <a:t> те, </a:t>
            </a:r>
            <a:r>
              <a:rPr lang="ru-RU" sz="2400" b="1" dirty="0" err="1">
                <a:solidFill>
                  <a:srgbClr val="0070C0"/>
                </a:solidFill>
              </a:rPr>
              <a:t>що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недосяжне</a:t>
            </a:r>
            <a:r>
              <a:rPr lang="ru-RU" sz="2400" b="1" dirty="0">
                <a:solidFill>
                  <a:srgbClr val="0070C0"/>
                </a:solidFill>
              </a:rPr>
              <a:t>". Як в </a:t>
            </a:r>
            <a:r>
              <a:rPr lang="ru-RU" sz="2400" b="1" dirty="0" err="1">
                <a:solidFill>
                  <a:srgbClr val="0070C0"/>
                </a:solidFill>
              </a:rPr>
              <a:t>повісті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втілюється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ця</a:t>
            </a:r>
            <a:r>
              <a:rPr lang="ru-RU" sz="2400" b="1" dirty="0">
                <a:solidFill>
                  <a:srgbClr val="0070C0"/>
                </a:solidFill>
              </a:rPr>
              <a:t> думка?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60365"/>
            <a:ext cx="336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(Через смерть </a:t>
            </a:r>
            <a:r>
              <a:rPr lang="ru-RU" sz="2400" b="1" dirty="0" err="1">
                <a:solidFill>
                  <a:schemeClr val="accent6"/>
                </a:solidFill>
              </a:rPr>
              <a:t>Ооти</a:t>
            </a:r>
            <a:r>
              <a:rPr lang="ru-RU" sz="2400" b="1" dirty="0">
                <a:solidFill>
                  <a:schemeClr val="accent6"/>
                </a:solidFill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3855" y="962845"/>
            <a:ext cx="9138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- </a:t>
            </a:r>
            <a:r>
              <a:rPr lang="ru-RU" sz="2400" b="1" dirty="0" err="1">
                <a:solidFill>
                  <a:srgbClr val="0070C0"/>
                </a:solidFill>
              </a:rPr>
              <a:t>Чому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повість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саме</a:t>
            </a:r>
            <a:r>
              <a:rPr lang="ru-RU" sz="2400" b="1" dirty="0">
                <a:solidFill>
                  <a:srgbClr val="0070C0"/>
                </a:solidFill>
              </a:rPr>
              <a:t> так </a:t>
            </a:r>
            <a:r>
              <a:rPr lang="ru-RU" sz="2400" b="1" dirty="0" err="1">
                <a:solidFill>
                  <a:srgbClr val="0070C0"/>
                </a:solidFill>
              </a:rPr>
              <a:t>називається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</a:rPr>
              <a:t>що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символізують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журавлі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18838"/>
            <a:ext cx="9124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(</a:t>
            </a:r>
            <a:r>
              <a:rPr lang="ru-RU" sz="2400" b="1" dirty="0" err="1">
                <a:solidFill>
                  <a:schemeClr val="accent6"/>
                </a:solidFill>
              </a:rPr>
              <a:t>Втілення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надії</a:t>
            </a:r>
            <a:r>
              <a:rPr lang="ru-RU" sz="2400" b="1" dirty="0">
                <a:solidFill>
                  <a:schemeClr val="accent6"/>
                </a:solidFill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</a:rPr>
              <a:t>благополуччя</a:t>
            </a:r>
            <a:r>
              <a:rPr lang="ru-RU" sz="2400" b="1" dirty="0">
                <a:solidFill>
                  <a:schemeClr val="accent6"/>
                </a:solidFill>
              </a:rPr>
              <a:t>, символ </a:t>
            </a:r>
            <a:r>
              <a:rPr lang="ru-RU" sz="2400" b="1" dirty="0" err="1">
                <a:solidFill>
                  <a:schemeClr val="accent6"/>
                </a:solidFill>
              </a:rPr>
              <a:t>щастя</a:t>
            </a:r>
            <a:r>
              <a:rPr lang="ru-RU" sz="2400" b="1" dirty="0">
                <a:solidFill>
                  <a:schemeClr val="accent6"/>
                </a:solidFill>
              </a:rPr>
              <a:t>. </a:t>
            </a:r>
            <a:r>
              <a:rPr lang="ru-RU" sz="2400" b="1" dirty="0" err="1">
                <a:solidFill>
                  <a:schemeClr val="accent6"/>
                </a:solidFill>
              </a:rPr>
              <a:t>Зображення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журавлів</a:t>
            </a:r>
            <a:r>
              <a:rPr lang="ru-RU" sz="2400" b="1" dirty="0">
                <a:solidFill>
                  <a:schemeClr val="accent6"/>
                </a:solidFill>
              </a:rPr>
              <a:t> - </a:t>
            </a:r>
            <a:r>
              <a:rPr lang="ru-RU" sz="2400" b="1" dirty="0" err="1">
                <a:solidFill>
                  <a:schemeClr val="accent6"/>
                </a:solidFill>
              </a:rPr>
              <a:t>давній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оберіг</a:t>
            </a:r>
            <a:r>
              <a:rPr lang="ru-RU" sz="2400" b="1" dirty="0">
                <a:solidFill>
                  <a:schemeClr val="accent6"/>
                </a:solidFill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</a:rPr>
              <a:t>котрий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обіцяє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своєму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власнику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благополуччя</a:t>
            </a:r>
            <a:r>
              <a:rPr lang="ru-RU" sz="2400" b="1" dirty="0">
                <a:solidFill>
                  <a:schemeClr val="accent6"/>
                </a:solidFill>
              </a:rPr>
              <a:t> та </a:t>
            </a:r>
            <a:r>
              <a:rPr lang="ru-RU" sz="2400" b="1" dirty="0" err="1">
                <a:solidFill>
                  <a:schemeClr val="accent6"/>
                </a:solidFill>
              </a:rPr>
              <a:t>спокій</a:t>
            </a:r>
            <a:r>
              <a:rPr lang="ru-RU" sz="2400" b="1" dirty="0">
                <a:solidFill>
                  <a:schemeClr val="accent6"/>
                </a:solidFill>
              </a:rPr>
              <a:t>: на </a:t>
            </a:r>
            <a:r>
              <a:rPr lang="ru-RU" sz="2400" b="1" dirty="0" err="1">
                <a:solidFill>
                  <a:schemeClr val="accent6"/>
                </a:solidFill>
              </a:rPr>
              <a:t>фуросікі</a:t>
            </a:r>
            <a:r>
              <a:rPr lang="ru-RU" sz="2400" b="1" dirty="0">
                <a:solidFill>
                  <a:schemeClr val="accent6"/>
                </a:solidFill>
              </a:rPr>
              <a:t> (</a:t>
            </a:r>
            <a:r>
              <a:rPr lang="ru-RU" sz="2400" b="1" dirty="0" err="1">
                <a:solidFill>
                  <a:schemeClr val="accent6"/>
                </a:solidFill>
              </a:rPr>
              <a:t>рожева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хустка</a:t>
            </a:r>
            <a:r>
              <a:rPr lang="ru-RU" sz="2400" b="1" dirty="0">
                <a:solidFill>
                  <a:schemeClr val="accent6"/>
                </a:solidFill>
              </a:rPr>
              <a:t>) </a:t>
            </a:r>
            <a:r>
              <a:rPr lang="ru-RU" sz="2400" b="1" dirty="0" err="1">
                <a:solidFill>
                  <a:schemeClr val="accent6"/>
                </a:solidFill>
              </a:rPr>
              <a:t>Юкіко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зображені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журавлі</a:t>
            </a:r>
            <a:r>
              <a:rPr lang="ru-RU" sz="2400" b="1" dirty="0">
                <a:solidFill>
                  <a:schemeClr val="accent6"/>
                </a:solidFill>
              </a:rPr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4" y="3270454"/>
            <a:ext cx="580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- </a:t>
            </a:r>
            <a:r>
              <a:rPr lang="ru-RU" sz="2400" b="1" dirty="0" err="1">
                <a:solidFill>
                  <a:srgbClr val="0070C0"/>
                </a:solidFill>
              </a:rPr>
              <a:t>Що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символізує</a:t>
            </a:r>
            <a:r>
              <a:rPr lang="ru-RU" sz="2400" b="1" dirty="0">
                <a:solidFill>
                  <a:srgbClr val="0070C0"/>
                </a:solidFill>
              </a:rPr>
              <a:t> собою </a:t>
            </a:r>
            <a:r>
              <a:rPr lang="ru-RU" sz="2400" b="1" dirty="0" err="1">
                <a:solidFill>
                  <a:srgbClr val="0070C0"/>
                </a:solidFill>
              </a:rPr>
              <a:t>чайна</a:t>
            </a:r>
            <a:r>
              <a:rPr lang="ru-RU" sz="2400" b="1" dirty="0">
                <a:solidFill>
                  <a:srgbClr val="0070C0"/>
                </a:solidFill>
              </a:rPr>
              <a:t> чашка?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3358" y="3732119"/>
            <a:ext cx="9124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(</a:t>
            </a:r>
            <a:r>
              <a:rPr lang="ru-RU" sz="2400" b="1" dirty="0" err="1">
                <a:solidFill>
                  <a:schemeClr val="accent6"/>
                </a:solidFill>
              </a:rPr>
              <a:t>Стає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мірилом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одвічних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моральних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цінностей</a:t>
            </a:r>
            <a:r>
              <a:rPr lang="ru-RU" sz="2400" b="1" dirty="0">
                <a:solidFill>
                  <a:schemeClr val="accent6"/>
                </a:solidFill>
              </a:rPr>
              <a:t>, а </a:t>
            </a:r>
            <a:r>
              <a:rPr lang="ru-RU" sz="2400" b="1" dirty="0" err="1">
                <a:solidFill>
                  <a:schemeClr val="accent6"/>
                </a:solidFill>
              </a:rPr>
              <a:t>ставлення</a:t>
            </a:r>
            <a:r>
              <a:rPr lang="ru-RU" sz="2400" b="1" dirty="0">
                <a:solidFill>
                  <a:schemeClr val="accent6"/>
                </a:solidFill>
              </a:rPr>
              <a:t> до чайного обряду </a:t>
            </a:r>
            <a:r>
              <a:rPr lang="ru-RU" sz="2400" b="1" dirty="0" err="1">
                <a:solidFill>
                  <a:schemeClr val="accent6"/>
                </a:solidFill>
              </a:rPr>
              <a:t>допомагає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зрозуміти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характери</a:t>
            </a:r>
            <a:r>
              <a:rPr lang="ru-RU" sz="2400" b="1" dirty="0">
                <a:solidFill>
                  <a:schemeClr val="accent6"/>
                </a:solidFill>
              </a:rPr>
              <a:t> людей та </a:t>
            </a:r>
            <a:r>
              <a:rPr lang="ru-RU" sz="2400" b="1" dirty="0" err="1">
                <a:solidFill>
                  <a:schemeClr val="accent6"/>
                </a:solidFill>
              </a:rPr>
              <a:t>потаємні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важелі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їхніх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вчинків</a:t>
            </a:r>
            <a:r>
              <a:rPr lang="ru-RU" sz="2400" b="1" dirty="0">
                <a:solidFill>
                  <a:schemeClr val="accent6"/>
                </a:solidFill>
              </a:rPr>
              <a:t>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570" y="4932448"/>
            <a:ext cx="9096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- </a:t>
            </a:r>
            <a:r>
              <a:rPr lang="ru-RU" sz="2400" b="1" dirty="0" err="1">
                <a:solidFill>
                  <a:srgbClr val="0070C0"/>
                </a:solidFill>
              </a:rPr>
              <a:t>Зіставте</a:t>
            </a:r>
            <a:r>
              <a:rPr lang="ru-RU" sz="2400" b="1" dirty="0">
                <a:solidFill>
                  <a:srgbClr val="0070C0"/>
                </a:solidFill>
              </a:rPr>
              <a:t> описи </a:t>
            </a:r>
            <a:r>
              <a:rPr lang="ru-RU" sz="2400" b="1" dirty="0" err="1">
                <a:solidFill>
                  <a:srgbClr val="0070C0"/>
                </a:solidFill>
              </a:rPr>
              <a:t>чайних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чашок</a:t>
            </a:r>
            <a:r>
              <a:rPr lang="ru-RU" sz="2400" b="1" dirty="0">
                <a:solidFill>
                  <a:srgbClr val="0070C0"/>
                </a:solidFill>
              </a:rPr>
              <a:t> з долями </a:t>
            </a:r>
            <a:r>
              <a:rPr lang="ru-RU" sz="2400" b="1" dirty="0" err="1">
                <a:solidFill>
                  <a:srgbClr val="0070C0"/>
                </a:solidFill>
              </a:rPr>
              <a:t>їхніх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власників</a:t>
            </a:r>
            <a:r>
              <a:rPr lang="ru-RU" sz="2400" b="1" dirty="0">
                <a:solidFill>
                  <a:srgbClr val="0070C0"/>
                </a:solidFill>
              </a:rPr>
              <a:t>. Як через </a:t>
            </a:r>
            <a:r>
              <a:rPr lang="ru-RU" sz="2400" b="1" dirty="0" err="1">
                <a:solidFill>
                  <a:srgbClr val="0070C0"/>
                </a:solidFill>
              </a:rPr>
              <a:t>ставлення</a:t>
            </a:r>
            <a:r>
              <a:rPr lang="ru-RU" sz="2400" b="1" dirty="0">
                <a:solidFill>
                  <a:srgbClr val="0070C0"/>
                </a:solidFill>
              </a:rPr>
              <a:t> до </a:t>
            </a:r>
            <a:r>
              <a:rPr lang="ru-RU" sz="2400" b="1" dirty="0" err="1">
                <a:solidFill>
                  <a:srgbClr val="0070C0"/>
                </a:solidFill>
              </a:rPr>
              <a:t>чашок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розкривається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внутрішній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світ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героїв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- </a:t>
            </a:r>
            <a:r>
              <a:rPr lang="ru-RU" b="1" dirty="0" err="1">
                <a:solidFill>
                  <a:srgbClr val="7030A0"/>
                </a:solidFill>
              </a:rPr>
              <a:t>Чому</a:t>
            </a:r>
            <a:r>
              <a:rPr lang="ru-RU" b="1" dirty="0">
                <a:solidFill>
                  <a:srgbClr val="7030A0"/>
                </a:solidFill>
              </a:rPr>
              <a:t> "</a:t>
            </a:r>
            <a:r>
              <a:rPr lang="ru-RU" b="1" dirty="0" err="1">
                <a:solidFill>
                  <a:srgbClr val="7030A0"/>
                </a:solidFill>
              </a:rPr>
              <a:t>вчителька</a:t>
            </a:r>
            <a:r>
              <a:rPr lang="ru-RU" b="1" dirty="0">
                <a:solidFill>
                  <a:srgbClr val="7030A0"/>
                </a:solidFill>
              </a:rPr>
              <a:t> "</a:t>
            </a:r>
            <a:r>
              <a:rPr lang="ru-RU" b="1" dirty="0" err="1">
                <a:solidFill>
                  <a:srgbClr val="7030A0"/>
                </a:solidFill>
              </a:rPr>
              <a:t>чайної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церемонії</a:t>
            </a:r>
            <a:r>
              <a:rPr lang="ru-RU" b="1" dirty="0">
                <a:solidFill>
                  <a:srgbClr val="7030A0"/>
                </a:solidFill>
              </a:rPr>
              <a:t>" </a:t>
            </a:r>
            <a:r>
              <a:rPr lang="ru-RU" b="1" dirty="0" err="1">
                <a:solidFill>
                  <a:srgbClr val="7030A0"/>
                </a:solidFill>
              </a:rPr>
              <a:t>Тікако</a:t>
            </a:r>
            <a:r>
              <a:rPr lang="ru-RU" b="1" dirty="0">
                <a:solidFill>
                  <a:srgbClr val="7030A0"/>
                </a:solidFill>
              </a:rPr>
              <a:t> в </a:t>
            </a:r>
            <a:r>
              <a:rPr lang="ru-RU" b="1" dirty="0" err="1">
                <a:solidFill>
                  <a:srgbClr val="7030A0"/>
                </a:solidFill>
              </a:rPr>
              <a:t>повісті</a:t>
            </a:r>
            <a:r>
              <a:rPr lang="ru-RU" b="1" dirty="0">
                <a:solidFill>
                  <a:srgbClr val="7030A0"/>
                </a:solidFill>
              </a:rPr>
              <a:t> не </a:t>
            </a:r>
            <a:r>
              <a:rPr lang="ru-RU" b="1" dirty="0" err="1">
                <a:solidFill>
                  <a:srgbClr val="7030A0"/>
                </a:solidFill>
              </a:rPr>
              <a:t>має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власної</a:t>
            </a:r>
            <a:r>
              <a:rPr lang="ru-RU" b="1" dirty="0">
                <a:solidFill>
                  <a:srgbClr val="7030A0"/>
                </a:solidFill>
              </a:rPr>
              <a:t> чашки?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9208" y="1195011"/>
            <a:ext cx="5863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Йдучи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символікою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твору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означає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немає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власного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власної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душі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Все,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супроводжує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чуже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будиночки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чашки...).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5143" y="2120181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-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приваблює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Кікудзі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Фуніко</a:t>
            </a:r>
            <a:r>
              <a:rPr lang="ru-RU" b="1" dirty="0">
                <a:solidFill>
                  <a:srgbClr val="7030A0"/>
                </a:solidFill>
              </a:rPr>
              <a:t>, а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в </a:t>
            </a:r>
            <a:r>
              <a:rPr lang="ru-RU" b="1" dirty="0" err="1">
                <a:solidFill>
                  <a:srgbClr val="7030A0"/>
                </a:solidFill>
              </a:rPr>
              <a:t>Юкіко</a:t>
            </a:r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5143" y="2463644"/>
            <a:ext cx="58632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Обох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дівчат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юнак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бачить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крізь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призму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заплутаного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невиразного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Юкіко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-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тлі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Ооти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Тікако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противагу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їхній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старості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 й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падінню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", 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Фуніко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-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тлі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взаємин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батька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матір'ю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мимовільного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свідка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рідну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близьку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душу.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тягнеться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Фуніко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Саме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земна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зрозуміла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дівчина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а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цнотлива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недосяжна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красуня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журавлями,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певно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могла б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ощасливити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Та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Фуніко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нести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тягар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Своєю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смертю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вона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звільняє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відкриває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шлях до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піднесеного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ідеалу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Юкіко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Але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невідворотне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нав'язлива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допомога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Тікако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Юнак так і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зазнає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щастя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омріяною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дівчиною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журавлями).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6676"/>
            <a:ext cx="1512168" cy="35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5303" y="62068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- </a:t>
            </a:r>
            <a:r>
              <a:rPr lang="ru-RU" b="1" dirty="0" err="1">
                <a:solidFill>
                  <a:srgbClr val="7030A0"/>
                </a:solidFill>
              </a:rPr>
              <a:t>Чому</a:t>
            </a:r>
            <a:r>
              <a:rPr lang="ru-RU" b="1" dirty="0">
                <a:solidFill>
                  <a:srgbClr val="7030A0"/>
                </a:solidFill>
              </a:rPr>
              <a:t> душа </a:t>
            </a:r>
            <a:r>
              <a:rPr lang="ru-RU" b="1" dirty="0" err="1">
                <a:solidFill>
                  <a:srgbClr val="7030A0"/>
                </a:solidFill>
              </a:rPr>
              <a:t>Кікудзі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позбавлена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гармонії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нещаслива</a:t>
            </a:r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4196" y="1237211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хоче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полишити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чайну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церемонію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навіть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опанувавши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ритуал (не дух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сутність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пов'язаний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огидним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образом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Тікако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безчестям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батька.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знав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звульгаризовану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опошлену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Тікако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чайну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церемонію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як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Фуміко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Юкіко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Оота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відчував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глибинний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смисл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але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вже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спроможний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сприйняти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серцем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і просто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віддавати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данину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моді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хлопець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хоче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822534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Висновок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7212" y="4471004"/>
            <a:ext cx="5921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Повість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" -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твір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прекрасне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надає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сенс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життю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одухотворює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котре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кожній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людині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і про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людину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створює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красу.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4181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04664"/>
            <a:ext cx="58326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Лірична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повість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 написана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основі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давнього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естетичного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принципу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японського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мистецтва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міябі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яскрава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краса). Краса 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творі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показана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всебічно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: і як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чуттєва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земна краса,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втілена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образі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пані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Оота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і як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вишукана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вічна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краса,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уособлена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образі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дівчини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Юкіко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і як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прихована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внутрішня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краса,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знайшла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втілення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образі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Фуміко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Автор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передає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відчуття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краси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допомогою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особливого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прийому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натяку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йодзю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створює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настрій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викликає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надпочуття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змушуючи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працювати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думку і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уяву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читача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Повість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глибокий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гуманістичний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зміст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Назва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твору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промовиста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символ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чистоти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щастя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шукає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кожна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людина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інколи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здогадуючись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зовсім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поруч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48680"/>
            <a:ext cx="583264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Питання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завдання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учнів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1.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полягає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сутність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чайної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церемонії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сприйнятті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японців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якою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метою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використав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Ясунарі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Кавабата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чайну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церемонію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композиційній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побудові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повісті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"?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Розкрийте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зміст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твору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4. Як показана природа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повісті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5. Яку роль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відіграє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символіка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творі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Назвіть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символи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розкрийте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Схарактеризуйте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образи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жінок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повісті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". Яка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героїня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вам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найбільше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сподобалася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7.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філософські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проблеми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вирішує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8. Ваша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ставлення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до образу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? Чим вам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близький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герой?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9.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Напишіть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твір-роздум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на тему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Журавлі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людина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шукає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все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 (за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повістю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Ясунарі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Кавабата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").</a:t>
            </a:r>
          </a:p>
        </p:txBody>
      </p:sp>
    </p:spTree>
    <p:extLst>
      <p:ext uri="{BB962C8B-B14F-4D97-AF65-F5344CB8AC3E}">
        <p14:creationId xmlns:p14="http://schemas.microsoft.com/office/powerpoint/2010/main" val="3100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764704"/>
            <a:ext cx="59046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Кавабата </a:t>
            </a:r>
            <a:r>
              <a:rPr lang="ru-RU" sz="3600" b="1" dirty="0" err="1">
                <a:solidFill>
                  <a:srgbClr val="002060"/>
                </a:solidFill>
              </a:rPr>
              <a:t>Ясунарі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(яп. </a:t>
            </a:r>
            <a:r>
              <a:rPr lang="ja-JP" altLang="en-US" sz="2800" dirty="0">
                <a:solidFill>
                  <a:srgbClr val="002060"/>
                </a:solidFill>
              </a:rPr>
              <a:t>川端 康成</a:t>
            </a:r>
            <a:r>
              <a:rPr lang="en-US" altLang="ja-JP" sz="2800" dirty="0">
                <a:solidFill>
                  <a:srgbClr val="002060"/>
                </a:solidFill>
              </a:rPr>
              <a:t>, 14 </a:t>
            </a:r>
            <a:r>
              <a:rPr lang="ru-RU" sz="2800" dirty="0" err="1">
                <a:solidFill>
                  <a:srgbClr val="002060"/>
                </a:solidFill>
              </a:rPr>
              <a:t>червня</a:t>
            </a:r>
            <a:r>
              <a:rPr lang="ru-RU" sz="2800" dirty="0">
                <a:solidFill>
                  <a:srgbClr val="002060"/>
                </a:solidFill>
              </a:rPr>
              <a:t> 1899 — 16 </a:t>
            </a:r>
            <a:r>
              <a:rPr lang="ru-RU" sz="2800" dirty="0" err="1">
                <a:solidFill>
                  <a:srgbClr val="002060"/>
                </a:solidFill>
              </a:rPr>
              <a:t>квітня</a:t>
            </a:r>
            <a:r>
              <a:rPr lang="ru-RU" sz="2800" dirty="0">
                <a:solidFill>
                  <a:srgbClr val="002060"/>
                </a:solidFill>
              </a:rPr>
              <a:t> 1972) — </a:t>
            </a:r>
            <a:r>
              <a:rPr lang="ru-RU" sz="2800" dirty="0" err="1">
                <a:solidFill>
                  <a:srgbClr val="002060"/>
                </a:solidFill>
              </a:rPr>
              <a:t>японський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письменник</a:t>
            </a:r>
            <a:r>
              <a:rPr lang="ru-RU" sz="2800" dirty="0">
                <a:solidFill>
                  <a:srgbClr val="002060"/>
                </a:solidFill>
              </a:rPr>
              <a:t>, лауреат </a:t>
            </a:r>
            <a:r>
              <a:rPr lang="ru-RU" sz="2800" dirty="0" err="1">
                <a:solidFill>
                  <a:srgbClr val="002060"/>
                </a:solidFill>
              </a:rPr>
              <a:t>Нобелівської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премії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літератури</a:t>
            </a:r>
            <a:r>
              <a:rPr lang="ru-RU" sz="2800" dirty="0">
                <a:solidFill>
                  <a:srgbClr val="002060"/>
                </a:solidFill>
              </a:rPr>
              <a:t> 1968 року. Проза </a:t>
            </a:r>
            <a:r>
              <a:rPr lang="ru-RU" sz="2800" dirty="0" err="1">
                <a:solidFill>
                  <a:srgbClr val="002060"/>
                </a:solidFill>
              </a:rPr>
              <a:t>Кавабати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м'яка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лірична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сповнена</a:t>
            </a:r>
            <a:r>
              <a:rPr lang="ru-RU" sz="2800" dirty="0">
                <a:solidFill>
                  <a:srgbClr val="002060"/>
                </a:solidFill>
              </a:rPr>
              <a:t> тонких </a:t>
            </a:r>
            <a:r>
              <a:rPr lang="ru-RU" sz="2800" dirty="0" err="1">
                <a:solidFill>
                  <a:srgbClr val="002060"/>
                </a:solidFill>
              </a:rPr>
              <a:t>нюансів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отримала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широке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визнання</a:t>
            </a:r>
            <a:r>
              <a:rPr lang="ru-RU" sz="2800" dirty="0">
                <a:solidFill>
                  <a:srgbClr val="002060"/>
                </a:solidFill>
              </a:rPr>
              <a:t> і </a:t>
            </a:r>
            <a:r>
              <a:rPr lang="ru-RU" sz="2800" dirty="0" err="1">
                <a:solidFill>
                  <a:srgbClr val="002060"/>
                </a:solidFill>
              </a:rPr>
              <a:t>популярність</a:t>
            </a:r>
            <a:r>
              <a:rPr lang="ru-RU" sz="2800" dirty="0">
                <a:solidFill>
                  <a:srgbClr val="002060"/>
                </a:solidFill>
              </a:rPr>
              <a:t> у </a:t>
            </a:r>
            <a:r>
              <a:rPr lang="ru-RU" sz="2800" dirty="0" err="1">
                <a:solidFill>
                  <a:srgbClr val="002060"/>
                </a:solidFill>
              </a:rPr>
              <a:t>всьому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світі</a:t>
            </a:r>
            <a:r>
              <a:rPr lang="ru-RU" sz="2800" dirty="0">
                <a:solidFill>
                  <a:srgbClr val="002060"/>
                </a:solidFill>
              </a:rPr>
              <a:t>. Кавабата </a:t>
            </a:r>
            <a:r>
              <a:rPr lang="ru-RU" sz="2800" dirty="0" err="1">
                <a:solidFill>
                  <a:srgbClr val="002060"/>
                </a:solidFill>
              </a:rPr>
              <a:t>отримав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Нобелівську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премію</a:t>
            </a:r>
            <a:r>
              <a:rPr lang="ru-RU" sz="2800" dirty="0">
                <a:solidFill>
                  <a:srgbClr val="002060"/>
                </a:solidFill>
              </a:rPr>
              <a:t> першим </a:t>
            </a:r>
            <a:r>
              <a:rPr lang="ru-RU" sz="2800" dirty="0" err="1">
                <a:solidFill>
                  <a:srgbClr val="002060"/>
                </a:solidFill>
              </a:rPr>
              <a:t>із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японських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письменників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" y="1440970"/>
            <a:ext cx="29908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6672"/>
            <a:ext cx="61111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Ясунарі</a:t>
            </a:r>
            <a:r>
              <a:rPr lang="ru-RU" sz="1600" b="1" dirty="0">
                <a:solidFill>
                  <a:srgbClr val="002060"/>
                </a:solidFill>
              </a:rPr>
              <a:t> Кавабата </a:t>
            </a:r>
            <a:r>
              <a:rPr lang="ru-RU" sz="1600" b="1" dirty="0" err="1">
                <a:solidFill>
                  <a:srgbClr val="002060"/>
                </a:solidFill>
              </a:rPr>
              <a:t>народився</a:t>
            </a:r>
            <a:r>
              <a:rPr lang="ru-RU" sz="1600" b="1" dirty="0">
                <a:solidFill>
                  <a:srgbClr val="002060"/>
                </a:solidFill>
              </a:rPr>
              <a:t> 11 </a:t>
            </a:r>
            <a:r>
              <a:rPr lang="ru-RU" sz="1600" b="1" dirty="0" err="1">
                <a:solidFill>
                  <a:srgbClr val="002060"/>
                </a:solidFill>
              </a:rPr>
              <a:t>червня</a:t>
            </a:r>
            <a:r>
              <a:rPr lang="ru-RU" sz="1600" b="1" dirty="0">
                <a:solidFill>
                  <a:srgbClr val="002060"/>
                </a:solidFill>
              </a:rPr>
              <a:t> 1899 р. в </a:t>
            </a:r>
            <a:r>
              <a:rPr lang="ru-RU" sz="1600" b="1" dirty="0" err="1">
                <a:solidFill>
                  <a:srgbClr val="002060"/>
                </a:solidFill>
              </a:rPr>
              <a:t>Осаці</a:t>
            </a:r>
            <a:r>
              <a:rPr lang="ru-RU" sz="1600" b="1" dirty="0">
                <a:solidFill>
                  <a:srgbClr val="002060"/>
                </a:solidFill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</a:rPr>
              <a:t>освіченій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багатій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сім'ї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батько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лікар</a:t>
            </a:r>
            <a:r>
              <a:rPr lang="ru-RU" sz="1600" b="1" dirty="0">
                <a:solidFill>
                  <a:srgbClr val="002060"/>
                </a:solidFill>
              </a:rPr>
              <a:t>, помер, коли </a:t>
            </a:r>
            <a:r>
              <a:rPr lang="ru-RU" sz="1600" b="1" dirty="0" err="1">
                <a:solidFill>
                  <a:srgbClr val="002060"/>
                </a:solidFill>
              </a:rPr>
              <a:t>Ясунарі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було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усього</a:t>
            </a:r>
            <a:r>
              <a:rPr lang="ru-RU" sz="1600" b="1" dirty="0">
                <a:solidFill>
                  <a:srgbClr val="002060"/>
                </a:solidFill>
              </a:rPr>
              <a:t> 2 роки. </a:t>
            </a:r>
            <a:r>
              <a:rPr lang="ru-RU" sz="1600" b="1" dirty="0" err="1">
                <a:solidFill>
                  <a:srgbClr val="002060"/>
                </a:solidFill>
              </a:rPr>
              <a:t>Мати</a:t>
            </a:r>
            <a:r>
              <a:rPr lang="ru-RU" sz="1600" b="1" dirty="0">
                <a:solidFill>
                  <a:srgbClr val="002060"/>
                </a:solidFill>
              </a:rPr>
              <a:t> хлопчика </a:t>
            </a:r>
            <a:r>
              <a:rPr lang="ru-RU" sz="1600" b="1" dirty="0" err="1">
                <a:solidFill>
                  <a:srgbClr val="002060"/>
                </a:solidFill>
              </a:rPr>
              <a:t>пішла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життя</a:t>
            </a:r>
            <a:r>
              <a:rPr lang="ru-RU" sz="1600" b="1" dirty="0">
                <a:solidFill>
                  <a:srgbClr val="002060"/>
                </a:solidFill>
              </a:rPr>
              <a:t> через </a:t>
            </a:r>
            <a:r>
              <a:rPr lang="ru-RU" sz="1600" b="1" dirty="0" err="1">
                <a:solidFill>
                  <a:srgbClr val="002060"/>
                </a:solidFill>
              </a:rPr>
              <a:t>рік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після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смерті</a:t>
            </a:r>
            <a:r>
              <a:rPr lang="ru-RU" sz="1600" b="1" dirty="0">
                <a:solidFill>
                  <a:srgbClr val="002060"/>
                </a:solidFill>
              </a:rPr>
              <a:t> батька, на </a:t>
            </a:r>
            <a:r>
              <a:rPr lang="ru-RU" sz="1600" b="1" dirty="0" err="1">
                <a:solidFill>
                  <a:srgbClr val="002060"/>
                </a:solidFill>
              </a:rPr>
              <a:t>виховання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взяли </a:t>
            </a:r>
            <a:r>
              <a:rPr lang="ru-RU" sz="1600" b="1" dirty="0" err="1">
                <a:solidFill>
                  <a:srgbClr val="002060"/>
                </a:solidFill>
              </a:rPr>
              <a:t>дід</a:t>
            </a:r>
            <a:r>
              <a:rPr lang="ru-RU" sz="1600" b="1" dirty="0">
                <a:solidFill>
                  <a:srgbClr val="002060"/>
                </a:solidFill>
              </a:rPr>
              <a:t> і бабуся по </a:t>
            </a:r>
            <a:r>
              <a:rPr lang="ru-RU" sz="1600" b="1" dirty="0" err="1">
                <a:solidFill>
                  <a:srgbClr val="002060"/>
                </a:solidFill>
              </a:rPr>
              <a:t>материнській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лінії</a:t>
            </a:r>
            <a:r>
              <a:rPr lang="ru-RU" sz="1600" b="1" dirty="0">
                <a:solidFill>
                  <a:srgbClr val="002060"/>
                </a:solidFill>
              </a:rPr>
              <a:t>. З самого </a:t>
            </a:r>
            <a:r>
              <a:rPr lang="ru-RU" sz="1600" b="1" dirty="0" err="1">
                <a:solidFill>
                  <a:srgbClr val="002060"/>
                </a:solidFill>
              </a:rPr>
              <a:t>дитинства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Ясунарі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мріяв</a:t>
            </a:r>
            <a:r>
              <a:rPr lang="ru-RU" sz="1600" b="1" dirty="0">
                <a:solidFill>
                  <a:srgbClr val="002060"/>
                </a:solidFill>
              </a:rPr>
              <a:t> бути художником, але у </a:t>
            </a:r>
            <a:r>
              <a:rPr lang="ru-RU" sz="1600" b="1" dirty="0" err="1">
                <a:solidFill>
                  <a:srgbClr val="002060"/>
                </a:solidFill>
              </a:rPr>
              <a:t>віці</a:t>
            </a:r>
            <a:r>
              <a:rPr lang="ru-RU" sz="1600" b="1" dirty="0">
                <a:solidFill>
                  <a:srgbClr val="002060"/>
                </a:solidFill>
              </a:rPr>
              <a:t> 12 </a:t>
            </a:r>
            <a:r>
              <a:rPr lang="ru-RU" sz="1600" b="1" dirty="0" err="1">
                <a:solidFill>
                  <a:srgbClr val="002060"/>
                </a:solidFill>
              </a:rPr>
              <a:t>років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він</a:t>
            </a:r>
            <a:r>
              <a:rPr lang="ru-RU" sz="1600" b="1" dirty="0">
                <a:solidFill>
                  <a:srgbClr val="002060"/>
                </a:solidFill>
              </a:rPr>
              <a:t> таки </a:t>
            </a:r>
            <a:r>
              <a:rPr lang="ru-RU" sz="1600" b="1" dirty="0" err="1">
                <a:solidFill>
                  <a:srgbClr val="002060"/>
                </a:solidFill>
              </a:rPr>
              <a:t>вирішує</a:t>
            </a:r>
            <a:r>
              <a:rPr lang="ru-RU" sz="1600" b="1" dirty="0">
                <a:solidFill>
                  <a:srgbClr val="002060"/>
                </a:solidFill>
              </a:rPr>
              <a:t> стати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письменником</a:t>
            </a:r>
            <a:r>
              <a:rPr lang="ru-RU" sz="1600" b="1" dirty="0">
                <a:solidFill>
                  <a:srgbClr val="002060"/>
                </a:solidFill>
              </a:rPr>
              <a:t>, і в 1914 р. </a:t>
            </a:r>
            <a:r>
              <a:rPr lang="ru-RU" sz="1600" b="1" dirty="0" err="1">
                <a:solidFill>
                  <a:srgbClr val="002060"/>
                </a:solidFill>
              </a:rPr>
              <a:t>починає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писати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автобіографічну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розповідь</a:t>
            </a:r>
            <a:r>
              <a:rPr lang="ru-RU" sz="1600" b="1" dirty="0">
                <a:solidFill>
                  <a:srgbClr val="002060"/>
                </a:solidFill>
              </a:rPr>
              <a:t>, яка </a:t>
            </a:r>
            <a:r>
              <a:rPr lang="ru-RU" sz="1600" b="1" dirty="0" err="1">
                <a:solidFill>
                  <a:srgbClr val="002060"/>
                </a:solidFill>
              </a:rPr>
              <a:t>публікується</a:t>
            </a:r>
            <a:r>
              <a:rPr lang="ru-RU" sz="1600" b="1" dirty="0">
                <a:solidFill>
                  <a:srgbClr val="002060"/>
                </a:solidFill>
              </a:rPr>
              <a:t> в 1925 р. </a:t>
            </a:r>
            <a:r>
              <a:rPr lang="ru-RU" sz="1600" b="1" dirty="0" err="1">
                <a:solidFill>
                  <a:srgbClr val="002060"/>
                </a:solidFill>
              </a:rPr>
              <a:t>під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назвою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Щоденник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шістнадцятирічного</a:t>
            </a:r>
            <a:r>
              <a:rPr lang="ru-RU" sz="1600" b="1" dirty="0">
                <a:solidFill>
                  <a:srgbClr val="002060"/>
                </a:solidFill>
              </a:rPr>
              <a:t>».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На початку </a:t>
            </a:r>
            <a:r>
              <a:rPr lang="ru-RU" sz="1600" b="1" dirty="0" err="1">
                <a:solidFill>
                  <a:srgbClr val="002060"/>
                </a:solidFill>
              </a:rPr>
              <a:t>своєї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письменницької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діяльності</a:t>
            </a:r>
            <a:r>
              <a:rPr lang="ru-RU" sz="1600" b="1" dirty="0">
                <a:solidFill>
                  <a:srgbClr val="002060"/>
                </a:solidFill>
              </a:rPr>
              <a:t> Кавабата </a:t>
            </a:r>
            <a:r>
              <a:rPr lang="ru-RU" sz="1600" b="1" dirty="0" err="1">
                <a:solidFill>
                  <a:srgbClr val="002060"/>
                </a:solidFill>
              </a:rPr>
              <a:t>захоплюється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ідеями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західного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модернізму</a:t>
            </a:r>
            <a:r>
              <a:rPr lang="ru-RU" sz="1600" b="1" dirty="0">
                <a:solidFill>
                  <a:srgbClr val="002060"/>
                </a:solidFill>
              </a:rPr>
              <a:t> і разом з </a:t>
            </a:r>
            <a:r>
              <a:rPr lang="ru-RU" sz="1600" b="1" dirty="0" err="1">
                <a:solidFill>
                  <a:srgbClr val="002060"/>
                </a:solidFill>
              </a:rPr>
              <a:t>іншими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письменниками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засновує</a:t>
            </a:r>
            <a:r>
              <a:rPr lang="ru-RU" sz="1600" b="1" dirty="0">
                <a:solidFill>
                  <a:srgbClr val="002060"/>
                </a:solidFill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</a:rPr>
              <a:t>японській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напрям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що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дістав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назву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неосенсуалізм</a:t>
            </a:r>
            <a:r>
              <a:rPr lang="ru-RU" sz="1600" b="1" dirty="0">
                <a:solidFill>
                  <a:srgbClr val="002060"/>
                </a:solidFill>
              </a:rPr>
              <a:t> (</a:t>
            </a:r>
            <a:r>
              <a:rPr lang="ru-RU" sz="1600" b="1" dirty="0" err="1">
                <a:solidFill>
                  <a:srgbClr val="002060"/>
                </a:solidFill>
              </a:rPr>
              <a:t>нагадує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західний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інтуїтивізм</a:t>
            </a:r>
            <a:r>
              <a:rPr lang="ru-RU" sz="1600" b="1" dirty="0">
                <a:solidFill>
                  <a:srgbClr val="002060"/>
                </a:solidFill>
              </a:rPr>
              <a:t>). </a:t>
            </a:r>
            <a:r>
              <a:rPr lang="ru-RU" sz="1600" b="1" dirty="0" err="1">
                <a:solidFill>
                  <a:srgbClr val="002060"/>
                </a:solidFill>
              </a:rPr>
              <a:t>Водночас</a:t>
            </a:r>
            <a:r>
              <a:rPr lang="ru-RU" sz="1600" b="1" dirty="0">
                <a:solidFill>
                  <a:srgbClr val="002060"/>
                </a:solidFill>
              </a:rPr>
              <a:t> не </a:t>
            </a:r>
            <a:r>
              <a:rPr lang="ru-RU" sz="1600" b="1" dirty="0" err="1">
                <a:solidFill>
                  <a:srgbClr val="002060"/>
                </a:solidFill>
              </a:rPr>
              <a:t>менш</a:t>
            </a:r>
            <a:r>
              <a:rPr lang="ru-RU" sz="1600" b="1" dirty="0">
                <a:solidFill>
                  <a:srgbClr val="002060"/>
                </a:solidFill>
              </a:rPr>
              <a:t> активно Кавабата </a:t>
            </a:r>
            <a:r>
              <a:rPr lang="ru-RU" sz="1600" b="1" dirty="0" err="1">
                <a:solidFill>
                  <a:srgbClr val="002060"/>
                </a:solidFill>
              </a:rPr>
              <a:t>намагається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дотримуватись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своїх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творах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національної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літературної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культурної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традиції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ідеї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якої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подальшій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творчості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стануть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домінуючими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Найзначнішим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твором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Кавабати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вважається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повість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Снігова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країна</a:t>
            </a:r>
            <a:r>
              <a:rPr lang="ru-RU" sz="1600" b="1" dirty="0">
                <a:solidFill>
                  <a:srgbClr val="002060"/>
                </a:solidFill>
              </a:rPr>
              <a:t>» (1934-1947), в </a:t>
            </a:r>
            <a:r>
              <a:rPr lang="ru-RU" sz="1600" b="1" dirty="0" err="1">
                <a:solidFill>
                  <a:srgbClr val="002060"/>
                </a:solidFill>
              </a:rPr>
              <a:t>якій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дусі</a:t>
            </a:r>
            <a:r>
              <a:rPr lang="ru-RU" sz="1600" b="1" dirty="0">
                <a:solidFill>
                  <a:srgbClr val="002060"/>
                </a:solidFill>
              </a:rPr>
              <a:t> дзен-</a:t>
            </a:r>
            <a:r>
              <a:rPr lang="ru-RU" sz="1600" b="1" dirty="0" err="1">
                <a:solidFill>
                  <a:srgbClr val="002060"/>
                </a:solidFill>
              </a:rPr>
              <a:t>буддистської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естетики</a:t>
            </a:r>
            <a:r>
              <a:rPr lang="ru-RU" sz="1600" b="1" dirty="0">
                <a:solidFill>
                  <a:srgbClr val="002060"/>
                </a:solidFill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</a:rPr>
              <a:t>тлі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різних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пір</a:t>
            </a:r>
            <a:r>
              <a:rPr lang="ru-RU" sz="1600" b="1" dirty="0">
                <a:solidFill>
                  <a:srgbClr val="002060"/>
                </a:solidFill>
              </a:rPr>
              <a:t> року, в </a:t>
            </a:r>
            <a:r>
              <a:rPr lang="ru-RU" sz="1600" b="1" dirty="0" err="1">
                <a:solidFill>
                  <a:srgbClr val="002060"/>
                </a:solidFill>
              </a:rPr>
              <a:t>чергуванні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світу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реальності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уявлень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зображені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стосунки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Токійця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середніх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років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Сімамури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сільської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гейші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Комако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567722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7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3439" y="548680"/>
            <a:ext cx="62646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В 1931 р. Кавабата </a:t>
            </a:r>
            <a:r>
              <a:rPr lang="ru-RU" sz="2800" b="1" dirty="0" err="1" smtClean="0">
                <a:solidFill>
                  <a:srgbClr val="00B050"/>
                </a:solidFill>
              </a:rPr>
              <a:t>одружується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з </a:t>
            </a:r>
            <a:r>
              <a:rPr lang="ru-RU" sz="2800" b="1" dirty="0" err="1">
                <a:solidFill>
                  <a:srgbClr val="00B050"/>
                </a:solidFill>
              </a:rPr>
              <a:t>Хідеко</a:t>
            </a:r>
            <a:r>
              <a:rPr lang="ru-RU" sz="2800" b="1" dirty="0">
                <a:solidFill>
                  <a:srgbClr val="00B050"/>
                </a:solidFill>
              </a:rPr>
              <a:t> й </a:t>
            </a:r>
            <a:r>
              <a:rPr lang="ru-RU" sz="2800" b="1" dirty="0" err="1">
                <a:solidFill>
                  <a:srgbClr val="00B050"/>
                </a:solidFill>
              </a:rPr>
              <a:t>оселяється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із</a:t>
            </a:r>
            <a:r>
              <a:rPr lang="ru-RU" sz="2800" b="1" dirty="0">
                <a:solidFill>
                  <a:srgbClr val="00B050"/>
                </a:solidFill>
              </a:rPr>
              <a:t> дружиною в </a:t>
            </a:r>
            <a:r>
              <a:rPr lang="ru-RU" sz="2800" b="1" dirty="0" err="1">
                <a:solidFill>
                  <a:srgbClr val="00B050"/>
                </a:solidFill>
              </a:rPr>
              <a:t>древній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самурайській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столиці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Японії</a:t>
            </a:r>
            <a:r>
              <a:rPr lang="ru-RU" sz="2800" b="1" dirty="0">
                <a:solidFill>
                  <a:srgbClr val="00B050"/>
                </a:solidFill>
              </a:rPr>
              <a:t>, у м. </a:t>
            </a:r>
            <a:r>
              <a:rPr lang="ru-RU" sz="2800" b="1" dirty="0" err="1">
                <a:solidFill>
                  <a:srgbClr val="00B050"/>
                </a:solidFill>
              </a:rPr>
              <a:t>Камакура</a:t>
            </a:r>
            <a:r>
              <a:rPr lang="ru-RU" sz="2800" b="1" dirty="0">
                <a:solidFill>
                  <a:srgbClr val="00B050"/>
                </a:solidFill>
              </a:rPr>
              <a:t>, на </a:t>
            </a:r>
            <a:r>
              <a:rPr lang="ru-RU" sz="2800" b="1" dirty="0" err="1">
                <a:solidFill>
                  <a:srgbClr val="00B050"/>
                </a:solidFill>
              </a:rPr>
              <a:t>північ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від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Токіо</a:t>
            </a:r>
            <a:r>
              <a:rPr lang="ru-RU" sz="2800" b="1" dirty="0">
                <a:solidFill>
                  <a:srgbClr val="00B050"/>
                </a:solidFill>
              </a:rPr>
              <a:t>, де в них </a:t>
            </a:r>
            <a:r>
              <a:rPr lang="ru-RU" sz="2800" b="1" dirty="0" err="1">
                <a:solidFill>
                  <a:srgbClr val="00B050"/>
                </a:solidFill>
              </a:rPr>
              <a:t>народжується</a:t>
            </a:r>
            <a:r>
              <a:rPr lang="ru-RU" sz="2800" b="1" dirty="0">
                <a:solidFill>
                  <a:srgbClr val="00B050"/>
                </a:solidFill>
              </a:rPr>
              <a:t> дочка. </a:t>
            </a:r>
            <a:r>
              <a:rPr lang="ru-RU" sz="2800" b="1" dirty="0" err="1">
                <a:solidFill>
                  <a:srgbClr val="00B050"/>
                </a:solidFill>
              </a:rPr>
              <a:t>Літо</a:t>
            </a:r>
            <a:r>
              <a:rPr lang="ru-RU" sz="2800" b="1" dirty="0">
                <a:solidFill>
                  <a:srgbClr val="00B050"/>
                </a:solidFill>
              </a:rPr>
              <a:t> вони </a:t>
            </a:r>
            <a:r>
              <a:rPr lang="ru-RU" sz="2800" b="1" dirty="0" err="1">
                <a:solidFill>
                  <a:srgbClr val="00B050"/>
                </a:solidFill>
              </a:rPr>
              <a:t>звичайно</a:t>
            </a:r>
            <a:r>
              <a:rPr lang="ru-RU" sz="2800" b="1" dirty="0">
                <a:solidFill>
                  <a:srgbClr val="00B050"/>
                </a:solidFill>
              </a:rPr>
              <a:t> проводили на </a:t>
            </a:r>
            <a:r>
              <a:rPr lang="ru-RU" sz="2800" b="1" dirty="0" err="1">
                <a:solidFill>
                  <a:srgbClr val="00B050"/>
                </a:solidFill>
              </a:rPr>
              <a:t>гірському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курорті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Каруйдзава</a:t>
            </a:r>
            <a:r>
              <a:rPr lang="ru-RU" sz="2800" b="1" dirty="0">
                <a:solidFill>
                  <a:srgbClr val="00B050"/>
                </a:solidFill>
              </a:rPr>
              <a:t> в </a:t>
            </a:r>
            <a:r>
              <a:rPr lang="ru-RU" sz="2800" b="1" dirty="0" err="1">
                <a:solidFill>
                  <a:srgbClr val="00B050"/>
                </a:solidFill>
              </a:rPr>
              <a:t>котеджі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західного</a:t>
            </a:r>
            <a:r>
              <a:rPr lang="ru-RU" sz="2800" b="1" dirty="0">
                <a:solidFill>
                  <a:srgbClr val="00B050"/>
                </a:solidFill>
              </a:rPr>
              <a:t> типу, а </a:t>
            </a:r>
            <a:r>
              <a:rPr lang="ru-RU" sz="2800" b="1" dirty="0" err="1">
                <a:solidFill>
                  <a:srgbClr val="00B050"/>
                </a:solidFill>
              </a:rPr>
              <a:t>взимку</a:t>
            </a:r>
            <a:r>
              <a:rPr lang="ru-RU" sz="2800" b="1" dirty="0">
                <a:solidFill>
                  <a:srgbClr val="00B050"/>
                </a:solidFill>
              </a:rPr>
              <a:t> жили в </a:t>
            </a:r>
            <a:r>
              <a:rPr lang="ru-RU" sz="2800" b="1" dirty="0" err="1">
                <a:solidFill>
                  <a:srgbClr val="00B050"/>
                </a:solidFill>
              </a:rPr>
              <a:t>будинку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японського</a:t>
            </a:r>
            <a:r>
              <a:rPr lang="ru-RU" sz="2800" b="1" dirty="0">
                <a:solidFill>
                  <a:srgbClr val="00B050"/>
                </a:solidFill>
              </a:rPr>
              <a:t> стилю в </a:t>
            </a:r>
            <a:r>
              <a:rPr lang="ru-RU" sz="2800" b="1" dirty="0" err="1">
                <a:solidFill>
                  <a:srgbClr val="00B050"/>
                </a:solidFill>
              </a:rPr>
              <a:t>Дзусі</a:t>
            </a:r>
            <a:r>
              <a:rPr lang="ru-RU" sz="2800" b="1" dirty="0">
                <a:solidFill>
                  <a:srgbClr val="00B050"/>
                </a:solidFill>
              </a:rPr>
              <a:t>. </a:t>
            </a:r>
            <a:r>
              <a:rPr lang="ru-RU" sz="2800" b="1" dirty="0" err="1">
                <a:solidFill>
                  <a:srgbClr val="00B050"/>
                </a:solidFill>
              </a:rPr>
              <a:t>Неподалік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від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Дзусі</a:t>
            </a:r>
            <a:r>
              <a:rPr lang="ru-RU" sz="2800" b="1" dirty="0">
                <a:solidFill>
                  <a:srgbClr val="00B050"/>
                </a:solidFill>
              </a:rPr>
              <a:t> в </a:t>
            </a:r>
            <a:r>
              <a:rPr lang="ru-RU" sz="2800" b="1" dirty="0" err="1">
                <a:solidFill>
                  <a:srgbClr val="00B050"/>
                </a:solidFill>
              </a:rPr>
              <a:t>Кавабати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була</a:t>
            </a:r>
            <a:r>
              <a:rPr lang="ru-RU" sz="2800" b="1" dirty="0">
                <a:solidFill>
                  <a:srgbClr val="00B050"/>
                </a:solidFill>
              </a:rPr>
              <a:t> квартира, де </a:t>
            </a:r>
            <a:r>
              <a:rPr lang="ru-RU" sz="2800" b="1" dirty="0" err="1">
                <a:solidFill>
                  <a:srgbClr val="00B050"/>
                </a:solidFill>
              </a:rPr>
              <a:t>він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працював</a:t>
            </a:r>
            <a:r>
              <a:rPr lang="ru-RU" sz="2800" b="1" dirty="0">
                <a:solidFill>
                  <a:srgbClr val="00B050"/>
                </a:solidFill>
              </a:rPr>
              <a:t> у </a:t>
            </a:r>
            <a:r>
              <a:rPr lang="ru-RU" sz="2800" b="1" dirty="0" err="1">
                <a:solidFill>
                  <a:srgbClr val="00B050"/>
                </a:solidFill>
              </a:rPr>
              <a:t>традиційному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японському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кімоно</a:t>
            </a:r>
            <a:r>
              <a:rPr lang="ru-RU" sz="2800" b="1" dirty="0">
                <a:solidFill>
                  <a:srgbClr val="00B050"/>
                </a:solidFill>
              </a:rPr>
              <a:t> й </a:t>
            </a:r>
            <a:r>
              <a:rPr lang="ru-RU" sz="2800" b="1" dirty="0" err="1">
                <a:solidFill>
                  <a:srgbClr val="00B050"/>
                </a:solidFill>
              </a:rPr>
              <a:t>дерев'яних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сандаліях</a:t>
            </a:r>
            <a:r>
              <a:rPr lang="ru-RU" sz="28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0598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620688"/>
            <a:ext cx="60502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Традиційна</a:t>
            </a:r>
            <a:r>
              <a:rPr lang="ru-RU" sz="1600" b="1" dirty="0">
                <a:solidFill>
                  <a:srgbClr val="002060"/>
                </a:solidFill>
              </a:rPr>
              <a:t> для </a:t>
            </a:r>
            <a:r>
              <a:rPr lang="ru-RU" sz="1600" b="1" dirty="0" err="1">
                <a:solidFill>
                  <a:srgbClr val="002060"/>
                </a:solidFill>
              </a:rPr>
              <a:t>Кавабати</a:t>
            </a:r>
            <a:r>
              <a:rPr lang="ru-RU" sz="1600" b="1" dirty="0">
                <a:solidFill>
                  <a:srgbClr val="002060"/>
                </a:solidFill>
              </a:rPr>
              <a:t> тематика — </a:t>
            </a:r>
            <a:r>
              <a:rPr lang="ru-RU" sz="1600" b="1" dirty="0" err="1">
                <a:solidFill>
                  <a:srgbClr val="002060"/>
                </a:solidFill>
              </a:rPr>
              <a:t>стосунки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між</a:t>
            </a:r>
            <a:r>
              <a:rPr lang="ru-RU" sz="1600" b="1" dirty="0">
                <a:solidFill>
                  <a:srgbClr val="002060"/>
                </a:solidFill>
              </a:rPr>
              <a:t> людьми, </a:t>
            </a:r>
            <a:r>
              <a:rPr lang="ru-RU" sz="1600" b="1" dirty="0" err="1">
                <a:solidFill>
                  <a:srgbClr val="002060"/>
                </a:solidFill>
              </a:rPr>
              <a:t>вічні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цінності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буття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які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розкриваються</a:t>
            </a:r>
            <a:r>
              <a:rPr lang="ru-RU" sz="1600" b="1" dirty="0">
                <a:solidFill>
                  <a:srgbClr val="002060"/>
                </a:solidFill>
              </a:rPr>
              <a:t> і в </a:t>
            </a:r>
            <a:r>
              <a:rPr lang="ru-RU" sz="1600" b="1" dirty="0" err="1">
                <a:solidFill>
                  <a:srgbClr val="002060"/>
                </a:solidFill>
              </a:rPr>
              <a:t>багатьох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інших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творах</a:t>
            </a:r>
            <a:r>
              <a:rPr lang="ru-RU" sz="1600" b="1" dirty="0">
                <a:solidFill>
                  <a:srgbClr val="002060"/>
                </a:solidFill>
              </a:rPr>
              <a:t> 30-х </a:t>
            </a:r>
            <a:r>
              <a:rPr lang="ru-RU" sz="1600" b="1" dirty="0" err="1">
                <a:solidFill>
                  <a:srgbClr val="002060"/>
                </a:solidFill>
              </a:rPr>
              <a:t>років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Крім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зазначеного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вже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твору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Снігова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країна</a:t>
            </a:r>
            <a:r>
              <a:rPr lang="ru-RU" sz="1600" b="1" dirty="0">
                <a:solidFill>
                  <a:srgbClr val="002060"/>
                </a:solidFill>
              </a:rPr>
              <a:t>», </a:t>
            </a:r>
            <a:r>
              <a:rPr lang="ru-RU" sz="1600" b="1" dirty="0" err="1">
                <a:solidFill>
                  <a:srgbClr val="002060"/>
                </a:solidFill>
              </a:rPr>
              <a:t>це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такі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повісті</a:t>
            </a:r>
            <a:r>
              <a:rPr lang="ru-RU" sz="1600" b="1" dirty="0">
                <a:solidFill>
                  <a:srgbClr val="002060"/>
                </a:solidFill>
              </a:rPr>
              <a:t>, як «</a:t>
            </a:r>
            <a:r>
              <a:rPr lang="ru-RU" sz="1600" b="1" dirty="0" err="1">
                <a:solidFill>
                  <a:srgbClr val="002060"/>
                </a:solidFill>
              </a:rPr>
              <a:t>Тисяча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журавлів</a:t>
            </a:r>
            <a:r>
              <a:rPr lang="ru-RU" sz="1600" b="1" dirty="0">
                <a:solidFill>
                  <a:srgbClr val="002060"/>
                </a:solidFill>
              </a:rPr>
              <a:t>» (1951), «Голос </a:t>
            </a:r>
            <a:r>
              <a:rPr lang="ru-RU" sz="1600" b="1" dirty="0" err="1">
                <a:solidFill>
                  <a:srgbClr val="002060"/>
                </a:solidFill>
              </a:rPr>
              <a:t>гір</a:t>
            </a:r>
            <a:r>
              <a:rPr lang="ru-RU" sz="1600" b="1" dirty="0">
                <a:solidFill>
                  <a:srgbClr val="002060"/>
                </a:solidFill>
              </a:rPr>
              <a:t>» (1954), «</a:t>
            </a:r>
            <a:r>
              <a:rPr lang="ru-RU" sz="1600" b="1" dirty="0" err="1">
                <a:solidFill>
                  <a:srgbClr val="002060"/>
                </a:solidFill>
              </a:rPr>
              <a:t>Давня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столиця</a:t>
            </a:r>
            <a:r>
              <a:rPr lang="ru-RU" sz="1600" b="1" dirty="0">
                <a:solidFill>
                  <a:srgbClr val="002060"/>
                </a:solidFill>
              </a:rPr>
              <a:t>» (1962).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У 1960 р. за </a:t>
            </a:r>
            <a:r>
              <a:rPr lang="ru-RU" sz="1600" b="1" dirty="0" err="1">
                <a:solidFill>
                  <a:srgbClr val="002060"/>
                </a:solidFill>
              </a:rPr>
              <a:t>підтримки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держдепартаменту</a:t>
            </a:r>
            <a:r>
              <a:rPr lang="ru-RU" sz="1600" b="1" dirty="0">
                <a:solidFill>
                  <a:srgbClr val="002060"/>
                </a:solidFill>
              </a:rPr>
              <a:t> США Кавабата </a:t>
            </a:r>
            <a:r>
              <a:rPr lang="ru-RU" sz="1600" b="1" dirty="0" err="1">
                <a:solidFill>
                  <a:srgbClr val="002060"/>
                </a:solidFill>
              </a:rPr>
              <a:t>здійснює</a:t>
            </a:r>
            <a:r>
              <a:rPr lang="ru-RU" sz="1600" b="1" dirty="0">
                <a:solidFill>
                  <a:srgbClr val="002060"/>
                </a:solidFill>
              </a:rPr>
              <a:t> турне по </a:t>
            </a:r>
            <a:r>
              <a:rPr lang="ru-RU" sz="1600" b="1" dirty="0" err="1">
                <a:solidFill>
                  <a:srgbClr val="002060"/>
                </a:solidFill>
              </a:rPr>
              <a:t>декількох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американських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університетах</a:t>
            </a:r>
            <a:r>
              <a:rPr lang="ru-RU" sz="1600" b="1" dirty="0">
                <a:solidFill>
                  <a:srgbClr val="002060"/>
                </a:solidFill>
              </a:rPr>
              <a:t> (в число </a:t>
            </a:r>
            <a:r>
              <a:rPr lang="ru-RU" sz="1600" b="1" dirty="0" err="1">
                <a:solidFill>
                  <a:srgbClr val="002060"/>
                </a:solidFill>
              </a:rPr>
              <a:t>яких</a:t>
            </a:r>
            <a:r>
              <a:rPr lang="ru-RU" sz="1600" b="1" dirty="0">
                <a:solidFill>
                  <a:srgbClr val="002060"/>
                </a:solidFill>
              </a:rPr>
              <a:t> входив і </a:t>
            </a:r>
            <a:r>
              <a:rPr lang="ru-RU" sz="1600" b="1" dirty="0" err="1">
                <a:solidFill>
                  <a:srgbClr val="002060"/>
                </a:solidFill>
              </a:rPr>
              <a:t>Колумбійський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університет</a:t>
            </a:r>
            <a:r>
              <a:rPr lang="ru-RU" sz="1600" b="1" dirty="0">
                <a:solidFill>
                  <a:srgbClr val="002060"/>
                </a:solidFill>
              </a:rPr>
              <a:t>), де проводить </a:t>
            </a:r>
            <a:r>
              <a:rPr lang="ru-RU" sz="1600" b="1" dirty="0" err="1">
                <a:solidFill>
                  <a:srgbClr val="002060"/>
                </a:solidFill>
              </a:rPr>
              <a:t>семінари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японської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літератури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У </a:t>
            </a:r>
            <a:r>
              <a:rPr lang="ru-RU" sz="1600" b="1" dirty="0" err="1">
                <a:solidFill>
                  <a:srgbClr val="002060"/>
                </a:solidFill>
              </a:rPr>
              <a:t>своїх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лекціях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вказував</a:t>
            </a:r>
            <a:r>
              <a:rPr lang="ru-RU" sz="1600" b="1" dirty="0">
                <a:solidFill>
                  <a:srgbClr val="002060"/>
                </a:solidFill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</a:rPr>
              <a:t>безперервність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розвитку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японської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літератури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en-US" sz="1600" b="1" dirty="0">
                <a:solidFill>
                  <a:srgbClr val="002060"/>
                </a:solidFill>
              </a:rPr>
              <a:t>XI </a:t>
            </a:r>
            <a:r>
              <a:rPr lang="ru-RU" sz="1600" b="1" dirty="0">
                <a:solidFill>
                  <a:srgbClr val="002060"/>
                </a:solidFill>
              </a:rPr>
              <a:t>до </a:t>
            </a:r>
            <a:r>
              <a:rPr lang="en-US" sz="1600" b="1" dirty="0">
                <a:solidFill>
                  <a:srgbClr val="002060"/>
                </a:solidFill>
              </a:rPr>
              <a:t>XIX </a:t>
            </a:r>
            <a:r>
              <a:rPr lang="ru-RU" sz="1600" b="1" dirty="0">
                <a:solidFill>
                  <a:srgbClr val="002060"/>
                </a:solidFill>
              </a:rPr>
              <a:t>ст., а </a:t>
            </a:r>
            <a:r>
              <a:rPr lang="ru-RU" sz="1600" b="1" dirty="0" err="1">
                <a:solidFill>
                  <a:srgbClr val="002060"/>
                </a:solidFill>
              </a:rPr>
              <a:t>також</a:t>
            </a:r>
            <a:r>
              <a:rPr lang="ru-RU" sz="1600" b="1" dirty="0">
                <a:solidFill>
                  <a:srgbClr val="002060"/>
                </a:solidFill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</a:rPr>
              <a:t>суттєві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зміни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що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відбулися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наприкінці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минулого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сторіччя</a:t>
            </a:r>
            <a:r>
              <a:rPr lang="ru-RU" sz="1600" b="1" dirty="0">
                <a:solidFill>
                  <a:srgbClr val="002060"/>
                </a:solidFill>
              </a:rPr>
              <a:t>, коли </a:t>
            </a:r>
            <a:r>
              <a:rPr lang="ru-RU" sz="1600" b="1" dirty="0" err="1">
                <a:solidFill>
                  <a:srgbClr val="002060"/>
                </a:solidFill>
              </a:rPr>
              <a:t>японські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зазнали</a:t>
            </a:r>
            <a:r>
              <a:rPr lang="ru-RU" sz="1600" b="1" dirty="0">
                <a:solidFill>
                  <a:srgbClr val="002060"/>
                </a:solidFill>
              </a:rPr>
              <a:t> сильного </a:t>
            </a:r>
            <a:r>
              <a:rPr lang="ru-RU" sz="1600" b="1" dirty="0" err="1">
                <a:solidFill>
                  <a:srgbClr val="002060"/>
                </a:solidFill>
              </a:rPr>
              <a:t>впливу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своїх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західних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колег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err="1">
                <a:solidFill>
                  <a:srgbClr val="002060"/>
                </a:solidFill>
              </a:rPr>
              <a:t>Наприкінці</a:t>
            </a:r>
            <a:r>
              <a:rPr lang="ru-RU" sz="1600" b="1" dirty="0">
                <a:solidFill>
                  <a:srgbClr val="002060"/>
                </a:solidFill>
              </a:rPr>
              <a:t> 60-х </a:t>
            </a:r>
            <a:r>
              <a:rPr lang="en-US" sz="1600" b="1" dirty="0">
                <a:solidFill>
                  <a:srgbClr val="002060"/>
                </a:solidFill>
              </a:rPr>
              <a:t>pp. </a:t>
            </a:r>
            <a:r>
              <a:rPr lang="ru-RU" sz="1600" b="1" dirty="0">
                <a:solidFill>
                  <a:srgbClr val="002060"/>
                </a:solidFill>
              </a:rPr>
              <a:t>Кавабата </a:t>
            </a:r>
            <a:r>
              <a:rPr lang="ru-RU" sz="1600" b="1" dirty="0" err="1">
                <a:solidFill>
                  <a:srgbClr val="002060"/>
                </a:solidFill>
              </a:rPr>
              <a:t>пориває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політичним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нейтралітетом</a:t>
            </a:r>
            <a:r>
              <a:rPr lang="ru-RU" sz="1600" b="1" dirty="0">
                <a:solidFill>
                  <a:srgbClr val="002060"/>
                </a:solidFill>
              </a:rPr>
              <a:t> і разом з </a:t>
            </a:r>
            <a:r>
              <a:rPr lang="ru-RU" sz="1600" b="1" dirty="0" err="1">
                <a:solidFill>
                  <a:srgbClr val="002060"/>
                </a:solidFill>
              </a:rPr>
              <a:t>Місимою</a:t>
            </a:r>
            <a:r>
              <a:rPr lang="ru-RU" sz="1600" b="1" dirty="0">
                <a:solidFill>
                  <a:srgbClr val="002060"/>
                </a:solidFill>
              </a:rPr>
              <a:t> (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письменником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кіноактором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політичним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діячем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правої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орієнтації</a:t>
            </a:r>
            <a:r>
              <a:rPr lang="ru-RU" sz="1600" b="1" dirty="0">
                <a:solidFill>
                  <a:srgbClr val="002060"/>
                </a:solidFill>
              </a:rPr>
              <a:t>) і </a:t>
            </a:r>
            <a:r>
              <a:rPr lang="ru-RU" sz="1600" b="1" dirty="0" err="1">
                <a:solidFill>
                  <a:srgbClr val="002060"/>
                </a:solidFill>
              </a:rPr>
              <a:t>двома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іншими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письменниками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підписує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петицію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проти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культурної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революції</a:t>
            </a:r>
            <a:r>
              <a:rPr lang="ru-RU" sz="1600" b="1" dirty="0">
                <a:solidFill>
                  <a:srgbClr val="002060"/>
                </a:solidFill>
              </a:rPr>
              <a:t>» в </a:t>
            </a:r>
            <a:r>
              <a:rPr lang="ru-RU" sz="1600" b="1" dirty="0" err="1">
                <a:solidFill>
                  <a:srgbClr val="002060"/>
                </a:solidFill>
              </a:rPr>
              <a:t>комуністичному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Китаї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19573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4345"/>
            <a:ext cx="59046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У1968 р. Кавабата </a:t>
            </a:r>
            <a:r>
              <a:rPr lang="ru-RU" sz="2000" b="1" dirty="0" err="1">
                <a:solidFill>
                  <a:srgbClr val="002060"/>
                </a:solidFill>
              </a:rPr>
              <a:t>здобув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Нобелівську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</a:rPr>
              <a:t>літератури</a:t>
            </a:r>
            <a:r>
              <a:rPr lang="ru-RU" sz="2000" b="1" dirty="0">
                <a:solidFill>
                  <a:srgbClr val="002060"/>
                </a:solidFill>
              </a:rPr>
              <a:t> «за </a:t>
            </a:r>
            <a:r>
              <a:rPr lang="ru-RU" sz="2000" b="1" dirty="0" err="1">
                <a:solidFill>
                  <a:srgbClr val="002060"/>
                </a:solidFill>
              </a:rPr>
              <a:t>письменницьку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майстерність</a:t>
            </a:r>
            <a:r>
              <a:rPr lang="ru-RU" sz="2000" b="1" dirty="0">
                <a:solidFill>
                  <a:srgbClr val="002060"/>
                </a:solidFill>
              </a:rPr>
              <a:t>, яка </a:t>
            </a:r>
            <a:r>
              <a:rPr lang="ru-RU" sz="2000" b="1" dirty="0" err="1">
                <a:solidFill>
                  <a:srgbClr val="002060"/>
                </a:solidFill>
              </a:rPr>
              <a:t>передає</a:t>
            </a:r>
            <a:r>
              <a:rPr lang="ru-RU" sz="2000" b="1" dirty="0">
                <a:solidFill>
                  <a:srgbClr val="002060"/>
                </a:solidFill>
              </a:rPr>
              <a:t> суть </a:t>
            </a:r>
            <a:r>
              <a:rPr lang="ru-RU" sz="2000" b="1" dirty="0" err="1">
                <a:solidFill>
                  <a:srgbClr val="002060"/>
                </a:solidFill>
              </a:rPr>
              <a:t>японської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свідомості</a:t>
            </a:r>
            <a:r>
              <a:rPr lang="ru-RU" sz="2000" b="1" dirty="0">
                <a:solidFill>
                  <a:srgbClr val="002060"/>
                </a:solidFill>
              </a:rPr>
              <a:t>». Як перший </a:t>
            </a:r>
            <a:r>
              <a:rPr lang="ru-RU" sz="2000" b="1" dirty="0" err="1">
                <a:solidFill>
                  <a:srgbClr val="002060"/>
                </a:solidFill>
              </a:rPr>
              <a:t>японський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письменник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що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здобув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Нобелівську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, Кавабата в </a:t>
            </a:r>
            <a:r>
              <a:rPr lang="ru-RU" sz="2000" b="1" dirty="0" err="1">
                <a:solidFill>
                  <a:srgbClr val="002060"/>
                </a:solidFill>
              </a:rPr>
              <a:t>своїй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промові</a:t>
            </a:r>
            <a:r>
              <a:rPr lang="ru-RU" sz="2000" b="1" dirty="0">
                <a:solidFill>
                  <a:srgbClr val="002060"/>
                </a:solidFill>
              </a:rPr>
              <a:t> сказав: «Все </a:t>
            </a:r>
            <a:r>
              <a:rPr lang="ru-RU" sz="2000" b="1" dirty="0" err="1">
                <a:solidFill>
                  <a:srgbClr val="002060"/>
                </a:solidFill>
              </a:rPr>
              <a:t>своє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життя</a:t>
            </a:r>
            <a:r>
              <a:rPr lang="ru-RU" sz="2000" b="1" dirty="0">
                <a:solidFill>
                  <a:srgbClr val="002060"/>
                </a:solidFill>
              </a:rPr>
              <a:t> я </a:t>
            </a:r>
            <a:r>
              <a:rPr lang="ru-RU" sz="2000" b="1" dirty="0" err="1">
                <a:solidFill>
                  <a:srgbClr val="002060"/>
                </a:solidFill>
              </a:rPr>
              <a:t>прагнув</a:t>
            </a:r>
            <a:r>
              <a:rPr lang="ru-RU" sz="2000" b="1" dirty="0">
                <a:solidFill>
                  <a:srgbClr val="002060"/>
                </a:solidFill>
              </a:rPr>
              <a:t> до прекрасного і буду </a:t>
            </a:r>
            <a:r>
              <a:rPr lang="ru-RU" sz="2000" b="1" dirty="0" err="1">
                <a:solidFill>
                  <a:srgbClr val="002060"/>
                </a:solidFill>
              </a:rPr>
              <a:t>прагнути</a:t>
            </a:r>
            <a:r>
              <a:rPr lang="ru-RU" sz="2000" b="1" dirty="0">
                <a:solidFill>
                  <a:srgbClr val="002060"/>
                </a:solidFill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</a:rPr>
              <a:t>самої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смерті</a:t>
            </a:r>
            <a:r>
              <a:rPr lang="ru-RU" sz="2000" b="1" dirty="0">
                <a:solidFill>
                  <a:srgbClr val="002060"/>
                </a:solidFill>
              </a:rPr>
              <a:t>».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err="1">
                <a:solidFill>
                  <a:srgbClr val="002060"/>
                </a:solidFill>
              </a:rPr>
              <a:t>Окрім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Нобелівської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премії</a:t>
            </a:r>
            <a:r>
              <a:rPr lang="ru-RU" sz="2000" b="1" dirty="0">
                <a:solidFill>
                  <a:srgbClr val="002060"/>
                </a:solidFill>
              </a:rPr>
              <a:t>, Кавабата </a:t>
            </a:r>
            <a:r>
              <a:rPr lang="ru-RU" sz="2000" b="1" dirty="0" err="1">
                <a:solidFill>
                  <a:srgbClr val="002060"/>
                </a:solidFill>
              </a:rPr>
              <a:t>здобув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також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 «За </a:t>
            </a:r>
            <a:r>
              <a:rPr lang="ru-RU" sz="2000" b="1" dirty="0" err="1">
                <a:solidFill>
                  <a:srgbClr val="002060"/>
                </a:solidFill>
              </a:rPr>
              <a:t>розвиток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літератури</a:t>
            </a:r>
            <a:r>
              <a:rPr lang="ru-RU" sz="2000" b="1" dirty="0">
                <a:solidFill>
                  <a:srgbClr val="002060"/>
                </a:solidFill>
              </a:rPr>
              <a:t>» (1937), </a:t>
            </a:r>
            <a:r>
              <a:rPr lang="ru-RU" sz="2000" b="1" dirty="0" err="1">
                <a:solidFill>
                  <a:srgbClr val="002060"/>
                </a:solidFill>
              </a:rPr>
              <a:t>Літературну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Академії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мистецтв</a:t>
            </a:r>
            <a:r>
              <a:rPr lang="ru-RU" sz="2000" b="1" dirty="0">
                <a:solidFill>
                  <a:srgbClr val="002060"/>
                </a:solidFill>
              </a:rPr>
              <a:t> (1952). У 1954 р. </a:t>
            </a:r>
            <a:r>
              <a:rPr lang="ru-RU" sz="2000" b="1" dirty="0" err="1">
                <a:solidFill>
                  <a:srgbClr val="002060"/>
                </a:solidFill>
              </a:rPr>
              <a:t>він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був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прийнятий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Японську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академію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мистецтв</a:t>
            </a:r>
            <a:r>
              <a:rPr lang="ru-RU" sz="2000" b="1" dirty="0">
                <a:solidFill>
                  <a:srgbClr val="002060"/>
                </a:solidFill>
              </a:rPr>
              <a:t>, а в 1959 р. </a:t>
            </a:r>
            <a:r>
              <a:rPr lang="ru-RU" sz="2000" b="1" dirty="0" err="1">
                <a:solidFill>
                  <a:srgbClr val="002060"/>
                </a:solidFill>
              </a:rPr>
              <a:t>нагороджений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Франкфуртської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медаллю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імені</a:t>
            </a:r>
            <a:r>
              <a:rPr lang="ru-RU" sz="2000" b="1" dirty="0">
                <a:solidFill>
                  <a:srgbClr val="002060"/>
                </a:solidFill>
              </a:rPr>
              <a:t> Гете. </a:t>
            </a:r>
            <a:r>
              <a:rPr lang="ru-RU" sz="2000" b="1" dirty="0" err="1">
                <a:solidFill>
                  <a:srgbClr val="002060"/>
                </a:solidFill>
              </a:rPr>
              <a:t>Крім</a:t>
            </a:r>
            <a:r>
              <a:rPr lang="ru-RU" sz="2000" b="1" dirty="0">
                <a:solidFill>
                  <a:srgbClr val="002060"/>
                </a:solidFill>
              </a:rPr>
              <a:t> того, в 1960 р. </a:t>
            </a:r>
            <a:r>
              <a:rPr lang="ru-RU" sz="2000" b="1" dirty="0" err="1">
                <a:solidFill>
                  <a:srgbClr val="002060"/>
                </a:solidFill>
              </a:rPr>
              <a:t>письменник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отримав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французький</a:t>
            </a:r>
            <a:r>
              <a:rPr lang="ru-RU" sz="2000" b="1" dirty="0">
                <a:solidFill>
                  <a:srgbClr val="002060"/>
                </a:solidFill>
              </a:rPr>
              <a:t> орден </a:t>
            </a:r>
            <a:r>
              <a:rPr lang="ru-RU" sz="2000" b="1" dirty="0" err="1">
                <a:solidFill>
                  <a:srgbClr val="002060"/>
                </a:solidFill>
              </a:rPr>
              <a:t>Мистецтва</a:t>
            </a:r>
            <a:r>
              <a:rPr lang="ru-RU" sz="2000" b="1" dirty="0">
                <a:solidFill>
                  <a:srgbClr val="002060"/>
                </a:solidFill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</a:rPr>
              <a:t>літератури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Франції</a:t>
            </a:r>
            <a:r>
              <a:rPr lang="ru-RU" sz="2000" b="1" dirty="0">
                <a:solidFill>
                  <a:srgbClr val="002060"/>
                </a:solidFill>
              </a:rPr>
              <a:t> «За </a:t>
            </a:r>
            <a:r>
              <a:rPr lang="ru-RU" sz="2000" b="1" dirty="0" err="1">
                <a:solidFill>
                  <a:srgbClr val="002060"/>
                </a:solidFill>
              </a:rPr>
              <a:t>кращу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іноземну</a:t>
            </a:r>
            <a:r>
              <a:rPr lang="ru-RU" sz="2000" b="1" dirty="0">
                <a:solidFill>
                  <a:srgbClr val="002060"/>
                </a:solidFill>
              </a:rPr>
              <a:t> книгу» і орден </a:t>
            </a:r>
            <a:r>
              <a:rPr lang="ru-RU" sz="2000" b="1" dirty="0" err="1">
                <a:solidFill>
                  <a:srgbClr val="002060"/>
                </a:solidFill>
              </a:rPr>
              <a:t>Культури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японського</a:t>
            </a:r>
            <a:r>
              <a:rPr lang="ru-RU" sz="2000" b="1" dirty="0">
                <a:solidFill>
                  <a:srgbClr val="002060"/>
                </a:solidFill>
              </a:rPr>
              <a:t> уряду в 1961 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9557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9685" y="25121"/>
            <a:ext cx="617205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В 1970 р</a:t>
            </a:r>
            <a:r>
              <a:rPr lang="ru-RU" sz="1600" b="1" dirty="0">
                <a:solidFill>
                  <a:srgbClr val="7030A0"/>
                </a:solidFill>
              </a:rPr>
              <a:t>., </a:t>
            </a:r>
            <a:r>
              <a:rPr lang="ru-RU" sz="1600" b="1" dirty="0" err="1">
                <a:solidFill>
                  <a:srgbClr val="7030A0"/>
                </a:solidFill>
              </a:rPr>
              <a:t>після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невдалої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спроби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організувати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повстання</a:t>
            </a:r>
            <a:r>
              <a:rPr lang="ru-RU" sz="1600" b="1" dirty="0">
                <a:solidFill>
                  <a:srgbClr val="7030A0"/>
                </a:solidFill>
              </a:rPr>
              <a:t> на </a:t>
            </a:r>
            <a:r>
              <a:rPr lang="ru-RU" sz="1600" b="1" dirty="0" err="1">
                <a:solidFill>
                  <a:srgbClr val="7030A0"/>
                </a:solidFill>
              </a:rPr>
              <a:t>одній</a:t>
            </a:r>
            <a:r>
              <a:rPr lang="ru-RU" sz="1600" b="1" dirty="0">
                <a:solidFill>
                  <a:srgbClr val="7030A0"/>
                </a:solidFill>
              </a:rPr>
              <a:t> з </a:t>
            </a:r>
            <a:r>
              <a:rPr lang="ru-RU" sz="1600" b="1" dirty="0" err="1">
                <a:solidFill>
                  <a:srgbClr val="7030A0"/>
                </a:solidFill>
              </a:rPr>
              <a:t>японських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військових</a:t>
            </a:r>
            <a:r>
              <a:rPr lang="ru-RU" sz="1600" b="1" dirty="0">
                <a:solidFill>
                  <a:srgbClr val="7030A0"/>
                </a:solidFill>
              </a:rPr>
              <a:t> баз, </a:t>
            </a:r>
            <a:r>
              <a:rPr lang="ru-RU" sz="1600" b="1" dirty="0" err="1">
                <a:solidFill>
                  <a:srgbClr val="7030A0"/>
                </a:solidFill>
              </a:rPr>
              <a:t>Місіма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робить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харакірі</a:t>
            </a:r>
            <a:r>
              <a:rPr lang="ru-RU" sz="1600" b="1" dirty="0">
                <a:solidFill>
                  <a:srgbClr val="7030A0"/>
                </a:solidFill>
              </a:rPr>
              <a:t> (</a:t>
            </a:r>
            <a:r>
              <a:rPr lang="ru-RU" sz="1600" b="1" dirty="0" err="1">
                <a:solidFill>
                  <a:srgbClr val="7030A0"/>
                </a:solidFill>
              </a:rPr>
              <a:t>ритуальне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</a:t>
            </a:r>
            <a:r>
              <a:rPr lang="ru-RU" sz="1600" b="1" dirty="0">
                <a:solidFill>
                  <a:srgbClr val="7030A0"/>
                </a:solidFill>
              </a:rPr>
              <a:t>), а через два роки </a:t>
            </a:r>
            <a:r>
              <a:rPr lang="ru-RU" sz="1600" b="1" dirty="0" err="1">
                <a:solidFill>
                  <a:srgbClr val="7030A0"/>
                </a:solidFill>
              </a:rPr>
              <a:t>важкохворий</a:t>
            </a:r>
            <a:r>
              <a:rPr lang="ru-RU" sz="1600" b="1" dirty="0">
                <a:solidFill>
                  <a:srgbClr val="7030A0"/>
                </a:solidFill>
              </a:rPr>
              <a:t> Кавабата, </a:t>
            </a:r>
            <a:r>
              <a:rPr lang="ru-RU" sz="1600" b="1" dirty="0" err="1">
                <a:solidFill>
                  <a:srgbClr val="7030A0"/>
                </a:solidFill>
              </a:rPr>
              <a:t>що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тільки</a:t>
            </a:r>
            <a:r>
              <a:rPr lang="ru-RU" sz="1600" b="1" dirty="0">
                <a:solidFill>
                  <a:srgbClr val="7030A0"/>
                </a:solidFill>
              </a:rPr>
              <a:t>-но </a:t>
            </a:r>
            <a:r>
              <a:rPr lang="ru-RU" sz="1600" b="1" dirty="0" err="1">
                <a:solidFill>
                  <a:srgbClr val="7030A0"/>
                </a:solidFill>
              </a:rPr>
              <a:t>вийшов</a:t>
            </a:r>
            <a:r>
              <a:rPr lang="ru-RU" sz="1600" b="1" dirty="0">
                <a:solidFill>
                  <a:srgbClr val="7030A0"/>
                </a:solidFill>
              </a:rPr>
              <a:t> з </a:t>
            </a:r>
            <a:r>
              <a:rPr lang="ru-RU" sz="1600" b="1" dirty="0" err="1">
                <a:solidFill>
                  <a:srgbClr val="7030A0"/>
                </a:solidFill>
              </a:rPr>
              <a:t>лікарні</a:t>
            </a:r>
            <a:r>
              <a:rPr lang="ru-RU" sz="1600" b="1" dirty="0">
                <a:solidFill>
                  <a:srgbClr val="7030A0"/>
                </a:solidFill>
              </a:rPr>
              <a:t>, де </a:t>
            </a:r>
            <a:r>
              <a:rPr lang="ru-RU" sz="1600" b="1" dirty="0" err="1">
                <a:solidFill>
                  <a:srgbClr val="7030A0"/>
                </a:solidFill>
              </a:rPr>
              <a:t>він</a:t>
            </a:r>
            <a:r>
              <a:rPr lang="ru-RU" sz="1600" b="1" dirty="0">
                <a:solidFill>
                  <a:srgbClr val="7030A0"/>
                </a:solidFill>
              </a:rPr>
              <a:t> проходив </a:t>
            </a:r>
            <a:r>
              <a:rPr lang="ru-RU" sz="1600" b="1" dirty="0" err="1">
                <a:solidFill>
                  <a:srgbClr val="7030A0"/>
                </a:solidFill>
              </a:rPr>
              <a:t>обстеження</a:t>
            </a:r>
            <a:r>
              <a:rPr lang="ru-RU" sz="1600" b="1" dirty="0">
                <a:solidFill>
                  <a:srgbClr val="7030A0"/>
                </a:solidFill>
              </a:rPr>
              <a:t> як наркоман, </a:t>
            </a:r>
            <a:r>
              <a:rPr lang="ru-RU" sz="1600" b="1" dirty="0" err="1">
                <a:solidFill>
                  <a:srgbClr val="7030A0"/>
                </a:solidFill>
              </a:rPr>
              <a:t>також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кінчає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життя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самогубством</a:t>
            </a:r>
            <a:r>
              <a:rPr lang="ru-RU" sz="1600" b="1" dirty="0">
                <a:solidFill>
                  <a:srgbClr val="7030A0"/>
                </a:solidFill>
              </a:rPr>
              <a:t> - </a:t>
            </a:r>
            <a:r>
              <a:rPr lang="ru-RU" sz="1600" b="1" dirty="0" err="1">
                <a:solidFill>
                  <a:srgbClr val="7030A0"/>
                </a:solidFill>
              </a:rPr>
              <a:t>він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отруюється</a:t>
            </a:r>
            <a:r>
              <a:rPr lang="ru-RU" sz="1600" b="1" dirty="0">
                <a:solidFill>
                  <a:srgbClr val="7030A0"/>
                </a:solidFill>
              </a:rPr>
              <a:t> газом у себе </a:t>
            </a:r>
            <a:r>
              <a:rPr lang="ru-RU" sz="1600" b="1" dirty="0" err="1">
                <a:solidFill>
                  <a:srgbClr val="7030A0"/>
                </a:solidFill>
              </a:rPr>
              <a:t>будинку</a:t>
            </a:r>
            <a:r>
              <a:rPr lang="ru-RU" sz="1600" b="1" dirty="0">
                <a:solidFill>
                  <a:srgbClr val="7030A0"/>
                </a:solidFill>
              </a:rPr>
              <a:t> в </a:t>
            </a:r>
            <a:r>
              <a:rPr lang="ru-RU" sz="1600" b="1" dirty="0" err="1">
                <a:solidFill>
                  <a:srgbClr val="7030A0"/>
                </a:solidFill>
              </a:rPr>
              <a:t>Дзусі</a:t>
            </a:r>
            <a:r>
              <a:rPr lang="ru-RU" sz="1600" b="1" dirty="0">
                <a:solidFill>
                  <a:srgbClr val="7030A0"/>
                </a:solidFill>
              </a:rPr>
              <a:t>. </a:t>
            </a:r>
            <a:r>
              <a:rPr lang="ru-RU" sz="1600" b="1" dirty="0" err="1">
                <a:solidFill>
                  <a:srgbClr val="7030A0"/>
                </a:solidFill>
              </a:rPr>
              <a:t>Цей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вчинок</a:t>
            </a:r>
            <a:r>
              <a:rPr lang="ru-RU" sz="1600" b="1" dirty="0">
                <a:solidFill>
                  <a:srgbClr val="7030A0"/>
                </a:solidFill>
              </a:rPr>
              <a:t> потряс всю </a:t>
            </a:r>
            <a:r>
              <a:rPr lang="ru-RU" sz="1600" b="1" dirty="0" err="1">
                <a:solidFill>
                  <a:srgbClr val="7030A0"/>
                </a:solidFill>
              </a:rPr>
              <a:t>Японію</a:t>
            </a:r>
            <a:r>
              <a:rPr lang="ru-RU" sz="1600" b="1" dirty="0">
                <a:solidFill>
                  <a:srgbClr val="7030A0"/>
                </a:solidFill>
              </a:rPr>
              <a:t>, увесь </a:t>
            </a:r>
            <a:r>
              <a:rPr lang="ru-RU" sz="1600" b="1" dirty="0" err="1">
                <a:solidFill>
                  <a:srgbClr val="7030A0"/>
                </a:solidFill>
              </a:rPr>
              <a:t>літературний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світ</a:t>
            </a:r>
            <a:r>
              <a:rPr lang="ru-RU" sz="1600" b="1" dirty="0">
                <a:solidFill>
                  <a:srgbClr val="7030A0"/>
                </a:solidFill>
              </a:rPr>
              <a:t>. </a:t>
            </a:r>
            <a:r>
              <a:rPr lang="ru-RU" sz="1600" b="1" dirty="0" err="1">
                <a:solidFill>
                  <a:srgbClr val="7030A0"/>
                </a:solidFill>
              </a:rPr>
              <a:t>Оскільки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письменник</a:t>
            </a:r>
            <a:r>
              <a:rPr lang="ru-RU" sz="1600" b="1" dirty="0">
                <a:solidFill>
                  <a:srgbClr val="7030A0"/>
                </a:solidFill>
              </a:rPr>
              <a:t> не </a:t>
            </a:r>
            <a:r>
              <a:rPr lang="ru-RU" sz="1600" b="1" dirty="0" err="1">
                <a:solidFill>
                  <a:srgbClr val="7030A0"/>
                </a:solidFill>
              </a:rPr>
              <a:t>залишив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посмертної</a:t>
            </a:r>
            <a:r>
              <a:rPr lang="ru-RU" sz="1600" b="1" dirty="0">
                <a:solidFill>
                  <a:srgbClr val="7030A0"/>
                </a:solidFill>
              </a:rPr>
              <a:t> записки, </a:t>
            </a:r>
            <a:r>
              <a:rPr lang="ru-RU" sz="1600" b="1" dirty="0" err="1">
                <a:solidFill>
                  <a:srgbClr val="7030A0"/>
                </a:solidFill>
              </a:rPr>
              <a:t>мотиви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залишилися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неясними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хоча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висловлювалися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припущення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що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можливо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викликане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аналогічним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учинком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його</a:t>
            </a:r>
            <a:r>
              <a:rPr lang="ru-RU" sz="1600" b="1" dirty="0">
                <a:solidFill>
                  <a:srgbClr val="7030A0"/>
                </a:solidFill>
              </a:rPr>
              <a:t> друга, </a:t>
            </a:r>
            <a:r>
              <a:rPr lang="ru-RU" sz="1600" b="1" dirty="0" err="1">
                <a:solidFill>
                  <a:srgbClr val="7030A0"/>
                </a:solidFill>
              </a:rPr>
              <a:t>що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глибоко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зачепив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письменника</a:t>
            </a:r>
            <a:r>
              <a:rPr lang="ru-RU" sz="1600" b="1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По </a:t>
            </a:r>
            <a:r>
              <a:rPr lang="ru-RU" sz="1600" b="1" dirty="0" err="1">
                <a:solidFill>
                  <a:srgbClr val="7030A0"/>
                </a:solidFill>
              </a:rPr>
              <a:t>іронії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долі</a:t>
            </a:r>
            <a:r>
              <a:rPr lang="ru-RU" sz="1600" b="1" dirty="0">
                <a:solidFill>
                  <a:srgbClr val="7030A0"/>
                </a:solidFill>
              </a:rPr>
              <a:t>, у </a:t>
            </a:r>
            <a:r>
              <a:rPr lang="ru-RU" sz="1600" b="1" dirty="0" err="1">
                <a:solidFill>
                  <a:srgbClr val="7030A0"/>
                </a:solidFill>
              </a:rPr>
              <a:t>своїй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Нобелівській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лекції</a:t>
            </a:r>
            <a:r>
              <a:rPr lang="ru-RU" sz="1600" b="1" dirty="0">
                <a:solidFill>
                  <a:srgbClr val="7030A0"/>
                </a:solidFill>
              </a:rPr>
              <a:t> Кавабата говорив: "Яка б не </a:t>
            </a:r>
            <a:r>
              <a:rPr lang="ru-RU" sz="1600" b="1" dirty="0" err="1">
                <a:solidFill>
                  <a:srgbClr val="7030A0"/>
                </a:solidFill>
              </a:rPr>
              <a:t>була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ступінь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відчуженості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людини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від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світу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</a:t>
            </a:r>
            <a:r>
              <a:rPr lang="ru-RU" sz="1600" b="1" dirty="0">
                <a:solidFill>
                  <a:srgbClr val="7030A0"/>
                </a:solidFill>
              </a:rPr>
              <a:t> не </a:t>
            </a:r>
            <a:r>
              <a:rPr lang="ru-RU" sz="1600" b="1" dirty="0" err="1">
                <a:solidFill>
                  <a:srgbClr val="7030A0"/>
                </a:solidFill>
              </a:rPr>
              <a:t>може</a:t>
            </a:r>
            <a:r>
              <a:rPr lang="ru-RU" sz="1600" b="1" dirty="0">
                <a:solidFill>
                  <a:srgbClr val="7030A0"/>
                </a:solidFill>
              </a:rPr>
              <a:t> бути формою протесту. </a:t>
            </a:r>
            <a:r>
              <a:rPr lang="ru-RU" sz="1600" b="1" dirty="0" err="1">
                <a:solidFill>
                  <a:srgbClr val="7030A0"/>
                </a:solidFill>
              </a:rPr>
              <a:t>Якою</a:t>
            </a:r>
            <a:r>
              <a:rPr lang="ru-RU" sz="1600" b="1" dirty="0">
                <a:solidFill>
                  <a:srgbClr val="7030A0"/>
                </a:solidFill>
              </a:rPr>
              <a:t> б </a:t>
            </a:r>
            <a:r>
              <a:rPr lang="ru-RU" sz="1600" b="1" dirty="0" err="1">
                <a:solidFill>
                  <a:srgbClr val="7030A0"/>
                </a:solidFill>
              </a:rPr>
              <a:t>ідеальним</a:t>
            </a:r>
            <a:r>
              <a:rPr lang="ru-RU" sz="1600" b="1" dirty="0">
                <a:solidFill>
                  <a:srgbClr val="7030A0"/>
                </a:solidFill>
              </a:rPr>
              <a:t> не </a:t>
            </a:r>
            <a:r>
              <a:rPr lang="ru-RU" sz="1600" b="1" dirty="0" err="1">
                <a:solidFill>
                  <a:srgbClr val="7030A0"/>
                </a:solidFill>
              </a:rPr>
              <a:t>була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людина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якщо</a:t>
            </a:r>
            <a:r>
              <a:rPr lang="ru-RU" sz="1600" b="1" dirty="0">
                <a:solidFill>
                  <a:srgbClr val="7030A0"/>
                </a:solidFill>
              </a:rPr>
              <a:t> вона </a:t>
            </a:r>
            <a:r>
              <a:rPr lang="ru-RU" sz="1600" b="1" dirty="0" err="1">
                <a:solidFill>
                  <a:srgbClr val="7030A0"/>
                </a:solidFill>
              </a:rPr>
              <a:t>робить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їй</a:t>
            </a:r>
            <a:r>
              <a:rPr lang="ru-RU" sz="1600" b="1" dirty="0">
                <a:solidFill>
                  <a:srgbClr val="7030A0"/>
                </a:solidFill>
              </a:rPr>
              <a:t> далеко до </a:t>
            </a:r>
            <a:r>
              <a:rPr lang="ru-RU" sz="1600" b="1" dirty="0" err="1">
                <a:solidFill>
                  <a:srgbClr val="7030A0"/>
                </a:solidFill>
              </a:rPr>
              <a:t>святості</a:t>
            </a:r>
            <a:r>
              <a:rPr lang="ru-RU" sz="1600" b="1" dirty="0">
                <a:solidFill>
                  <a:srgbClr val="7030A0"/>
                </a:solidFill>
              </a:rPr>
              <a:t>".</a:t>
            </a:r>
          </a:p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У романах </a:t>
            </a:r>
            <a:r>
              <a:rPr lang="ru-RU" sz="1600" b="1" dirty="0" err="1">
                <a:solidFill>
                  <a:srgbClr val="7030A0"/>
                </a:solidFill>
              </a:rPr>
              <a:t>Кавабати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які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відрізняються</a:t>
            </a:r>
            <a:r>
              <a:rPr lang="ru-RU" sz="1600" b="1" dirty="0">
                <a:solidFill>
                  <a:srgbClr val="7030A0"/>
                </a:solidFill>
              </a:rPr>
              <a:t> другим планом і </a:t>
            </a:r>
            <a:r>
              <a:rPr lang="ru-RU" sz="1600" b="1" dirty="0" err="1">
                <a:solidFill>
                  <a:srgbClr val="7030A0"/>
                </a:solidFill>
              </a:rPr>
              <a:t>недомовленістю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переплітаються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модерністські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прийоми</a:t>
            </a:r>
            <a:r>
              <a:rPr lang="ru-RU" sz="1600" b="1" dirty="0">
                <a:solidFill>
                  <a:srgbClr val="7030A0"/>
                </a:solidFill>
              </a:rPr>
              <a:t> й </a:t>
            </a:r>
            <a:r>
              <a:rPr lang="ru-RU" sz="1600" b="1" dirty="0" err="1">
                <a:solidFill>
                  <a:srgbClr val="7030A0"/>
                </a:solidFill>
              </a:rPr>
              <a:t>елементи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традиційної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японської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культури</a:t>
            </a:r>
            <a:r>
              <a:rPr lang="ru-RU" sz="1600" b="1" dirty="0">
                <a:solidFill>
                  <a:srgbClr val="7030A0"/>
                </a:solidFill>
              </a:rPr>
              <a:t>. У </a:t>
            </a:r>
            <a:r>
              <a:rPr lang="ru-RU" sz="1600" b="1" dirty="0" err="1">
                <a:solidFill>
                  <a:srgbClr val="7030A0"/>
                </a:solidFill>
              </a:rPr>
              <a:t>статті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надрукованій</a:t>
            </a:r>
            <a:r>
              <a:rPr lang="ru-RU" sz="1600" b="1" dirty="0">
                <a:solidFill>
                  <a:srgbClr val="7030A0"/>
                </a:solidFill>
              </a:rPr>
              <a:t> в "Нью-Йорк </a:t>
            </a:r>
            <a:r>
              <a:rPr lang="ru-RU" sz="1600" b="1" dirty="0" err="1">
                <a:solidFill>
                  <a:srgbClr val="7030A0"/>
                </a:solidFill>
              </a:rPr>
              <a:t>Таймсі</a:t>
            </a:r>
            <a:r>
              <a:rPr lang="ru-RU" sz="1600" b="1" dirty="0">
                <a:solidFill>
                  <a:srgbClr val="7030A0"/>
                </a:solidFill>
              </a:rPr>
              <a:t>", </a:t>
            </a:r>
            <a:r>
              <a:rPr lang="ru-RU" sz="1600" b="1" dirty="0" err="1">
                <a:solidFill>
                  <a:srgbClr val="7030A0"/>
                </a:solidFill>
              </a:rPr>
              <a:t>Такасі</a:t>
            </a:r>
            <a:r>
              <a:rPr lang="ru-RU" sz="1600" b="1" dirty="0">
                <a:solidFill>
                  <a:srgbClr val="7030A0"/>
                </a:solidFill>
              </a:rPr>
              <a:t> Ока </a:t>
            </a:r>
            <a:r>
              <a:rPr lang="ru-RU" sz="1600" b="1" dirty="0" err="1">
                <a:solidFill>
                  <a:srgbClr val="7030A0"/>
                </a:solidFill>
              </a:rPr>
              <a:t>відзначає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що</a:t>
            </a:r>
            <a:r>
              <a:rPr lang="ru-RU" sz="1600" b="1" dirty="0">
                <a:solidFill>
                  <a:srgbClr val="7030A0"/>
                </a:solidFill>
              </a:rPr>
              <a:t> у </a:t>
            </a:r>
            <a:r>
              <a:rPr lang="ru-RU" sz="1600" b="1" dirty="0" err="1">
                <a:solidFill>
                  <a:srgbClr val="7030A0"/>
                </a:solidFill>
              </a:rPr>
              <a:t>творчості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Кавабати</a:t>
            </a:r>
            <a:r>
              <a:rPr lang="ru-RU" sz="1600" b="1" dirty="0">
                <a:solidFill>
                  <a:srgbClr val="7030A0"/>
                </a:solidFill>
              </a:rPr>
              <a:t> "</a:t>
            </a:r>
            <a:r>
              <a:rPr lang="ru-RU" sz="1600" b="1" dirty="0" err="1">
                <a:solidFill>
                  <a:srgbClr val="7030A0"/>
                </a:solidFill>
              </a:rPr>
              <a:t>західний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вплив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перетворився</a:t>
            </a:r>
            <a:r>
              <a:rPr lang="ru-RU" sz="1600" b="1" dirty="0">
                <a:solidFill>
                  <a:srgbClr val="7030A0"/>
                </a:solidFill>
              </a:rPr>
              <a:t> в </a:t>
            </a:r>
            <a:r>
              <a:rPr lang="ru-RU" sz="1600" b="1" dirty="0" err="1">
                <a:solidFill>
                  <a:srgbClr val="7030A0"/>
                </a:solidFill>
              </a:rPr>
              <a:t>щось</a:t>
            </a:r>
            <a:r>
              <a:rPr lang="ru-RU" sz="1600" b="1" dirty="0">
                <a:solidFill>
                  <a:srgbClr val="7030A0"/>
                </a:solidFill>
              </a:rPr>
              <a:t> чисто </a:t>
            </a:r>
            <a:r>
              <a:rPr lang="ru-RU" sz="1600" b="1" dirty="0" err="1">
                <a:solidFill>
                  <a:srgbClr val="7030A0"/>
                </a:solidFill>
              </a:rPr>
              <a:t>японське</a:t>
            </a:r>
            <a:r>
              <a:rPr lang="ru-RU" sz="1600" b="1" dirty="0">
                <a:solidFill>
                  <a:srgbClr val="7030A0"/>
                </a:solidFill>
              </a:rPr>
              <a:t>, і </a:t>
            </a:r>
            <a:r>
              <a:rPr lang="ru-RU" sz="1600" b="1" dirty="0" err="1">
                <a:solidFill>
                  <a:srgbClr val="7030A0"/>
                </a:solidFill>
              </a:rPr>
              <a:t>проте</a:t>
            </a:r>
            <a:r>
              <a:rPr lang="ru-RU" sz="1600" b="1" dirty="0">
                <a:solidFill>
                  <a:srgbClr val="7030A0"/>
                </a:solidFill>
              </a:rPr>
              <a:t> книги </a:t>
            </a:r>
            <a:r>
              <a:rPr lang="ru-RU" sz="1600" b="1" dirty="0" err="1">
                <a:solidFill>
                  <a:srgbClr val="7030A0"/>
                </a:solidFill>
              </a:rPr>
              <a:t>Кавабати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залишаються</a:t>
            </a:r>
            <a:r>
              <a:rPr lang="ru-RU" sz="1600" b="1" dirty="0">
                <a:solidFill>
                  <a:srgbClr val="7030A0"/>
                </a:solidFill>
              </a:rPr>
              <a:t> в </a:t>
            </a:r>
            <a:r>
              <a:rPr lang="ru-RU" sz="1600" b="1" dirty="0" err="1">
                <a:solidFill>
                  <a:srgbClr val="7030A0"/>
                </a:solidFill>
              </a:rPr>
              <a:t>руслі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світової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літератури</a:t>
            </a:r>
            <a:r>
              <a:rPr lang="ru-RU" sz="1600" b="1" dirty="0">
                <a:solidFill>
                  <a:srgbClr val="7030A0"/>
                </a:solidFill>
              </a:rPr>
              <a:t>".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074"/>
            <a:ext cx="7391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57" y="46437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9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7769" y="487025"/>
            <a:ext cx="58326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Незмінно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звертаючись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своїх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творах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давньої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японської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культури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поетизуючи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Ясунарі</a:t>
            </a:r>
            <a:r>
              <a:rPr lang="ru-RU" sz="2400" b="1" dirty="0">
                <a:solidFill>
                  <a:srgbClr val="002060"/>
                </a:solidFill>
              </a:rPr>
              <a:t> Кавабата </a:t>
            </a:r>
            <a:r>
              <a:rPr lang="ru-RU" sz="2400" b="1" dirty="0" err="1">
                <a:solidFill>
                  <a:srgbClr val="002060"/>
                </a:solidFill>
              </a:rPr>
              <a:t>стверджував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нетлінність</a:t>
            </a:r>
            <a:r>
              <a:rPr lang="ru-RU" sz="2400" b="1" dirty="0">
                <a:solidFill>
                  <a:srgbClr val="002060"/>
                </a:solidFill>
              </a:rPr>
              <a:t> прекрасного у </a:t>
            </a:r>
            <a:r>
              <a:rPr lang="ru-RU" sz="2400" b="1" dirty="0" err="1">
                <a:solidFill>
                  <a:srgbClr val="002060"/>
                </a:solidFill>
              </a:rPr>
              <a:t>світі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всіх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його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проявах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Всією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своєю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творчістю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намагався</a:t>
            </a:r>
            <a:r>
              <a:rPr lang="ru-RU" sz="2400" b="1" dirty="0">
                <a:solidFill>
                  <a:srgbClr val="002060"/>
                </a:solidFill>
              </a:rPr>
              <a:t> довести,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без прекрасного </a:t>
            </a:r>
            <a:r>
              <a:rPr lang="ru-RU" sz="2400" b="1" dirty="0" err="1">
                <a:solidFill>
                  <a:srgbClr val="002060"/>
                </a:solidFill>
              </a:rPr>
              <a:t>немає</a:t>
            </a:r>
            <a:r>
              <a:rPr lang="ru-RU" sz="2400" b="1" dirty="0">
                <a:solidFill>
                  <a:srgbClr val="002060"/>
                </a:solidFill>
              </a:rPr>
              <a:t> і не </a:t>
            </a:r>
            <a:r>
              <a:rPr lang="ru-RU" sz="2400" b="1" dirty="0" err="1">
                <a:solidFill>
                  <a:srgbClr val="002060"/>
                </a:solidFill>
              </a:rPr>
              <a:t>може</a:t>
            </a:r>
            <a:r>
              <a:rPr lang="ru-RU" sz="2400" b="1" dirty="0">
                <a:solidFill>
                  <a:srgbClr val="002060"/>
                </a:solidFill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</a:rPr>
              <a:t>справжнього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мистецтва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Художній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твір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обов'язково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має</a:t>
            </a:r>
            <a:r>
              <a:rPr lang="ru-RU" sz="2400" b="1" dirty="0">
                <a:solidFill>
                  <a:srgbClr val="002060"/>
                </a:solidFill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</a:rPr>
              <a:t>пройнятий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високим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естетичним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ідеалом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>
                <a:solidFill>
                  <a:srgbClr val="002060"/>
                </a:solidFill>
              </a:rPr>
              <a:t>На </a:t>
            </a:r>
            <a:r>
              <a:rPr lang="ru-RU" sz="2400" b="1" dirty="0" err="1">
                <a:solidFill>
                  <a:srgbClr val="002060"/>
                </a:solidFill>
              </a:rPr>
              <a:t>підтвердження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сказаного</a:t>
            </a:r>
            <a:r>
              <a:rPr lang="ru-RU" sz="2400" b="1" dirty="0">
                <a:solidFill>
                  <a:srgbClr val="002060"/>
                </a:solidFill>
              </a:rPr>
              <a:t> Кавабата </a:t>
            </a:r>
            <a:r>
              <a:rPr lang="ru-RU" sz="2400" b="1" dirty="0" err="1">
                <a:solidFill>
                  <a:srgbClr val="002060"/>
                </a:solidFill>
              </a:rPr>
              <a:t>пише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геніальну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повість</a:t>
            </a:r>
            <a:r>
              <a:rPr lang="ru-RU" sz="2400" b="1" dirty="0">
                <a:solidFill>
                  <a:srgbClr val="002060"/>
                </a:solidFill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</a:rPr>
              <a:t>прекрасне</a:t>
            </a:r>
            <a:r>
              <a:rPr lang="ru-RU" sz="2400" b="1" dirty="0">
                <a:solidFill>
                  <a:srgbClr val="002060"/>
                </a:solidFill>
              </a:rPr>
              <a:t> - «</a:t>
            </a:r>
            <a:r>
              <a:rPr lang="ru-RU" sz="2400" b="1" dirty="0" err="1">
                <a:solidFill>
                  <a:srgbClr val="002060"/>
                </a:solidFill>
              </a:rPr>
              <a:t>Тисячокрилий</a:t>
            </a:r>
            <a:r>
              <a:rPr lang="ru-RU" sz="2400" b="1" dirty="0">
                <a:solidFill>
                  <a:srgbClr val="002060"/>
                </a:solidFill>
              </a:rPr>
              <a:t> журавель» (1951), за яку в 1952 </a:t>
            </a:r>
            <a:r>
              <a:rPr lang="ru-RU" sz="2400" b="1" dirty="0" err="1">
                <a:solidFill>
                  <a:srgbClr val="002060"/>
                </a:solidFill>
              </a:rPr>
              <a:t>році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йому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була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присуджена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премія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Академії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мистецтв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Японії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1728192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1"/>
            <a:ext cx="3097768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6672"/>
            <a:ext cx="59401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 основу сюжету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 «</a:t>
            </a:r>
            <a:r>
              <a:rPr lang="ru-RU" sz="1600" b="1" dirty="0" err="1">
                <a:solidFill>
                  <a:srgbClr val="00B050"/>
                </a:solidFill>
              </a:rPr>
              <a:t>Тисяча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журавлів</a:t>
            </a:r>
            <a:r>
              <a:rPr lang="ru-RU" sz="1600" b="1" dirty="0">
                <a:solidFill>
                  <a:srgbClr val="00B050"/>
                </a:solidFill>
              </a:rPr>
              <a:t>» </a:t>
            </a:r>
            <a:r>
              <a:rPr lang="ru-RU" sz="1600" b="1" dirty="0" err="1">
                <a:solidFill>
                  <a:srgbClr val="00B050"/>
                </a:solidFill>
              </a:rPr>
              <a:t>покладений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опис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чайної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церемонії</a:t>
            </a:r>
            <a:r>
              <a:rPr lang="ru-RU" sz="1600" b="1" dirty="0">
                <a:solidFill>
                  <a:srgbClr val="00B050"/>
                </a:solidFill>
              </a:rPr>
              <a:t> — «</a:t>
            </a:r>
            <a:r>
              <a:rPr lang="ru-RU" sz="1600" b="1" dirty="0" err="1">
                <a:solidFill>
                  <a:srgbClr val="00B050"/>
                </a:solidFill>
              </a:rPr>
              <a:t>тядо</a:t>
            </a:r>
            <a:r>
              <a:rPr lang="ru-RU" sz="1600" b="1" dirty="0">
                <a:solidFill>
                  <a:srgbClr val="00B050"/>
                </a:solidFill>
              </a:rPr>
              <a:t>», яка є </a:t>
            </a:r>
            <a:r>
              <a:rPr lang="ru-RU" sz="1600" b="1" dirty="0" err="1">
                <a:solidFill>
                  <a:srgbClr val="00B050"/>
                </a:solidFill>
              </a:rPr>
              <a:t>давньою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національною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традицією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японців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що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поєднує</a:t>
            </a:r>
            <a:r>
              <a:rPr lang="ru-RU" sz="1600" b="1" dirty="0">
                <a:solidFill>
                  <a:srgbClr val="00B050"/>
                </a:solidFill>
              </a:rPr>
              <a:t> в </a:t>
            </a:r>
            <a:r>
              <a:rPr lang="ru-RU" sz="1600" b="1" dirty="0" err="1">
                <a:solidFill>
                  <a:srgbClr val="00B050"/>
                </a:solidFill>
              </a:rPr>
              <a:t>собі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елементи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мистецтва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філософії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символізує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взаємоповагу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щирість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взаємин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учасників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цього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церемоніалу</a:t>
            </a:r>
            <a:r>
              <a:rPr lang="ru-RU" sz="1600" b="1" dirty="0">
                <a:solidFill>
                  <a:srgbClr val="00B050"/>
                </a:solidFill>
              </a:rPr>
              <a:t> («</a:t>
            </a:r>
            <a:r>
              <a:rPr lang="ru-RU" sz="1600" b="1" dirty="0" err="1">
                <a:solidFill>
                  <a:srgbClr val="00B050"/>
                </a:solidFill>
              </a:rPr>
              <a:t>зустріч</a:t>
            </a:r>
            <a:r>
              <a:rPr lang="ru-RU" sz="1600" b="1" dirty="0">
                <a:solidFill>
                  <a:srgbClr val="00B050"/>
                </a:solidFill>
              </a:rPr>
              <a:t> за </a:t>
            </a:r>
            <a:r>
              <a:rPr lang="ru-RU" sz="1600" b="1" dirty="0" err="1">
                <a:solidFill>
                  <a:srgbClr val="00B050"/>
                </a:solidFill>
              </a:rPr>
              <a:t>чаєм</a:t>
            </a:r>
            <a:r>
              <a:rPr lang="ru-RU" sz="1600" b="1" dirty="0">
                <a:solidFill>
                  <a:srgbClr val="00B050"/>
                </a:solidFill>
              </a:rPr>
              <a:t> — </a:t>
            </a:r>
            <a:r>
              <a:rPr lang="ru-RU" sz="1600" b="1" dirty="0" err="1">
                <a:solidFill>
                  <a:srgbClr val="00B050"/>
                </a:solidFill>
              </a:rPr>
              <a:t>це</a:t>
            </a:r>
            <a:r>
              <a:rPr lang="ru-RU" sz="1600" b="1" dirty="0">
                <a:solidFill>
                  <a:srgbClr val="00B050"/>
                </a:solidFill>
              </a:rPr>
              <a:t> та ж </a:t>
            </a:r>
            <a:r>
              <a:rPr lang="ru-RU" sz="1600" b="1" dirty="0" err="1">
                <a:solidFill>
                  <a:srgbClr val="00B050"/>
                </a:solidFill>
              </a:rPr>
              <a:t>зустріч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почуттів</a:t>
            </a:r>
            <a:r>
              <a:rPr lang="ru-RU" sz="1600" b="1" dirty="0">
                <a:solidFill>
                  <a:srgbClr val="00B050"/>
                </a:solidFill>
              </a:rPr>
              <a:t>», за </a:t>
            </a:r>
            <a:r>
              <a:rPr lang="ru-RU" sz="1600" b="1" dirty="0" err="1">
                <a:solidFill>
                  <a:srgbClr val="00B050"/>
                </a:solidFill>
              </a:rPr>
              <a:t>висловом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Кавабати</a:t>
            </a:r>
            <a:r>
              <a:rPr lang="ru-RU" sz="1600" b="1" dirty="0">
                <a:solidFill>
                  <a:srgbClr val="00B050"/>
                </a:solidFill>
              </a:rPr>
              <a:t>). </a:t>
            </a:r>
            <a:r>
              <a:rPr lang="ru-RU" sz="1600" b="1" dirty="0" err="1">
                <a:solidFill>
                  <a:srgbClr val="00B050"/>
                </a:solidFill>
              </a:rPr>
              <a:t>її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учасниками</a:t>
            </a:r>
            <a:r>
              <a:rPr lang="ru-RU" sz="1600" b="1" dirty="0">
                <a:solidFill>
                  <a:srgbClr val="00B050"/>
                </a:solidFill>
              </a:rPr>
              <a:t> в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стають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двадцятирічний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службовець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Кікудзі</a:t>
            </a:r>
            <a:r>
              <a:rPr lang="ru-RU" sz="1600" b="1" dirty="0">
                <a:solidFill>
                  <a:srgbClr val="00B050"/>
                </a:solidFill>
              </a:rPr>
              <a:t> та </a:t>
            </a:r>
            <a:r>
              <a:rPr lang="ru-RU" sz="1600" b="1" dirty="0" err="1">
                <a:solidFill>
                  <a:srgbClr val="00B050"/>
                </a:solidFill>
              </a:rPr>
              <a:t>вродлива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дівчина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Юкіко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долі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яких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намагається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поєднати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вчителька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чайної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церемонії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пані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Тікако</a:t>
            </a:r>
            <a:r>
              <a:rPr lang="ru-RU" sz="1600" b="1" dirty="0">
                <a:solidFill>
                  <a:srgbClr val="00B050"/>
                </a:solidFill>
              </a:rPr>
              <a:t>. За словами </a:t>
            </a:r>
            <a:r>
              <a:rPr lang="ru-RU" sz="1600" b="1" dirty="0" err="1">
                <a:solidFill>
                  <a:srgbClr val="00B050"/>
                </a:solidFill>
              </a:rPr>
              <a:t>Кавабати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звернення</a:t>
            </a:r>
            <a:r>
              <a:rPr lang="ru-RU" sz="1600" b="1" dirty="0">
                <a:solidFill>
                  <a:srgbClr val="00B050"/>
                </a:solidFill>
              </a:rPr>
              <a:t> до одного з </a:t>
            </a:r>
            <a:r>
              <a:rPr lang="ru-RU" sz="1600" b="1" dirty="0" err="1">
                <a:solidFill>
                  <a:srgbClr val="00B050"/>
                </a:solidFill>
              </a:rPr>
              <a:t>найбільш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шанованих</a:t>
            </a:r>
            <a:r>
              <a:rPr lang="ru-RU" sz="1600" b="1" dirty="0">
                <a:solidFill>
                  <a:srgbClr val="00B050"/>
                </a:solidFill>
              </a:rPr>
              <a:t> на </a:t>
            </a:r>
            <a:r>
              <a:rPr lang="ru-RU" sz="1600" b="1" dirty="0" err="1">
                <a:solidFill>
                  <a:srgbClr val="00B050"/>
                </a:solidFill>
              </a:rPr>
              <a:t>його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батьківщині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національних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ритуалів</a:t>
            </a:r>
            <a:r>
              <a:rPr lang="ru-RU" sz="1600" b="1" dirty="0">
                <a:solidFill>
                  <a:srgbClr val="00B050"/>
                </a:solidFill>
              </a:rPr>
              <a:t> у </a:t>
            </a:r>
            <a:r>
              <a:rPr lang="ru-RU" sz="1600" b="1" dirty="0" err="1">
                <a:solidFill>
                  <a:srgbClr val="00B050"/>
                </a:solidFill>
              </a:rPr>
              <a:t>його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 мало стати «</a:t>
            </a:r>
            <a:r>
              <a:rPr lang="ru-RU" sz="1600" b="1" dirty="0" err="1">
                <a:solidFill>
                  <a:srgbClr val="00B050"/>
                </a:solidFill>
              </a:rPr>
              <a:t>пересторогою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проти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тієї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вульгарності</a:t>
            </a:r>
            <a:r>
              <a:rPr lang="ru-RU" sz="1600" b="1" dirty="0">
                <a:solidFill>
                  <a:srgbClr val="00B050"/>
                </a:solidFill>
              </a:rPr>
              <a:t>, в яку </a:t>
            </a:r>
            <a:r>
              <a:rPr lang="ru-RU" sz="1600" b="1" dirty="0" err="1">
                <a:solidFill>
                  <a:srgbClr val="00B050"/>
                </a:solidFill>
              </a:rPr>
              <a:t>впадають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сучасні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чайні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церемонії</a:t>
            </a:r>
            <a:r>
              <a:rPr lang="ru-RU" sz="1600" b="1" dirty="0">
                <a:solidFill>
                  <a:srgbClr val="00B050"/>
                </a:solidFill>
              </a:rPr>
              <a:t>». Таким чином, </a:t>
            </a:r>
            <a:r>
              <a:rPr lang="ru-RU" sz="1600" b="1" dirty="0" err="1">
                <a:solidFill>
                  <a:srgbClr val="00B050"/>
                </a:solidFill>
              </a:rPr>
              <a:t>письменник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хотів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висловити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своє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занепокоєння</a:t>
            </a:r>
            <a:r>
              <a:rPr lang="ru-RU" sz="1600" b="1" dirty="0">
                <a:solidFill>
                  <a:srgbClr val="00B050"/>
                </a:solidFill>
              </a:rPr>
              <a:t> з приводу того, як </a:t>
            </a:r>
            <a:r>
              <a:rPr lang="ru-RU" sz="1600" b="1" dirty="0" err="1">
                <a:solidFill>
                  <a:srgbClr val="00B050"/>
                </a:solidFill>
              </a:rPr>
              <a:t>його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сучасники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ставляться</a:t>
            </a:r>
            <a:r>
              <a:rPr lang="ru-RU" sz="1600" b="1" dirty="0">
                <a:solidFill>
                  <a:srgbClr val="00B050"/>
                </a:solidFill>
              </a:rPr>
              <a:t> до </a:t>
            </a:r>
            <a:r>
              <a:rPr lang="ru-RU" sz="1600" b="1" dirty="0" err="1">
                <a:solidFill>
                  <a:srgbClr val="00B050"/>
                </a:solidFill>
              </a:rPr>
              <a:t>традицій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минулого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які</a:t>
            </a:r>
            <a:r>
              <a:rPr lang="ru-RU" sz="1600" b="1" dirty="0">
                <a:solidFill>
                  <a:srgbClr val="00B050"/>
                </a:solidFill>
              </a:rPr>
              <a:t>, на думку </a:t>
            </a:r>
            <a:r>
              <a:rPr lang="ru-RU" sz="1600" b="1" dirty="0" err="1">
                <a:solidFill>
                  <a:srgbClr val="00B050"/>
                </a:solidFill>
              </a:rPr>
              <a:t>письменника</a:t>
            </a:r>
            <a:r>
              <a:rPr lang="ru-RU" sz="1600" b="1" dirty="0">
                <a:solidFill>
                  <a:srgbClr val="00B050"/>
                </a:solidFill>
              </a:rPr>
              <a:t>, є основою </a:t>
            </a:r>
            <a:r>
              <a:rPr lang="ru-RU" sz="1600" b="1" dirty="0" err="1">
                <a:solidFill>
                  <a:srgbClr val="00B050"/>
                </a:solidFill>
              </a:rPr>
              <a:t>духовності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нації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запорукою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її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збереження</a:t>
            </a:r>
            <a:r>
              <a:rPr lang="ru-RU" sz="1600" b="1" dirty="0">
                <a:solidFill>
                  <a:srgbClr val="00B050"/>
                </a:solidFill>
              </a:rPr>
              <a:t> та </a:t>
            </a:r>
            <a:r>
              <a:rPr lang="ru-RU" sz="1600" b="1" dirty="0" err="1">
                <a:solidFill>
                  <a:srgbClr val="00B050"/>
                </a:solidFill>
              </a:rPr>
              <a:t>процвітання</a:t>
            </a:r>
            <a:r>
              <a:rPr lang="ru-RU" sz="1600" b="1" dirty="0">
                <a:solidFill>
                  <a:srgbClr val="00B050"/>
                </a:solidFill>
              </a:rPr>
              <a:t>. </a:t>
            </a:r>
            <a:r>
              <a:rPr lang="ru-RU" sz="1600" b="1" dirty="0" err="1">
                <a:solidFill>
                  <a:srgbClr val="00B050"/>
                </a:solidFill>
              </a:rPr>
              <a:t>Цю</a:t>
            </a:r>
            <a:r>
              <a:rPr lang="ru-RU" sz="1600" b="1" dirty="0">
                <a:solidFill>
                  <a:srgbClr val="00B050"/>
                </a:solidFill>
              </a:rPr>
              <a:t> ж думку </a:t>
            </a:r>
            <a:r>
              <a:rPr lang="ru-RU" sz="1600" b="1" dirty="0" err="1">
                <a:solidFill>
                  <a:srgbClr val="00B050"/>
                </a:solidFill>
              </a:rPr>
              <a:t>підкреслює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винесений</a:t>
            </a:r>
            <a:r>
              <a:rPr lang="ru-RU" sz="1600" b="1" dirty="0">
                <a:solidFill>
                  <a:srgbClr val="00B050"/>
                </a:solidFill>
              </a:rPr>
              <a:t> у </a:t>
            </a:r>
            <a:r>
              <a:rPr lang="ru-RU" sz="1600" b="1" dirty="0" err="1">
                <a:solidFill>
                  <a:srgbClr val="00B050"/>
                </a:solidFill>
              </a:rPr>
              <a:t>назву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символічний</a:t>
            </a:r>
            <a:r>
              <a:rPr lang="ru-RU" sz="1600" b="1" dirty="0">
                <a:solidFill>
                  <a:srgbClr val="00B050"/>
                </a:solidFill>
              </a:rPr>
              <a:t> образ </a:t>
            </a:r>
            <a:r>
              <a:rPr lang="ru-RU" sz="1600" b="1" dirty="0" err="1">
                <a:solidFill>
                  <a:srgbClr val="00B050"/>
                </a:solidFill>
              </a:rPr>
              <a:t>крилатих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журавлів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які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зображені</a:t>
            </a:r>
            <a:r>
              <a:rPr lang="ru-RU" sz="1600" b="1" dirty="0">
                <a:solidFill>
                  <a:srgbClr val="00B050"/>
                </a:solidFill>
              </a:rPr>
              <a:t> на </a:t>
            </a:r>
            <a:r>
              <a:rPr lang="ru-RU" sz="1600" b="1" dirty="0" err="1">
                <a:solidFill>
                  <a:srgbClr val="00B050"/>
                </a:solidFill>
              </a:rPr>
              <a:t>кімоно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Юкіко</a:t>
            </a:r>
            <a:r>
              <a:rPr lang="ru-RU" sz="1600" b="1" dirty="0">
                <a:solidFill>
                  <a:srgbClr val="00B050"/>
                </a:solidFill>
              </a:rPr>
              <a:t>. За </a:t>
            </a:r>
            <a:r>
              <a:rPr lang="ru-RU" sz="1600" b="1" dirty="0" err="1">
                <a:solidFill>
                  <a:srgbClr val="00B050"/>
                </a:solidFill>
              </a:rPr>
              <a:t>уявленнями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японців</a:t>
            </a:r>
            <a:r>
              <a:rPr lang="ru-RU" sz="1600" b="1" dirty="0">
                <a:solidFill>
                  <a:srgbClr val="00B050"/>
                </a:solidFill>
              </a:rPr>
              <a:t>, вони </a:t>
            </a:r>
            <a:r>
              <a:rPr lang="ru-RU" sz="1600" b="1" dirty="0" err="1">
                <a:solidFill>
                  <a:srgbClr val="00B050"/>
                </a:solidFill>
              </a:rPr>
              <a:t>уособлюють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надію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добробут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щастя</a:t>
            </a:r>
            <a:r>
              <a:rPr lang="ru-RU" sz="1600" b="1" dirty="0">
                <a:solidFill>
                  <a:srgbClr val="00B050"/>
                </a:solidFill>
              </a:rPr>
              <a:t>, а в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, як </a:t>
            </a:r>
            <a:r>
              <a:rPr lang="ru-RU" sz="1600" b="1" dirty="0" err="1">
                <a:solidFill>
                  <a:srgbClr val="00B050"/>
                </a:solidFill>
              </a:rPr>
              <a:t>зазначають</a:t>
            </a:r>
            <a:r>
              <a:rPr lang="ru-RU" sz="1600" b="1" dirty="0">
                <a:solidFill>
                  <a:srgbClr val="00B050"/>
                </a:solidFill>
              </a:rPr>
              <a:t> критики, </a:t>
            </a:r>
            <a:r>
              <a:rPr lang="ru-RU" sz="1600" b="1" dirty="0" err="1">
                <a:solidFill>
                  <a:srgbClr val="00B050"/>
                </a:solidFill>
              </a:rPr>
              <a:t>ця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символічна</a:t>
            </a:r>
            <a:r>
              <a:rPr lang="ru-RU" sz="1600" b="1" dirty="0">
                <a:solidFill>
                  <a:srgbClr val="00B050"/>
                </a:solidFill>
              </a:rPr>
              <a:t> деталь </a:t>
            </a:r>
            <a:r>
              <a:rPr lang="ru-RU" sz="1600" b="1" dirty="0" err="1">
                <a:solidFill>
                  <a:srgbClr val="00B050"/>
                </a:solidFill>
              </a:rPr>
              <a:t>свідчить</a:t>
            </a:r>
            <a:r>
              <a:rPr lang="ru-RU" sz="1600" b="1" dirty="0">
                <a:solidFill>
                  <a:srgbClr val="00B050"/>
                </a:solidFill>
              </a:rPr>
              <a:t> про </a:t>
            </a:r>
            <a:r>
              <a:rPr lang="ru-RU" sz="1600" b="1" dirty="0" err="1">
                <a:solidFill>
                  <a:srgbClr val="00B050"/>
                </a:solidFill>
              </a:rPr>
              <a:t>авторське</a:t>
            </a:r>
            <a:r>
              <a:rPr lang="ru-RU" sz="1600" b="1" dirty="0">
                <a:solidFill>
                  <a:srgbClr val="00B050"/>
                </a:solidFill>
              </a:rPr>
              <a:t> «</a:t>
            </a:r>
            <a:r>
              <a:rPr lang="ru-RU" sz="1600" b="1" dirty="0" err="1">
                <a:solidFill>
                  <a:srgbClr val="00B050"/>
                </a:solidFill>
              </a:rPr>
              <a:t>звеличення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національних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традицій</a:t>
            </a:r>
            <a:r>
              <a:rPr lang="ru-RU" sz="1600" b="1" dirty="0">
                <a:solidFill>
                  <a:srgbClr val="00B050"/>
                </a:solidFill>
              </a:rPr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594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TS030005949</Template>
  <TotalTime>707</TotalTime>
  <Words>1992</Words>
  <Application>Microsoft Office PowerPoint</Application>
  <PresentationFormat>Экран (4:3)</PresentationFormat>
  <Paragraphs>67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TS030005949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</dc:creator>
  <cp:lastModifiedBy>Свет</cp:lastModifiedBy>
  <cp:revision>22</cp:revision>
  <dcterms:created xsi:type="dcterms:W3CDTF">2012-02-21T14:50:46Z</dcterms:created>
  <dcterms:modified xsi:type="dcterms:W3CDTF">2012-02-27T08:13:51Z</dcterms:modified>
</cp:coreProperties>
</file>