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7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57" r:id="rId24"/>
    <p:sldId id="258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57166"/>
            <a:ext cx="8305800" cy="3057766"/>
          </a:xfrm>
        </p:spPr>
        <p:txBody>
          <a:bodyPr/>
          <a:lstStyle/>
          <a:p>
            <a:r>
              <a:rPr lang="uk-UA" sz="6600" dirty="0" smtClean="0">
                <a:solidFill>
                  <a:schemeClr val="tx1"/>
                </a:solidFill>
                <a:latin typeface="Georgia" pitchFamily="18" charset="0"/>
              </a:rPr>
              <a:t>Творчість Михайла Булгакова</a:t>
            </a:r>
            <a:endParaRPr lang="uk-UA" sz="66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latin typeface="Georgia" pitchFamily="18" charset="0"/>
              </a:rPr>
              <a:t>Олексій Васильович Турбін — лікар, 28 років.</a:t>
            </a:r>
          </a:p>
          <a:p>
            <a:r>
              <a:rPr lang="uk-UA" dirty="0" smtClean="0">
                <a:latin typeface="Georgia" pitchFamily="18" charset="0"/>
              </a:rPr>
              <a:t>Олена </a:t>
            </a:r>
            <a:r>
              <a:rPr lang="uk-UA" dirty="0" err="1" smtClean="0">
                <a:latin typeface="Georgia" pitchFamily="18" charset="0"/>
              </a:rPr>
              <a:t>Турбіна-Тальберг</a:t>
            </a:r>
            <a:r>
              <a:rPr lang="uk-UA" dirty="0" smtClean="0">
                <a:latin typeface="Georgia" pitchFamily="18" charset="0"/>
              </a:rPr>
              <a:t> (24 роки)</a:t>
            </a:r>
          </a:p>
          <a:p>
            <a:r>
              <a:rPr lang="uk-UA" dirty="0" smtClean="0">
                <a:latin typeface="Georgia" pitchFamily="18" charset="0"/>
              </a:rPr>
              <a:t>Миколка — унтер-офіцер Першої піхотної дружини, брат Олексія і Олени, 17 років.</a:t>
            </a:r>
          </a:p>
          <a:p>
            <a:r>
              <a:rPr lang="uk-UA" dirty="0" smtClean="0">
                <a:latin typeface="Georgia" pitchFamily="18" charset="0"/>
              </a:rPr>
              <a:t>Віктор Вікторович </a:t>
            </a:r>
            <a:r>
              <a:rPr lang="uk-UA" dirty="0" err="1" smtClean="0">
                <a:latin typeface="Georgia" pitchFamily="18" charset="0"/>
              </a:rPr>
              <a:t>Мишлаєвський</a:t>
            </a:r>
            <a:r>
              <a:rPr lang="uk-UA" dirty="0" smtClean="0">
                <a:latin typeface="Georgia" pitchFamily="18" charset="0"/>
              </a:rPr>
              <a:t> — поручик, друг родини </a:t>
            </a:r>
            <a:r>
              <a:rPr lang="uk-UA" dirty="0" err="1" smtClean="0">
                <a:latin typeface="Georgia" pitchFamily="18" charset="0"/>
              </a:rPr>
              <a:t>Турбіних</a:t>
            </a:r>
            <a:r>
              <a:rPr lang="uk-UA" dirty="0" smtClean="0">
                <a:latin typeface="Georgia" pitchFamily="18" charset="0"/>
              </a:rPr>
              <a:t>, однокласник Олексія по </a:t>
            </a:r>
            <a:r>
              <a:rPr lang="uk-UA" dirty="0" err="1" smtClean="0">
                <a:latin typeface="Georgia" pitchFamily="18" charset="0"/>
              </a:rPr>
              <a:t>Олександрівській</a:t>
            </a:r>
            <a:r>
              <a:rPr lang="uk-UA" dirty="0" smtClean="0">
                <a:latin typeface="Georgia" pitchFamily="18" charset="0"/>
              </a:rPr>
              <a:t> гімназії.</a:t>
            </a:r>
          </a:p>
          <a:p>
            <a:r>
              <a:rPr lang="uk-UA" dirty="0" smtClean="0">
                <a:latin typeface="Georgia" pitchFamily="18" charset="0"/>
              </a:rPr>
              <a:t>Леонід Юрійович </a:t>
            </a:r>
            <a:r>
              <a:rPr lang="uk-UA" dirty="0" err="1" smtClean="0">
                <a:latin typeface="Georgia" pitchFamily="18" charset="0"/>
              </a:rPr>
              <a:t>Шервінський</a:t>
            </a:r>
            <a:r>
              <a:rPr lang="uk-UA" dirty="0" smtClean="0">
                <a:latin typeface="Georgia" pitchFamily="18" charset="0"/>
              </a:rPr>
              <a:t> — колишній лейб-гвардії уланського полку поручик, ад'ютант у штабі генерала </a:t>
            </a:r>
            <a:r>
              <a:rPr lang="uk-UA" dirty="0" err="1" smtClean="0">
                <a:latin typeface="Georgia" pitchFamily="18" charset="0"/>
              </a:rPr>
              <a:t>Белорукова</a:t>
            </a:r>
            <a:r>
              <a:rPr lang="uk-UA" dirty="0" smtClean="0">
                <a:latin typeface="Georgia" pitchFamily="18" charset="0"/>
              </a:rPr>
              <a:t>, друг родини </a:t>
            </a:r>
            <a:r>
              <a:rPr lang="uk-UA" dirty="0" err="1" smtClean="0">
                <a:latin typeface="Georgia" pitchFamily="18" charset="0"/>
              </a:rPr>
              <a:t>Турбіних</a:t>
            </a:r>
            <a:r>
              <a:rPr lang="uk-UA" dirty="0" smtClean="0">
                <a:latin typeface="Georgia" pitchFamily="18" charset="0"/>
              </a:rPr>
              <a:t>, однокласник Олексія по </a:t>
            </a:r>
            <a:r>
              <a:rPr lang="uk-UA" dirty="0" err="1" smtClean="0">
                <a:latin typeface="Georgia" pitchFamily="18" charset="0"/>
              </a:rPr>
              <a:t>Олександрівській</a:t>
            </a:r>
            <a:r>
              <a:rPr lang="uk-UA" dirty="0" smtClean="0">
                <a:latin typeface="Georgia" pitchFamily="18" charset="0"/>
              </a:rPr>
              <a:t> гімназії, давній шанувальник Олени.</a:t>
            </a:r>
          </a:p>
          <a:p>
            <a:r>
              <a:rPr lang="uk-UA" dirty="0" smtClean="0">
                <a:latin typeface="Georgia" pitchFamily="18" charset="0"/>
              </a:rPr>
              <a:t>Федір Миколайович </a:t>
            </a:r>
            <a:r>
              <a:rPr lang="uk-UA" dirty="0" err="1" smtClean="0">
                <a:latin typeface="Georgia" pitchFamily="18" charset="0"/>
              </a:rPr>
              <a:t>Степанов</a:t>
            </a:r>
            <a:r>
              <a:rPr lang="uk-UA" dirty="0" smtClean="0">
                <a:latin typeface="Georgia" pitchFamily="18" charset="0"/>
              </a:rPr>
              <a:t> — поручник, артилерист, друг родини </a:t>
            </a:r>
            <a:r>
              <a:rPr lang="uk-UA" dirty="0" err="1" smtClean="0">
                <a:latin typeface="Georgia" pitchFamily="18" charset="0"/>
              </a:rPr>
              <a:t>Турбіних</a:t>
            </a:r>
            <a:r>
              <a:rPr lang="uk-UA" dirty="0" smtClean="0">
                <a:latin typeface="Georgia" pitchFamily="18" charset="0"/>
              </a:rPr>
              <a:t>, однокласник Олексія по </a:t>
            </a:r>
            <a:r>
              <a:rPr lang="uk-UA" dirty="0" err="1" smtClean="0">
                <a:latin typeface="Georgia" pitchFamily="18" charset="0"/>
              </a:rPr>
              <a:t>Олександрівській</a:t>
            </a:r>
            <a:r>
              <a:rPr lang="uk-UA" dirty="0" smtClean="0">
                <a:latin typeface="Georgia" pitchFamily="18" charset="0"/>
              </a:rPr>
              <a:t> гімназії.</a:t>
            </a:r>
          </a:p>
          <a:p>
            <a:r>
              <a:rPr lang="uk-UA" dirty="0" smtClean="0">
                <a:latin typeface="Georgia" pitchFamily="18" charset="0"/>
              </a:rPr>
              <a:t>Сергій Іванович </a:t>
            </a:r>
            <a:r>
              <a:rPr lang="uk-UA" dirty="0" err="1" smtClean="0">
                <a:latin typeface="Georgia" pitchFamily="18" charset="0"/>
              </a:rPr>
              <a:t>Тальберг</a:t>
            </a:r>
            <a:r>
              <a:rPr lang="uk-UA" dirty="0" smtClean="0">
                <a:latin typeface="Georgia" pitchFamily="18" charset="0"/>
              </a:rPr>
              <a:t> — капітан Генерального штабу гетьмана Скоропадського, чоловік Олени, конформіст.</a:t>
            </a:r>
          </a:p>
          <a:p>
            <a:r>
              <a:rPr lang="uk-UA" dirty="0" smtClean="0">
                <a:latin typeface="Georgia" pitchFamily="18" charset="0"/>
              </a:rPr>
              <a:t>отець Олександр — священик церкви Миколи Доброго.</a:t>
            </a:r>
          </a:p>
          <a:p>
            <a:r>
              <a:rPr lang="uk-UA" dirty="0" smtClean="0">
                <a:latin typeface="Georgia" pitchFamily="18" charset="0"/>
              </a:rPr>
              <a:t>Василь Іванович </a:t>
            </a:r>
            <a:r>
              <a:rPr lang="uk-UA" dirty="0" err="1" smtClean="0">
                <a:latin typeface="Georgia" pitchFamily="18" charset="0"/>
              </a:rPr>
              <a:t>Лисович</a:t>
            </a:r>
            <a:r>
              <a:rPr lang="uk-UA" dirty="0" smtClean="0">
                <a:latin typeface="Georgia" pitchFamily="18" charset="0"/>
              </a:rPr>
              <a:t> (Василина) — його прообразом став власник будинку </a:t>
            </a:r>
            <a:r>
              <a:rPr lang="uk-UA" dirty="0" err="1" smtClean="0">
                <a:latin typeface="Georgia" pitchFamily="18" charset="0"/>
              </a:rPr>
              <a:t>Турбіних</a:t>
            </a:r>
            <a:r>
              <a:rPr lang="uk-UA" dirty="0" smtClean="0">
                <a:latin typeface="Georgia" pitchFamily="18" charset="0"/>
              </a:rPr>
              <a:t> Василь Павлович </a:t>
            </a:r>
            <a:r>
              <a:rPr lang="uk-UA" dirty="0" err="1" smtClean="0">
                <a:latin typeface="Georgia" pitchFamily="18" charset="0"/>
              </a:rPr>
              <a:t>Листовничий</a:t>
            </a:r>
            <a:endParaRPr lang="uk-UA" dirty="0" smtClean="0">
              <a:latin typeface="Georgia" pitchFamily="18" charset="0"/>
            </a:endParaRPr>
          </a:p>
          <a:p>
            <a:r>
              <a:rPr lang="uk-UA" dirty="0" err="1" smtClean="0">
                <a:latin typeface="Georgia" pitchFamily="18" charset="0"/>
              </a:rPr>
              <a:t>Козир-Лешко</a:t>
            </a:r>
            <a:r>
              <a:rPr lang="uk-UA" dirty="0" smtClean="0">
                <a:latin typeface="Georgia" pitchFamily="18" charset="0"/>
              </a:rPr>
              <a:t> — військовий, прототипом якого є отаман Олесь Козир-Зірка.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solidFill>
                  <a:schemeClr val="tx1"/>
                </a:solidFill>
                <a:latin typeface="Georgia" pitchFamily="18" charset="0"/>
              </a:rPr>
              <a:t>Персонажі</a:t>
            </a: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Autofit/>
          </a:bodyPr>
          <a:lstStyle/>
          <a:p>
            <a:r>
              <a:rPr lang="uk-UA" dirty="0" smtClean="0">
                <a:latin typeface="Georgia" pitchFamily="18" charset="0"/>
              </a:rPr>
              <a:t>Роман містить багато автобіографічних елементів. Прообразом молодшого з братів </a:t>
            </a:r>
            <a:r>
              <a:rPr lang="uk-UA" dirty="0" err="1" smtClean="0">
                <a:latin typeface="Georgia" pitchFamily="18" charset="0"/>
              </a:rPr>
              <a:t>Турбіних</a:t>
            </a:r>
            <a:r>
              <a:rPr lang="uk-UA" dirty="0" smtClean="0">
                <a:latin typeface="Georgia" pitchFamily="18" charset="0"/>
              </a:rPr>
              <a:t> є молодший брат Булгакова. Місто, в якому відбувається дія, нагадує Київ (події, зокрема, розвиваються в Святошині (нині — Святошинський район Києва), на Печерську (Печерський район), згадуються вулиці Хрещатик, </a:t>
            </a:r>
            <a:r>
              <a:rPr lang="uk-UA" dirty="0" err="1" smtClean="0">
                <a:latin typeface="Georgia" pitchFamily="18" charset="0"/>
              </a:rPr>
              <a:t>Малопідвальна</a:t>
            </a:r>
            <a:r>
              <a:rPr lang="uk-UA" dirty="0" smtClean="0">
                <a:latin typeface="Georgia" pitchFamily="18" charset="0"/>
              </a:rPr>
              <a:t>, Прорізна і Володимирська, що знаходяться в центрі Києва), а будинок </a:t>
            </a:r>
            <a:r>
              <a:rPr lang="uk-UA" dirty="0" err="1" smtClean="0">
                <a:latin typeface="Georgia" pitchFamily="18" charset="0"/>
              </a:rPr>
              <a:t>Турбіних</a:t>
            </a:r>
            <a:r>
              <a:rPr lang="uk-UA" dirty="0" smtClean="0">
                <a:latin typeface="Georgia" pitchFamily="18" charset="0"/>
              </a:rPr>
              <a:t> за описом повністю відповідає будинку сім'ї Булгакових на Андріївському узвозі (нині це Літературно-меморіальний музей Михайла Булгакова).</a:t>
            </a:r>
            <a:endParaRPr lang="uk-UA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80012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solidFill>
                  <a:schemeClr val="tx1"/>
                </a:solidFill>
                <a:latin typeface="Georgia" pitchFamily="18" charset="0"/>
              </a:rPr>
              <a:t>Автобіографічні елементи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van-vas_92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4786314" cy="682032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86314" y="714356"/>
            <a:ext cx="4357686" cy="4214842"/>
          </a:xfrm>
        </p:spPr>
        <p:txBody>
          <a:bodyPr>
            <a:noAutofit/>
          </a:bodyPr>
          <a:lstStyle/>
          <a:p>
            <a:r>
              <a:rPr lang="ru-RU" sz="2600" dirty="0" smtClean="0">
                <a:latin typeface="Georgia" pitchFamily="18" charset="0"/>
              </a:rPr>
              <a:t> 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П'єса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 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Михайла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Булгакова. Створено в 1934–1936 роках на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основі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п'єси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 «Блаженство». За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життя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автора не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ставилася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і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не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публікувалася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(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вперше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опублікована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1965 року). Послужила основою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фільму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 «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Іван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Васильович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змінює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Georgia" pitchFamily="18" charset="0"/>
              </a:rPr>
              <a:t>професію</a:t>
            </a:r>
            <a:r>
              <a:rPr lang="ru-RU" sz="2600" dirty="0" smtClean="0">
                <a:solidFill>
                  <a:schemeClr val="tx1"/>
                </a:solidFill>
                <a:latin typeface="Georgia" pitchFamily="18" charset="0"/>
              </a:rPr>
              <a:t>»</a:t>
            </a:r>
            <a:endParaRPr lang="uk-UA" sz="26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У 1933 </a:t>
            </a:r>
            <a:r>
              <a:rPr lang="ru-RU" dirty="0" err="1" smtClean="0">
                <a:latin typeface="Georgia" pitchFamily="18" charset="0"/>
              </a:rPr>
              <a:t>році</a:t>
            </a:r>
            <a:r>
              <a:rPr lang="ru-RU" dirty="0" smtClean="0">
                <a:latin typeface="Georgia" pitchFamily="18" charset="0"/>
              </a:rPr>
              <a:t> Михайло Булгаков </a:t>
            </a:r>
            <a:r>
              <a:rPr lang="ru-RU" dirty="0" err="1" smtClean="0">
                <a:latin typeface="Georgia" pitchFamily="18" charset="0"/>
              </a:rPr>
              <a:t>домовився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з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мюзик-голом</a:t>
            </a:r>
            <a:r>
              <a:rPr lang="ru-RU" dirty="0" smtClean="0">
                <a:latin typeface="Georgia" pitchFamily="18" charset="0"/>
              </a:rPr>
              <a:t> про </a:t>
            </a:r>
            <a:r>
              <a:rPr lang="ru-RU" dirty="0" err="1" smtClean="0">
                <a:latin typeface="Georgia" pitchFamily="18" charset="0"/>
              </a:rPr>
              <a:t>написання</a:t>
            </a:r>
            <a:r>
              <a:rPr lang="ru-RU" dirty="0" smtClean="0">
                <a:latin typeface="Georgia" pitchFamily="18" charset="0"/>
              </a:rPr>
              <a:t> «</a:t>
            </a:r>
            <a:r>
              <a:rPr lang="ru-RU" dirty="0" err="1" smtClean="0">
                <a:latin typeface="Georgia" pitchFamily="18" charset="0"/>
              </a:rPr>
              <a:t>веселої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п'єси</a:t>
            </a:r>
            <a:r>
              <a:rPr lang="ru-RU" dirty="0" smtClean="0">
                <a:latin typeface="Georgia" pitchFamily="18" charset="0"/>
              </a:rPr>
              <a:t>». Перша (не </a:t>
            </a:r>
            <a:r>
              <a:rPr lang="ru-RU" dirty="0" err="1" smtClean="0">
                <a:latin typeface="Georgia" pitchFamily="18" charset="0"/>
              </a:rPr>
              <a:t>прийнята</a:t>
            </a:r>
            <a:r>
              <a:rPr lang="ru-RU" dirty="0" smtClean="0">
                <a:latin typeface="Georgia" pitchFamily="18" charset="0"/>
              </a:rPr>
              <a:t>) </a:t>
            </a:r>
            <a:r>
              <a:rPr lang="ru-RU" dirty="0" err="1" smtClean="0">
                <a:latin typeface="Georgia" pitchFamily="18" charset="0"/>
              </a:rPr>
              <a:t>п'єса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називалася</a:t>
            </a:r>
            <a:r>
              <a:rPr lang="ru-RU" dirty="0" smtClean="0">
                <a:latin typeface="Georgia" pitchFamily="18" charset="0"/>
              </a:rPr>
              <a:t> «Блаженство», де машина часу </a:t>
            </a:r>
            <a:r>
              <a:rPr lang="ru-RU" dirty="0" err="1" smtClean="0">
                <a:latin typeface="Georgia" pitchFamily="18" charset="0"/>
              </a:rPr>
              <a:t>йшла</a:t>
            </a:r>
            <a:r>
              <a:rPr lang="ru-RU" dirty="0" smtClean="0">
                <a:latin typeface="Georgia" pitchFamily="18" charset="0"/>
              </a:rPr>
              <a:t> в </a:t>
            </a:r>
            <a:r>
              <a:rPr lang="ru-RU" dirty="0" err="1" smtClean="0">
                <a:latin typeface="Georgia" pitchFamily="18" charset="0"/>
              </a:rPr>
              <a:t>комуністичне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майбутнє</a:t>
            </a:r>
            <a:r>
              <a:rPr lang="ru-RU" dirty="0" smtClean="0">
                <a:latin typeface="Georgia" pitchFamily="18" charset="0"/>
              </a:rPr>
              <a:t>, а </a:t>
            </a:r>
            <a:r>
              <a:rPr lang="ru-RU" dirty="0" err="1" smtClean="0">
                <a:latin typeface="Georgia" pitchFamily="18" charset="0"/>
              </a:rPr>
              <a:t>Іван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Грозний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з'являвся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лише</a:t>
            </a:r>
            <a:r>
              <a:rPr lang="ru-RU" dirty="0" smtClean="0">
                <a:latin typeface="Georgia" pitchFamily="18" charset="0"/>
              </a:rPr>
              <a:t> в </a:t>
            </a:r>
            <a:r>
              <a:rPr lang="ru-RU" dirty="0" err="1" smtClean="0">
                <a:latin typeface="Georgia" pitchFamily="18" charset="0"/>
              </a:rPr>
              <a:t>епізоді</a:t>
            </a:r>
            <a:r>
              <a:rPr lang="ru-RU" dirty="0" smtClean="0">
                <a:latin typeface="Georgia" pitchFamily="18" charset="0"/>
              </a:rPr>
              <a:t>.</a:t>
            </a:r>
            <a:endParaRPr lang="uk-UA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000108"/>
            <a:ext cx="9144000" cy="704832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tx1"/>
                </a:solidFill>
                <a:latin typeface="Georgia" pitchFamily="18" charset="0"/>
              </a:rPr>
              <a:t>Історія створення</a:t>
            </a:r>
            <a:r>
              <a:rPr lang="uk-UA" sz="4400" dirty="0" smtClean="0">
                <a:latin typeface="Georgia" pitchFamily="18" charset="0"/>
              </a:rPr>
              <a:t/>
            </a:r>
            <a:br>
              <a:rPr lang="uk-UA" sz="4400" dirty="0" smtClean="0">
                <a:latin typeface="Georgia" pitchFamily="18" charset="0"/>
              </a:rPr>
            </a:br>
            <a:endParaRPr lang="uk-UA" sz="4400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 numCol="2">
            <a:normAutofit lnSpcReduction="10000"/>
          </a:bodyPr>
          <a:lstStyle/>
          <a:p>
            <a:r>
              <a:rPr lang="uk-UA" dirty="0" smtClean="0">
                <a:latin typeface="Georgia" pitchFamily="18" charset="0"/>
              </a:rPr>
              <a:t>Зінаїда Михайлівна — кіноактриса</a:t>
            </a:r>
          </a:p>
          <a:p>
            <a:r>
              <a:rPr lang="uk-UA" dirty="0" smtClean="0">
                <a:latin typeface="Georgia" pitchFamily="18" charset="0"/>
              </a:rPr>
              <a:t>Уляна Андріївна — дружина </a:t>
            </a:r>
            <a:r>
              <a:rPr lang="uk-UA" dirty="0" err="1" smtClean="0">
                <a:latin typeface="Georgia" pitchFamily="18" charset="0"/>
              </a:rPr>
              <a:t>управдома</a:t>
            </a:r>
            <a:r>
              <a:rPr lang="uk-UA" dirty="0" smtClean="0">
                <a:latin typeface="Georgia" pitchFamily="18" charset="0"/>
              </a:rPr>
              <a:t> </a:t>
            </a:r>
            <a:r>
              <a:rPr lang="uk-UA" dirty="0" err="1" smtClean="0">
                <a:latin typeface="Georgia" pitchFamily="18" charset="0"/>
              </a:rPr>
              <a:t>Бунші</a:t>
            </a:r>
            <a:endParaRPr lang="uk-UA" dirty="0" smtClean="0">
              <a:latin typeface="Georgia" pitchFamily="18" charset="0"/>
            </a:endParaRPr>
          </a:p>
          <a:p>
            <a:r>
              <a:rPr lang="uk-UA" dirty="0" smtClean="0">
                <a:latin typeface="Georgia" pitchFamily="18" charset="0"/>
              </a:rPr>
              <a:t>Марфа Василівна </a:t>
            </a:r>
            <a:r>
              <a:rPr lang="uk-UA" dirty="0" err="1" smtClean="0">
                <a:latin typeface="Georgia" pitchFamily="18" charset="0"/>
              </a:rPr>
              <a:t>Собакина</a:t>
            </a:r>
            <a:r>
              <a:rPr lang="uk-UA" dirty="0" smtClean="0">
                <a:latin typeface="Georgia" pitchFamily="18" charset="0"/>
              </a:rPr>
              <a:t> — цариця</a:t>
            </a:r>
          </a:p>
          <a:p>
            <a:r>
              <a:rPr lang="uk-UA" dirty="0" smtClean="0">
                <a:latin typeface="Georgia" pitchFamily="18" charset="0"/>
              </a:rPr>
              <a:t>Микола </a:t>
            </a:r>
            <a:r>
              <a:rPr lang="uk-UA" dirty="0" err="1" smtClean="0">
                <a:latin typeface="Georgia" pitchFamily="18" charset="0"/>
              </a:rPr>
              <a:t>Тимофеєв</a:t>
            </a:r>
            <a:r>
              <a:rPr lang="uk-UA" dirty="0" smtClean="0">
                <a:latin typeface="Georgia" pitchFamily="18" charset="0"/>
              </a:rPr>
              <a:t> — винахідник</a:t>
            </a:r>
          </a:p>
          <a:p>
            <a:r>
              <a:rPr lang="uk-UA" dirty="0" smtClean="0">
                <a:latin typeface="Georgia" pitchFamily="18" charset="0"/>
              </a:rPr>
              <a:t>Жорж Милославський — злодій-авантюрист</a:t>
            </a:r>
          </a:p>
          <a:p>
            <a:r>
              <a:rPr lang="uk-UA" dirty="0" err="1" smtClean="0">
                <a:latin typeface="Georgia" pitchFamily="18" charset="0"/>
              </a:rPr>
              <a:t>Бунша-Корецький</a:t>
            </a:r>
            <a:r>
              <a:rPr lang="uk-UA" dirty="0" smtClean="0">
                <a:latin typeface="Georgia" pitchFamily="18" charset="0"/>
              </a:rPr>
              <a:t> Іван Васильович — </a:t>
            </a:r>
            <a:r>
              <a:rPr lang="uk-UA" dirty="0" err="1" smtClean="0">
                <a:latin typeface="Georgia" pitchFamily="18" charset="0"/>
              </a:rPr>
              <a:t>управдом</a:t>
            </a:r>
            <a:r>
              <a:rPr lang="uk-UA" dirty="0" smtClean="0">
                <a:latin typeface="Georgia" pitchFamily="18" charset="0"/>
              </a:rPr>
              <a:t> (секретар </a:t>
            </a:r>
            <a:r>
              <a:rPr lang="uk-UA" dirty="0" err="1" smtClean="0">
                <a:latin typeface="Georgia" pitchFamily="18" charset="0"/>
              </a:rPr>
              <a:t>жакта</a:t>
            </a:r>
            <a:r>
              <a:rPr lang="uk-UA" dirty="0" smtClean="0">
                <a:latin typeface="Georgia" pitchFamily="18" charset="0"/>
              </a:rPr>
              <a:t>, тобто домоуправління)</a:t>
            </a:r>
          </a:p>
          <a:p>
            <a:r>
              <a:rPr lang="uk-UA" dirty="0" smtClean="0">
                <a:latin typeface="Georgia" pitchFamily="18" charset="0"/>
              </a:rPr>
              <a:t>Шпак Антон Семенович — мешканець будинку</a:t>
            </a:r>
          </a:p>
          <a:p>
            <a:r>
              <a:rPr lang="uk-UA" dirty="0" smtClean="0">
                <a:latin typeface="Georgia" pitchFamily="18" charset="0"/>
              </a:rPr>
              <a:t>Іван Грозний — цар</a:t>
            </a:r>
          </a:p>
          <a:p>
            <a:r>
              <a:rPr lang="uk-UA" dirty="0" err="1" smtClean="0">
                <a:latin typeface="Georgia" pitchFamily="18" charset="0"/>
              </a:rPr>
              <a:t>Якін</a:t>
            </a:r>
            <a:r>
              <a:rPr lang="uk-UA" dirty="0" smtClean="0">
                <a:latin typeface="Georgia" pitchFamily="18" charset="0"/>
              </a:rPr>
              <a:t> — кінорежисер</a:t>
            </a:r>
          </a:p>
          <a:p>
            <a:r>
              <a:rPr lang="uk-UA" dirty="0" smtClean="0">
                <a:latin typeface="Georgia" pitchFamily="18" charset="0"/>
              </a:rPr>
              <a:t>Дяк Федір, посольського наказу</a:t>
            </a:r>
          </a:p>
          <a:p>
            <a:r>
              <a:rPr lang="uk-UA" dirty="0" smtClean="0">
                <a:latin typeface="Georgia" pitchFamily="18" charset="0"/>
              </a:rPr>
              <a:t>Шведський посол</a:t>
            </a:r>
          </a:p>
          <a:p>
            <a:r>
              <a:rPr lang="uk-UA" dirty="0" smtClean="0">
                <a:latin typeface="Georgia" pitchFamily="18" charset="0"/>
              </a:rPr>
              <a:t>Патріарх</a:t>
            </a:r>
          </a:p>
          <a:p>
            <a:r>
              <a:rPr lang="uk-UA" dirty="0" smtClean="0">
                <a:latin typeface="Georgia" pitchFamily="18" charset="0"/>
              </a:rPr>
              <a:t>Опричники</a:t>
            </a:r>
          </a:p>
          <a:p>
            <a:r>
              <a:rPr lang="uk-UA" dirty="0" smtClean="0">
                <a:latin typeface="Georgia" pitchFamily="18" charset="0"/>
              </a:rPr>
              <a:t>Стольники</a:t>
            </a:r>
          </a:p>
          <a:p>
            <a:r>
              <a:rPr lang="uk-UA" dirty="0" smtClean="0">
                <a:latin typeface="Georgia" pitchFamily="18" charset="0"/>
              </a:rPr>
              <a:t>Гуслярі</a:t>
            </a:r>
          </a:p>
          <a:p>
            <a:r>
              <a:rPr lang="uk-UA" dirty="0" smtClean="0">
                <a:latin typeface="Georgia" pitchFamily="18" charset="0"/>
              </a:rPr>
              <a:t>Міліція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solidFill>
                  <a:schemeClr val="tx1"/>
                </a:solidFill>
                <a:latin typeface="Georgia" pitchFamily="18" charset="0"/>
              </a:rPr>
              <a:t>Дійові особи</a:t>
            </a: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Georgia" pitchFamily="18" charset="0"/>
              </a:rPr>
              <a:t>У 1973 році Леонід Гайдай зняв фільм «Іван Васильович змінює професію».</a:t>
            </a:r>
          </a:p>
          <a:p>
            <a:r>
              <a:rPr lang="uk-UA" dirty="0" smtClean="0">
                <a:latin typeface="Georgia" pitchFamily="18" charset="0"/>
              </a:rPr>
              <a:t>У порівнянні з п'єсою ім'я винахідника </a:t>
            </a:r>
            <a:r>
              <a:rPr lang="uk-UA" dirty="0" err="1" smtClean="0">
                <a:latin typeface="Georgia" pitchFamily="18" charset="0"/>
              </a:rPr>
              <a:t>Тимофеєва</a:t>
            </a:r>
            <a:r>
              <a:rPr lang="uk-UA" dirty="0" smtClean="0">
                <a:latin typeface="Georgia" pitchFamily="18" charset="0"/>
              </a:rPr>
              <a:t> змінено з Миколи на Олександра (</a:t>
            </a:r>
            <a:r>
              <a:rPr lang="uk-UA" dirty="0" err="1" smtClean="0">
                <a:latin typeface="Georgia" pitchFamily="18" charset="0"/>
              </a:rPr>
              <a:t>Шурик</a:t>
            </a:r>
            <a:r>
              <a:rPr lang="uk-UA" dirty="0" smtClean="0">
                <a:latin typeface="Georgia" pitchFamily="18" charset="0"/>
              </a:rPr>
              <a:t>), як звичне для героя Олександра Дем'яненка з інших комедій </a:t>
            </a:r>
            <a:r>
              <a:rPr lang="uk-UA" dirty="0" err="1" smtClean="0">
                <a:latin typeface="Georgia" pitchFamily="18" charset="0"/>
              </a:rPr>
              <a:t>Гайдая</a:t>
            </a:r>
            <a:r>
              <a:rPr lang="uk-UA" dirty="0" smtClean="0">
                <a:latin typeface="Georgia" pitchFamily="18" charset="0"/>
              </a:rPr>
              <a:t>. Крім того, у зв'язку з розвитком техніки, машину часу виконано не на ламповій, а на </a:t>
            </a:r>
            <a:r>
              <a:rPr lang="uk-UA" dirty="0" err="1" smtClean="0">
                <a:latin typeface="Georgia" pitchFamily="18" charset="0"/>
              </a:rPr>
              <a:t>півпровідниковій</a:t>
            </a:r>
            <a:r>
              <a:rPr lang="uk-UA" dirty="0" smtClean="0">
                <a:latin typeface="Georgia" pitchFamily="18" charset="0"/>
              </a:rPr>
              <a:t> основі, внесено й інші зміни у зв'язку з тим, що час перенесено з 1930-х років у 70-ті.</a:t>
            </a:r>
          </a:p>
          <a:p>
            <a:r>
              <a:rPr lang="uk-UA" dirty="0" smtClean="0">
                <a:latin typeface="Georgia" pitchFamily="18" charset="0"/>
              </a:rPr>
              <a:t>Ім’я М. Булгакова в титрах фільму не згадано.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solidFill>
                  <a:schemeClr val="tx1"/>
                </a:solidFill>
                <a:latin typeface="Georgia" pitchFamily="18" charset="0"/>
              </a:rPr>
              <a:t>Екранізація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52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643438" cy="689550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4876" y="857232"/>
            <a:ext cx="4429124" cy="4286280"/>
          </a:xfrm>
        </p:spPr>
        <p:txBody>
          <a:bodyPr>
            <a:normAutofit/>
          </a:bodyPr>
          <a:lstStyle/>
          <a:p>
            <a:r>
              <a:rPr lang="uk-UA" sz="2600" dirty="0" smtClean="0">
                <a:solidFill>
                  <a:schemeClr val="tx1"/>
                </a:solidFill>
                <a:latin typeface="Georgia" pitchFamily="18" charset="0"/>
              </a:rPr>
              <a:t>Багатоплановий, поліфонічний роман </a:t>
            </a:r>
            <a:br>
              <a:rPr lang="uk-UA" sz="26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600" dirty="0" smtClean="0">
                <a:solidFill>
                  <a:schemeClr val="tx1"/>
                </a:solidFill>
                <a:latin typeface="Georgia" pitchFamily="18" charset="0"/>
              </a:rPr>
              <a:t>Михайла Опанасовича Булгакова, званий іноді фантастичним. На його сюжет зроблено безліч театральних постановок і декілька фільмів </a:t>
            </a:r>
            <a:br>
              <a:rPr lang="uk-UA" sz="26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600" dirty="0" smtClean="0">
                <a:solidFill>
                  <a:schemeClr val="tx1"/>
                </a:solidFill>
                <a:latin typeface="Georgia" pitchFamily="18" charset="0"/>
              </a:rPr>
              <a:t>(у Югославії, Польщі, Швеції, Росії).</a:t>
            </a:r>
            <a:endParaRPr lang="uk-UA" sz="26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latin typeface="Georgia" pitchFamily="18" charset="0"/>
              </a:rPr>
              <a:t>Роман «Майстер і Маргарита» за життя автора не публікувався. Вперше він вийшов в світ тільки у 1966 році, через 26 років після смерті Булгакова, з купюрами, в скороченому журнальному варіанті. Тим, що цей твір дійшов до читача, суспільство зобов'язане дружині письменника Олені Сергіївні </a:t>
            </a:r>
            <a:r>
              <a:rPr lang="uk-UA" dirty="0" err="1" smtClean="0">
                <a:latin typeface="Georgia" pitchFamily="18" charset="0"/>
              </a:rPr>
              <a:t>Булгаковій</a:t>
            </a:r>
            <a:r>
              <a:rPr lang="uk-UA" dirty="0" smtClean="0">
                <a:latin typeface="Georgia" pitchFamily="18" charset="0"/>
              </a:rPr>
              <a:t>, яка у важкі сталінські часи зуміла зберегти рукопис роману.</a:t>
            </a:r>
          </a:p>
          <a:p>
            <a:r>
              <a:rPr lang="uk-UA" dirty="0" smtClean="0">
                <a:latin typeface="Georgia" pitchFamily="18" charset="0"/>
              </a:rPr>
              <a:t>Цікаво, що сам Булгаков був упевнений, що роман «Майстер і Маргарита» ніколи не буде опублікований за радянської влади, диктування </a:t>
            </a:r>
            <a:r>
              <a:rPr lang="uk-UA" dirty="0" err="1" smtClean="0">
                <a:latin typeface="Georgia" pitchFamily="18" charset="0"/>
              </a:rPr>
              <a:t>романа</a:t>
            </a:r>
            <a:r>
              <a:rPr lang="uk-UA" dirty="0" smtClean="0">
                <a:latin typeface="Georgia" pitchFamily="18" charset="0"/>
              </a:rPr>
              <a:t> дружині було чимось на зразок спроби зв'язатися з далекими нащадками. Але письменник помилявся — хоч і з тридцятирічною затримкою, роман був опублікований, що викликало ефект бомби, яка вибухнула серед радянської інтелігенції.</a:t>
            </a:r>
          </a:p>
          <a:p>
            <a:r>
              <a:rPr lang="uk-UA" dirty="0" smtClean="0">
                <a:latin typeface="Georgia" pitchFamily="18" charset="0"/>
              </a:rPr>
              <a:t>За численними виписками, що збереглися в архіві, з книг видно, що джерелами відомостей з демонології для Булгакова послужили присвячені цій темі статті Енциклопедичного словника </a:t>
            </a:r>
            <a:r>
              <a:rPr lang="uk-UA" dirty="0" err="1" smtClean="0">
                <a:latin typeface="Georgia" pitchFamily="18" charset="0"/>
              </a:rPr>
              <a:t>Брокгауза</a:t>
            </a:r>
            <a:r>
              <a:rPr lang="uk-UA" dirty="0" smtClean="0">
                <a:latin typeface="Georgia" pitchFamily="18" charset="0"/>
              </a:rPr>
              <a:t> і </a:t>
            </a:r>
            <a:r>
              <a:rPr lang="uk-UA" dirty="0" err="1" smtClean="0">
                <a:latin typeface="Georgia" pitchFamily="18" charset="0"/>
              </a:rPr>
              <a:t>Ефрона</a:t>
            </a:r>
            <a:r>
              <a:rPr lang="uk-UA" dirty="0" smtClean="0">
                <a:latin typeface="Georgia" pitchFamily="18" charset="0"/>
              </a:rPr>
              <a:t>, книга М. А. Орлова «Історія стосунків людини з дияволом» (1904) і книга письменника Олександра Валентиновича </a:t>
            </a:r>
            <a:r>
              <a:rPr lang="uk-UA" dirty="0" err="1" smtClean="0">
                <a:latin typeface="Georgia" pitchFamily="18" charset="0"/>
              </a:rPr>
              <a:t>Амфітеатрова</a:t>
            </a:r>
            <a:r>
              <a:rPr lang="uk-UA" dirty="0" smtClean="0">
                <a:latin typeface="Georgia" pitchFamily="18" charset="0"/>
              </a:rPr>
              <a:t> (1862—1938) «Диявол у побуті, легендах і в літературі середніх віків».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87634" y="2857496"/>
            <a:ext cx="514296" cy="35719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 numCol="2">
            <a:normAutofit/>
          </a:bodyPr>
          <a:lstStyle/>
          <a:p>
            <a:r>
              <a:rPr lang="uk-UA" dirty="0" smtClean="0">
                <a:latin typeface="Georgia" pitchFamily="18" charset="0"/>
              </a:rPr>
              <a:t>Частина перша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Ніколи не розмовляйте з незнайомцями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Понтій Пілат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Сьомий доказ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Гонитва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Було діло в Грибоєдові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Шизофренія, як і було сказано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Нехороша квартира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Двобій професора з поетом</a:t>
            </a:r>
          </a:p>
          <a:p>
            <a:pPr lvl="1"/>
            <a:endParaRPr lang="uk-UA" sz="2600" dirty="0" smtClean="0">
              <a:latin typeface="Georgia" pitchFamily="18" charset="0"/>
            </a:endParaRPr>
          </a:p>
          <a:p>
            <a:pPr lvl="1"/>
            <a:endParaRPr lang="uk-UA" sz="2600" dirty="0" smtClean="0">
              <a:latin typeface="Georgia" pitchFamily="18" charset="0"/>
            </a:endParaRPr>
          </a:p>
          <a:p>
            <a:pPr lvl="1">
              <a:buNone/>
            </a:pPr>
            <a:endParaRPr lang="uk-UA" sz="2600" dirty="0" smtClean="0">
              <a:latin typeface="Georgia" pitchFamily="18" charset="0"/>
            </a:endParaRPr>
          </a:p>
          <a:p>
            <a:pPr lvl="1"/>
            <a:r>
              <a:rPr lang="uk-UA" sz="2600" dirty="0" err="1" smtClean="0">
                <a:latin typeface="Georgia" pitchFamily="18" charset="0"/>
              </a:rPr>
              <a:t>Коров'євські</a:t>
            </a:r>
            <a:r>
              <a:rPr lang="uk-UA" sz="2600" dirty="0" smtClean="0">
                <a:latin typeface="Georgia" pitchFamily="18" charset="0"/>
              </a:rPr>
              <a:t> штучки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Вісті з Ялти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Роздвоєння Івана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Чорна магія і її викриття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Явлення героя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Слава півневі!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Сон </a:t>
            </a:r>
            <a:r>
              <a:rPr lang="uk-UA" sz="2600" dirty="0" err="1" smtClean="0">
                <a:latin typeface="Georgia" pitchFamily="18" charset="0"/>
              </a:rPr>
              <a:t>Ніканора</a:t>
            </a:r>
            <a:r>
              <a:rPr lang="uk-UA" sz="2600" dirty="0" smtClean="0">
                <a:latin typeface="Georgia" pitchFamily="18" charset="0"/>
              </a:rPr>
              <a:t> Івановича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Страта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Неспокійний день</a:t>
            </a:r>
          </a:p>
          <a:p>
            <a:pPr lvl="1"/>
            <a:r>
              <a:rPr lang="uk-UA" sz="2600" dirty="0" smtClean="0">
                <a:latin typeface="Georgia" pitchFamily="18" charset="0"/>
              </a:rPr>
              <a:t>Невдахи візитери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solidFill>
                  <a:schemeClr val="tx1"/>
                </a:solidFill>
                <a:latin typeface="Georgia" pitchFamily="18" charset="0"/>
              </a:rPr>
              <a:t>Структура роману</a:t>
            </a: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Частина</a:t>
            </a:r>
            <a:r>
              <a:rPr lang="ru-RU" dirty="0" smtClean="0"/>
              <a:t> друга</a:t>
            </a:r>
          </a:p>
          <a:p>
            <a:pPr lvl="1"/>
            <a:r>
              <a:rPr lang="ru-RU" dirty="0" smtClean="0"/>
              <a:t>Маргарита</a:t>
            </a:r>
          </a:p>
          <a:p>
            <a:pPr lvl="1"/>
            <a:r>
              <a:rPr lang="ru-RU" dirty="0" err="1" smtClean="0"/>
              <a:t>Азазеллів</a:t>
            </a:r>
            <a:r>
              <a:rPr lang="ru-RU" dirty="0" smtClean="0"/>
              <a:t> крем</a:t>
            </a:r>
          </a:p>
          <a:p>
            <a:pPr lvl="1"/>
            <a:r>
              <a:rPr lang="ru-RU" dirty="0" err="1" smtClean="0"/>
              <a:t>Політ</a:t>
            </a:r>
            <a:endParaRPr lang="ru-RU" dirty="0" smtClean="0"/>
          </a:p>
          <a:p>
            <a:pPr lvl="1"/>
            <a:r>
              <a:rPr lang="ru-RU" dirty="0" smtClean="0"/>
              <a:t>При </a:t>
            </a:r>
            <a:r>
              <a:rPr lang="ru-RU" dirty="0" err="1" smtClean="0"/>
              <a:t>свічках</a:t>
            </a:r>
            <a:endParaRPr lang="ru-RU" dirty="0" smtClean="0"/>
          </a:p>
          <a:p>
            <a:pPr lvl="1"/>
            <a:r>
              <a:rPr lang="ru-RU" dirty="0" smtClean="0"/>
              <a:t>Великий бал в </a:t>
            </a:r>
            <a:r>
              <a:rPr lang="ru-RU" dirty="0" err="1" smtClean="0"/>
              <a:t>сатани</a:t>
            </a:r>
            <a:endParaRPr lang="ru-RU" dirty="0" smtClean="0"/>
          </a:p>
          <a:p>
            <a:pPr lvl="1"/>
            <a:r>
              <a:rPr lang="ru-RU" dirty="0" err="1" smtClean="0"/>
              <a:t>Вивільнення</a:t>
            </a:r>
            <a:r>
              <a:rPr lang="ru-RU" dirty="0" smtClean="0"/>
              <a:t> </a:t>
            </a:r>
            <a:r>
              <a:rPr lang="ru-RU" dirty="0" err="1" smtClean="0"/>
              <a:t>майстра</a:t>
            </a:r>
            <a:endParaRPr lang="ru-RU" dirty="0" smtClean="0"/>
          </a:p>
          <a:p>
            <a:pPr lvl="1"/>
            <a:r>
              <a:rPr lang="ru-RU" dirty="0" smtClean="0"/>
              <a:t>Як прокуратор </a:t>
            </a:r>
            <a:r>
              <a:rPr lang="ru-RU" dirty="0" err="1" smtClean="0"/>
              <a:t>намагався</a:t>
            </a:r>
            <a:r>
              <a:rPr lang="ru-RU" dirty="0" smtClean="0"/>
              <a:t> </a:t>
            </a:r>
            <a:r>
              <a:rPr lang="ru-RU" dirty="0" err="1" smtClean="0"/>
              <a:t>врятувати</a:t>
            </a:r>
            <a:r>
              <a:rPr lang="ru-RU" dirty="0" smtClean="0"/>
              <a:t> </a:t>
            </a:r>
            <a:r>
              <a:rPr lang="ru-RU" dirty="0" err="1" smtClean="0"/>
              <a:t>Юду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Кіріята</a:t>
            </a:r>
            <a:endParaRPr lang="ru-RU" dirty="0" smtClean="0"/>
          </a:p>
          <a:p>
            <a:pPr lvl="1"/>
            <a:r>
              <a:rPr lang="ru-RU" dirty="0" err="1" smtClean="0"/>
              <a:t>Поховання</a:t>
            </a:r>
            <a:endParaRPr lang="ru-RU" dirty="0" smtClean="0"/>
          </a:p>
          <a:p>
            <a:pPr lvl="1"/>
            <a:r>
              <a:rPr lang="ru-RU" dirty="0" err="1" smtClean="0"/>
              <a:t>Кінець</a:t>
            </a:r>
            <a:r>
              <a:rPr lang="ru-RU" dirty="0" smtClean="0"/>
              <a:t> </a:t>
            </a:r>
            <a:r>
              <a:rPr lang="ru-RU" dirty="0" err="1" smtClean="0"/>
              <a:t>квартири</a:t>
            </a:r>
            <a:r>
              <a:rPr lang="ru-RU" dirty="0" smtClean="0"/>
              <a:t> №50</a:t>
            </a:r>
          </a:p>
          <a:p>
            <a:pPr lvl="1"/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пригоди</a:t>
            </a:r>
            <a:r>
              <a:rPr lang="ru-RU" dirty="0" smtClean="0"/>
              <a:t> </a:t>
            </a:r>
            <a:r>
              <a:rPr lang="ru-RU" dirty="0" err="1" smtClean="0"/>
              <a:t>Коров'єва</a:t>
            </a:r>
            <a:r>
              <a:rPr lang="ru-RU" dirty="0" smtClean="0"/>
              <a:t> та Бегемота</a:t>
            </a:r>
          </a:p>
          <a:p>
            <a:pPr lvl="1"/>
            <a:r>
              <a:rPr lang="ru-RU" dirty="0" smtClean="0"/>
              <a:t>Долю </a:t>
            </a:r>
            <a:r>
              <a:rPr lang="ru-RU" dirty="0" err="1" smtClean="0"/>
              <a:t>Майстра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Маргарити</a:t>
            </a:r>
            <a:r>
              <a:rPr lang="ru-RU" dirty="0" smtClean="0"/>
              <a:t> </a:t>
            </a:r>
            <a:r>
              <a:rPr lang="ru-RU" dirty="0" err="1" smtClean="0"/>
              <a:t>визначено</a:t>
            </a:r>
            <a:endParaRPr lang="ru-RU" dirty="0" smtClean="0"/>
          </a:p>
          <a:p>
            <a:pPr lvl="1"/>
            <a:r>
              <a:rPr lang="ru-RU" dirty="0" smtClean="0"/>
              <a:t>Пора! Пора!</a:t>
            </a:r>
          </a:p>
          <a:p>
            <a:pPr lvl="1"/>
            <a:r>
              <a:rPr lang="ru-RU" dirty="0" smtClean="0"/>
              <a:t>На </a:t>
            </a:r>
            <a:r>
              <a:rPr lang="ru-RU" dirty="0" err="1" smtClean="0"/>
              <a:t>Воробйових</a:t>
            </a:r>
            <a:r>
              <a:rPr lang="ru-RU" dirty="0" smtClean="0"/>
              <a:t> горах</a:t>
            </a:r>
          </a:p>
          <a:p>
            <a:pPr lvl="1"/>
            <a:r>
              <a:rPr lang="ru-RU" dirty="0" err="1" smtClean="0"/>
              <a:t>Прощення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вічний</a:t>
            </a:r>
            <a:r>
              <a:rPr lang="ru-RU" dirty="0" smtClean="0"/>
              <a:t> </a:t>
            </a:r>
            <a:r>
              <a:rPr lang="ru-RU" dirty="0" err="1" smtClean="0"/>
              <a:t>притулок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2034"/>
          </a:xfrm>
        </p:spPr>
        <p:txBody>
          <a:bodyPr/>
          <a:lstStyle/>
          <a:p>
            <a:pPr algn="ctr"/>
            <a:r>
              <a:rPr lang="uk-UA" sz="4400" dirty="0" smtClean="0">
                <a:solidFill>
                  <a:schemeClr val="tx1"/>
                </a:solidFill>
                <a:latin typeface="Georgia" pitchFamily="18" charset="0"/>
              </a:rPr>
              <a:t>Структура роману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ulgak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0"/>
            <a:ext cx="6040753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9429784" y="0"/>
            <a:ext cx="757214" cy="15240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rmAutofit/>
          </a:bodyPr>
          <a:lstStyle/>
          <a:p>
            <a:r>
              <a:rPr lang="ru-RU" dirty="0" smtClean="0"/>
              <a:t>Час початку </a:t>
            </a:r>
            <a:r>
              <a:rPr lang="ru-RU" dirty="0" err="1" smtClean="0"/>
              <a:t>роботи</a:t>
            </a:r>
            <a:r>
              <a:rPr lang="ru-RU" dirty="0" smtClean="0"/>
              <a:t> над «</a:t>
            </a:r>
            <a:r>
              <a:rPr lang="ru-RU" dirty="0" err="1" smtClean="0"/>
              <a:t>Майстром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Маргаритою» Булгаков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рукописах</a:t>
            </a:r>
            <a:r>
              <a:rPr lang="ru-RU" dirty="0" smtClean="0"/>
              <a:t> </a:t>
            </a:r>
            <a:r>
              <a:rPr lang="ru-RU" dirty="0" err="1" smtClean="0"/>
              <a:t>датував</a:t>
            </a:r>
            <a:r>
              <a:rPr lang="ru-RU" dirty="0" smtClean="0"/>
              <a:t> то 1928, то 1929 р. У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редакції</a:t>
            </a:r>
            <a:r>
              <a:rPr lang="ru-RU" dirty="0" smtClean="0"/>
              <a:t> роман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 </a:t>
            </a:r>
            <a:r>
              <a:rPr lang="ru-RU" b="1" dirty="0" smtClean="0"/>
              <a:t>«</a:t>
            </a:r>
            <a:r>
              <a:rPr lang="ru-RU" b="1" dirty="0" err="1" smtClean="0"/>
              <a:t>Чорний</a:t>
            </a:r>
            <a:r>
              <a:rPr lang="ru-RU" b="1" dirty="0" smtClean="0"/>
              <a:t> маг»</a:t>
            </a:r>
            <a:r>
              <a:rPr lang="ru-RU" dirty="0" smtClean="0"/>
              <a:t>, </a:t>
            </a:r>
            <a:r>
              <a:rPr lang="ru-RU" b="1" dirty="0" smtClean="0"/>
              <a:t>«</a:t>
            </a:r>
            <a:r>
              <a:rPr lang="ru-RU" b="1" dirty="0" err="1" smtClean="0"/>
              <a:t>Копито</a:t>
            </a:r>
            <a:r>
              <a:rPr lang="ru-RU" b="1" dirty="0" smtClean="0"/>
              <a:t> </a:t>
            </a:r>
            <a:r>
              <a:rPr lang="ru-RU" b="1" dirty="0" err="1" smtClean="0"/>
              <a:t>інженера</a:t>
            </a:r>
            <a:r>
              <a:rPr lang="ru-RU" b="1" dirty="0" smtClean="0"/>
              <a:t>»</a:t>
            </a:r>
            <a:r>
              <a:rPr lang="ru-RU" dirty="0" smtClean="0"/>
              <a:t>, </a:t>
            </a:r>
            <a:r>
              <a:rPr lang="ru-RU" b="1" dirty="0" smtClean="0"/>
              <a:t>«Жонглер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копитом</a:t>
            </a:r>
            <a:r>
              <a:rPr lang="ru-RU" b="1" dirty="0" smtClean="0"/>
              <a:t>»</a:t>
            </a:r>
            <a:r>
              <a:rPr lang="ru-RU" dirty="0" smtClean="0"/>
              <a:t>, </a:t>
            </a:r>
            <a:r>
              <a:rPr lang="ru-RU" b="1" dirty="0" smtClean="0"/>
              <a:t>«</a:t>
            </a:r>
            <a:r>
              <a:rPr lang="ru-RU" b="1" dirty="0" err="1" smtClean="0"/>
              <a:t>Син</a:t>
            </a:r>
            <a:r>
              <a:rPr lang="ru-RU" b="1" dirty="0" smtClean="0"/>
              <a:t> В.»</a:t>
            </a:r>
            <a:r>
              <a:rPr lang="ru-RU" dirty="0" smtClean="0"/>
              <a:t>, </a:t>
            </a:r>
            <a:r>
              <a:rPr lang="ru-RU" b="1" dirty="0" smtClean="0"/>
              <a:t>«Гастроль»</a:t>
            </a:r>
            <a:r>
              <a:rPr lang="ru-RU" dirty="0" smtClean="0"/>
              <a:t>. Перша </a:t>
            </a:r>
            <a:r>
              <a:rPr lang="ru-RU" dirty="0" err="1" smtClean="0"/>
              <a:t>редакція</a:t>
            </a:r>
            <a:r>
              <a:rPr lang="ru-RU" dirty="0" smtClean="0"/>
              <a:t> «</a:t>
            </a:r>
            <a:r>
              <a:rPr lang="ru-RU" dirty="0" err="1" smtClean="0"/>
              <a:t>Майстра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Маргарити</a:t>
            </a:r>
            <a:r>
              <a:rPr lang="ru-RU" dirty="0" smtClean="0"/>
              <a:t>»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знищена</a:t>
            </a:r>
            <a:r>
              <a:rPr lang="ru-RU" dirty="0" smtClean="0"/>
              <a:t> автором 18 </a:t>
            </a:r>
            <a:r>
              <a:rPr lang="ru-RU" dirty="0" err="1" smtClean="0"/>
              <a:t>березня</a:t>
            </a:r>
            <a:r>
              <a:rPr lang="ru-RU" dirty="0" smtClean="0"/>
              <a:t> 1930 р.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звістки</a:t>
            </a:r>
            <a:r>
              <a:rPr lang="ru-RU" dirty="0" smtClean="0"/>
              <a:t> про </a:t>
            </a:r>
            <a:r>
              <a:rPr lang="ru-RU" dirty="0" err="1" smtClean="0"/>
              <a:t>заборону</a:t>
            </a:r>
            <a:r>
              <a:rPr lang="ru-RU" dirty="0" smtClean="0"/>
              <a:t> </a:t>
            </a:r>
            <a:r>
              <a:rPr lang="ru-RU" dirty="0" err="1" smtClean="0"/>
              <a:t>п'єси</a:t>
            </a:r>
            <a:r>
              <a:rPr lang="ru-RU" dirty="0" smtClean="0"/>
              <a:t> «Кабала </a:t>
            </a:r>
            <a:r>
              <a:rPr lang="ru-RU" dirty="0" err="1" smtClean="0"/>
              <a:t>святенників</a:t>
            </a:r>
            <a:r>
              <a:rPr lang="ru-RU" dirty="0" smtClean="0"/>
              <a:t>». Про </a:t>
            </a:r>
            <a:r>
              <a:rPr lang="ru-RU" dirty="0" err="1" smtClean="0"/>
              <a:t>це</a:t>
            </a:r>
            <a:r>
              <a:rPr lang="ru-RU" dirty="0" smtClean="0"/>
              <a:t> Булгаков </a:t>
            </a:r>
            <a:r>
              <a:rPr lang="ru-RU" dirty="0" err="1" smtClean="0"/>
              <a:t>повідомив</a:t>
            </a:r>
            <a:r>
              <a:rPr lang="ru-RU" dirty="0" smtClean="0"/>
              <a:t> в </a:t>
            </a:r>
            <a:r>
              <a:rPr lang="ru-RU" dirty="0" err="1" smtClean="0"/>
              <a:t>листі</a:t>
            </a:r>
            <a:r>
              <a:rPr lang="ru-RU" dirty="0" smtClean="0"/>
              <a:t> до </a:t>
            </a:r>
            <a:r>
              <a:rPr lang="ru-RU" dirty="0" err="1" smtClean="0"/>
              <a:t>влади</a:t>
            </a:r>
            <a:r>
              <a:rPr lang="ru-RU" dirty="0" smtClean="0"/>
              <a:t>: «І </a:t>
            </a:r>
            <a:r>
              <a:rPr lang="ru-RU" dirty="0" err="1" smtClean="0"/>
              <a:t>особисто</a:t>
            </a:r>
            <a:r>
              <a:rPr lang="ru-RU" dirty="0" smtClean="0"/>
              <a:t> я, </a:t>
            </a:r>
            <a:r>
              <a:rPr lang="ru-RU" dirty="0" err="1" smtClean="0"/>
              <a:t>своїми</a:t>
            </a:r>
            <a:r>
              <a:rPr lang="ru-RU" dirty="0" smtClean="0"/>
              <a:t> руками, кинув в </a:t>
            </a:r>
            <a:r>
              <a:rPr lang="ru-RU" dirty="0" err="1" smtClean="0"/>
              <a:t>піч</a:t>
            </a:r>
            <a:r>
              <a:rPr lang="ru-RU" dirty="0" smtClean="0"/>
              <a:t> </a:t>
            </a:r>
            <a:r>
              <a:rPr lang="ru-RU" dirty="0" err="1" smtClean="0"/>
              <a:t>чернетку</a:t>
            </a:r>
            <a:r>
              <a:rPr lang="ru-RU" dirty="0" smtClean="0"/>
              <a:t> романа про </a:t>
            </a:r>
            <a:r>
              <a:rPr lang="ru-RU" dirty="0" err="1" smtClean="0"/>
              <a:t>диявола</a:t>
            </a:r>
            <a:r>
              <a:rPr lang="ru-RU" dirty="0" smtClean="0"/>
              <a:t>.».</a:t>
            </a:r>
          </a:p>
          <a:p>
            <a:r>
              <a:rPr lang="ru-RU" dirty="0" smtClean="0"/>
              <a:t>Робота над «</a:t>
            </a:r>
            <a:r>
              <a:rPr lang="ru-RU" dirty="0" err="1" smtClean="0"/>
              <a:t>Майстром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Маргаритою» </a:t>
            </a:r>
            <a:r>
              <a:rPr lang="ru-RU" dirty="0" err="1" smtClean="0"/>
              <a:t>поновилася</a:t>
            </a:r>
            <a:r>
              <a:rPr lang="ru-RU" dirty="0" smtClean="0"/>
              <a:t> в 1931 р. До роману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зроблені</a:t>
            </a:r>
            <a:r>
              <a:rPr lang="ru-RU" dirty="0" smtClean="0"/>
              <a:t> </a:t>
            </a:r>
            <a:r>
              <a:rPr lang="ru-RU" dirty="0" err="1" smtClean="0"/>
              <a:t>чорнові</a:t>
            </a:r>
            <a:r>
              <a:rPr lang="ru-RU" dirty="0" smtClean="0"/>
              <a:t> </a:t>
            </a:r>
            <a:r>
              <a:rPr lang="ru-RU" dirty="0" err="1" smtClean="0"/>
              <a:t>нариси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тут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фігурували</a:t>
            </a:r>
            <a:r>
              <a:rPr lang="ru-RU" dirty="0" smtClean="0"/>
              <a:t> Маргарита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безіменний</a:t>
            </a:r>
            <a:r>
              <a:rPr lang="ru-RU" dirty="0" smtClean="0"/>
              <a:t> </a:t>
            </a:r>
            <a:r>
              <a:rPr lang="ru-RU" dirty="0" err="1" smtClean="0"/>
              <a:t>супутник</a:t>
            </a:r>
            <a:r>
              <a:rPr lang="ru-RU" dirty="0" smtClean="0"/>
              <a:t> — </a:t>
            </a:r>
            <a:r>
              <a:rPr lang="ru-RU" dirty="0" err="1" smtClean="0"/>
              <a:t>майбутній</a:t>
            </a:r>
            <a:r>
              <a:rPr lang="ru-RU" dirty="0" smtClean="0"/>
              <a:t> </a:t>
            </a:r>
            <a:r>
              <a:rPr lang="ru-RU" dirty="0" err="1" smtClean="0"/>
              <a:t>Майстер</a:t>
            </a:r>
            <a:r>
              <a:rPr lang="ru-RU" dirty="0" smtClean="0"/>
              <a:t>, а </a:t>
            </a:r>
            <a:r>
              <a:rPr lang="ru-RU" dirty="0" err="1" smtClean="0"/>
              <a:t>Воланд</a:t>
            </a:r>
            <a:r>
              <a:rPr lang="ru-RU" dirty="0" smtClean="0"/>
              <a:t> </a:t>
            </a:r>
            <a:r>
              <a:rPr lang="ru-RU" dirty="0" err="1" smtClean="0"/>
              <a:t>обзавівся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 </a:t>
            </a:r>
            <a:r>
              <a:rPr lang="ru-RU" dirty="0" err="1" smtClean="0"/>
              <a:t>буйним</a:t>
            </a:r>
            <a:r>
              <a:rPr lang="ru-RU" dirty="0" smtClean="0"/>
              <a:t> </a:t>
            </a:r>
            <a:r>
              <a:rPr lang="ru-RU" dirty="0" err="1" smtClean="0"/>
              <a:t>почтом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solidFill>
                  <a:schemeClr val="tx1"/>
                </a:solidFill>
                <a:latin typeface="Georgia" pitchFamily="18" charset="0"/>
              </a:rPr>
              <a:t>Перша редакція</a:t>
            </a: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/>
          <a:lstStyle/>
          <a:p>
            <a:r>
              <a:rPr lang="ru-RU" dirty="0" smtClean="0">
                <a:latin typeface="Georgia" pitchFamily="18" charset="0"/>
              </a:rPr>
              <a:t>Друга </a:t>
            </a:r>
            <a:r>
              <a:rPr lang="ru-RU" dirty="0" err="1" smtClean="0">
                <a:latin typeface="Georgia" pitchFamily="18" charset="0"/>
              </a:rPr>
              <a:t>редакція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писалася</a:t>
            </a:r>
            <a:r>
              <a:rPr lang="ru-RU" dirty="0" smtClean="0">
                <a:latin typeface="Georgia" pitchFamily="18" charset="0"/>
              </a:rPr>
              <a:t> автором до 1936 р. </a:t>
            </a:r>
            <a:r>
              <a:rPr lang="ru-RU" dirty="0" err="1" smtClean="0">
                <a:latin typeface="Georgia" pitchFamily="18" charset="0"/>
              </a:rPr>
              <a:t>і</a:t>
            </a:r>
            <a:r>
              <a:rPr lang="ru-RU" dirty="0" smtClean="0">
                <a:latin typeface="Georgia" pitchFamily="18" charset="0"/>
              </a:rPr>
              <a:t> мала </a:t>
            </a:r>
            <a:r>
              <a:rPr lang="ru-RU" dirty="0" err="1" smtClean="0">
                <a:latin typeface="Georgia" pitchFamily="18" charset="0"/>
              </a:rPr>
              <a:t>підзаголовок</a:t>
            </a:r>
            <a:r>
              <a:rPr lang="ru-RU" dirty="0" smtClean="0">
                <a:latin typeface="Georgia" pitchFamily="18" charset="0"/>
              </a:rPr>
              <a:t> «</a:t>
            </a:r>
            <a:r>
              <a:rPr lang="ru-RU" dirty="0" err="1" smtClean="0">
                <a:latin typeface="Georgia" pitchFamily="18" charset="0"/>
              </a:rPr>
              <a:t>Фантастичний</a:t>
            </a:r>
            <a:r>
              <a:rPr lang="ru-RU" dirty="0" smtClean="0">
                <a:latin typeface="Georgia" pitchFamily="18" charset="0"/>
              </a:rPr>
              <a:t> роман» та </a:t>
            </a:r>
            <a:r>
              <a:rPr lang="ru-RU" dirty="0" err="1" smtClean="0">
                <a:latin typeface="Georgia" pitchFamily="18" charset="0"/>
              </a:rPr>
              <a:t>варіанти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назв</a:t>
            </a:r>
            <a:r>
              <a:rPr lang="ru-RU" dirty="0" smtClean="0">
                <a:latin typeface="Georgia" pitchFamily="18" charset="0"/>
              </a:rPr>
              <a:t> «Великий канцлер», «Сатана», «Ось </a:t>
            </a:r>
            <a:r>
              <a:rPr lang="ru-RU" dirty="0" err="1" smtClean="0">
                <a:latin typeface="Georgia" pitchFamily="18" charset="0"/>
              </a:rPr>
              <a:t>і</a:t>
            </a:r>
            <a:r>
              <a:rPr lang="ru-RU" dirty="0" smtClean="0">
                <a:latin typeface="Georgia" pitchFamily="18" charset="0"/>
              </a:rPr>
              <a:t> я», «</a:t>
            </a:r>
            <a:r>
              <a:rPr lang="ru-RU" dirty="0" err="1" smtClean="0">
                <a:latin typeface="Georgia" pitchFamily="18" charset="0"/>
              </a:rPr>
              <a:t>Чорний</a:t>
            </a:r>
            <a:r>
              <a:rPr lang="ru-RU" dirty="0" smtClean="0">
                <a:latin typeface="Georgia" pitchFamily="18" charset="0"/>
              </a:rPr>
              <a:t> маг», «</a:t>
            </a:r>
            <a:r>
              <a:rPr lang="ru-RU" dirty="0" err="1" smtClean="0">
                <a:latin typeface="Georgia" pitchFamily="18" charset="0"/>
              </a:rPr>
              <a:t>Копито</a:t>
            </a:r>
            <a:r>
              <a:rPr lang="ru-RU" dirty="0" smtClean="0">
                <a:latin typeface="Georgia" pitchFamily="18" charset="0"/>
              </a:rPr>
              <a:t> консультанта».</a:t>
            </a:r>
          </a:p>
          <a:p>
            <a:r>
              <a:rPr lang="ru-RU" dirty="0" err="1" smtClean="0">
                <a:latin typeface="Georgia" pitchFamily="18" charset="0"/>
              </a:rPr>
              <a:t>Третя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редакція</a:t>
            </a:r>
            <a:r>
              <a:rPr lang="ru-RU" dirty="0" smtClean="0">
                <a:latin typeface="Georgia" pitchFamily="18" charset="0"/>
              </a:rPr>
              <a:t>, почата в </a:t>
            </a:r>
            <a:r>
              <a:rPr lang="ru-RU" dirty="0" err="1" smtClean="0">
                <a:latin typeface="Georgia" pitchFamily="18" charset="0"/>
              </a:rPr>
              <a:t>другій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половині</a:t>
            </a:r>
            <a:r>
              <a:rPr lang="ru-RU" dirty="0" smtClean="0">
                <a:latin typeface="Georgia" pitchFamily="18" charset="0"/>
              </a:rPr>
              <a:t> 1936 р., </a:t>
            </a:r>
            <a:r>
              <a:rPr lang="ru-RU" dirty="0" err="1" smtClean="0">
                <a:latin typeface="Georgia" pitchFamily="18" charset="0"/>
              </a:rPr>
              <a:t>спочатку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називалася</a:t>
            </a:r>
            <a:r>
              <a:rPr lang="ru-RU" dirty="0" smtClean="0">
                <a:latin typeface="Georgia" pitchFamily="18" charset="0"/>
              </a:rPr>
              <a:t> «Князь </a:t>
            </a:r>
            <a:r>
              <a:rPr lang="ru-RU" dirty="0" err="1" smtClean="0">
                <a:latin typeface="Georgia" pitchFamily="18" charset="0"/>
              </a:rPr>
              <a:t>темряви</a:t>
            </a:r>
            <a:r>
              <a:rPr lang="ru-RU" dirty="0" smtClean="0">
                <a:latin typeface="Georgia" pitchFamily="18" charset="0"/>
              </a:rPr>
              <a:t>», </a:t>
            </a:r>
            <a:r>
              <a:rPr lang="ru-RU" dirty="0" err="1" smtClean="0">
                <a:latin typeface="Georgia" pitchFamily="18" charset="0"/>
              </a:rPr>
              <a:t>але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вже</a:t>
            </a:r>
            <a:r>
              <a:rPr lang="ru-RU" dirty="0" smtClean="0">
                <a:latin typeface="Georgia" pitchFamily="18" charset="0"/>
              </a:rPr>
              <a:t> в 1937 р. </a:t>
            </a:r>
            <a:r>
              <a:rPr lang="ru-RU" dirty="0" err="1" smtClean="0">
                <a:latin typeface="Georgia" pitchFamily="18" charset="0"/>
              </a:rPr>
              <a:t>з'явився</a:t>
            </a:r>
            <a:r>
              <a:rPr lang="ru-RU" dirty="0" smtClean="0">
                <a:latin typeface="Georgia" pitchFamily="18" charset="0"/>
              </a:rPr>
              <a:t> добре </a:t>
            </a:r>
            <a:r>
              <a:rPr lang="ru-RU" dirty="0" err="1" smtClean="0">
                <a:latin typeface="Georgia" pitchFamily="18" charset="0"/>
              </a:rPr>
              <a:t>відомий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тепер</a:t>
            </a:r>
            <a:r>
              <a:rPr lang="ru-RU" dirty="0" smtClean="0">
                <a:latin typeface="Georgia" pitchFamily="18" charset="0"/>
              </a:rPr>
              <a:t> заголовок «</a:t>
            </a:r>
            <a:r>
              <a:rPr lang="ru-RU" dirty="0" err="1" smtClean="0">
                <a:latin typeface="Georgia" pitchFamily="18" charset="0"/>
              </a:rPr>
              <a:t>Майстер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і</a:t>
            </a:r>
            <a:r>
              <a:rPr lang="ru-RU" dirty="0" smtClean="0">
                <a:latin typeface="Georgia" pitchFamily="18" charset="0"/>
              </a:rPr>
              <a:t> Маргарита». У </a:t>
            </a:r>
            <a:r>
              <a:rPr lang="ru-RU" dirty="0" err="1" smtClean="0">
                <a:latin typeface="Georgia" pitchFamily="18" charset="0"/>
              </a:rPr>
              <a:t>травні</a:t>
            </a:r>
            <a:r>
              <a:rPr lang="ru-RU" dirty="0" smtClean="0">
                <a:latin typeface="Georgia" pitchFamily="18" charset="0"/>
              </a:rPr>
              <a:t> —</a:t>
            </a:r>
            <a:r>
              <a:rPr lang="ru-RU" dirty="0" err="1" smtClean="0">
                <a:latin typeface="Georgia" pitchFamily="18" charset="0"/>
              </a:rPr>
              <a:t>червні</a:t>
            </a:r>
            <a:r>
              <a:rPr lang="ru-RU" dirty="0" smtClean="0">
                <a:latin typeface="Georgia" pitchFamily="18" charset="0"/>
              </a:rPr>
              <a:t> 1938 р. </a:t>
            </a:r>
            <a:r>
              <a:rPr lang="ru-RU" dirty="0" err="1" smtClean="0">
                <a:latin typeface="Georgia" pitchFamily="18" charset="0"/>
              </a:rPr>
              <a:t>повний</a:t>
            </a:r>
            <a:r>
              <a:rPr lang="ru-RU" dirty="0" smtClean="0">
                <a:latin typeface="Georgia" pitchFamily="18" charset="0"/>
              </a:rPr>
              <a:t> текст </a:t>
            </a:r>
            <a:r>
              <a:rPr lang="ru-RU" dirty="0" err="1" smtClean="0">
                <a:latin typeface="Georgia" pitchFamily="18" charset="0"/>
              </a:rPr>
              <a:t>вперше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був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передрукований</a:t>
            </a:r>
            <a:r>
              <a:rPr lang="ru-RU" dirty="0" smtClean="0">
                <a:latin typeface="Georgia" pitchFamily="18" charset="0"/>
              </a:rPr>
              <a:t>. </a:t>
            </a:r>
            <a:r>
              <a:rPr lang="ru-RU" dirty="0" err="1" smtClean="0">
                <a:latin typeface="Georgia" pitchFamily="18" charset="0"/>
              </a:rPr>
              <a:t>Авторська</a:t>
            </a:r>
            <a:r>
              <a:rPr lang="ru-RU" dirty="0" smtClean="0">
                <a:latin typeface="Georgia" pitchFamily="18" charset="0"/>
              </a:rPr>
              <a:t> правка </a:t>
            </a:r>
            <a:r>
              <a:rPr lang="ru-RU" dirty="0" err="1" smtClean="0">
                <a:latin typeface="Georgia" pitchFamily="18" charset="0"/>
              </a:rPr>
              <a:t>тривала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майже</a:t>
            </a:r>
            <a:r>
              <a:rPr lang="ru-RU" dirty="0" smtClean="0">
                <a:latin typeface="Georgia" pitchFamily="18" charset="0"/>
              </a:rPr>
              <a:t> до </a:t>
            </a:r>
            <a:r>
              <a:rPr lang="ru-RU" dirty="0" err="1" smtClean="0">
                <a:latin typeface="Georgia" pitchFamily="18" charset="0"/>
              </a:rPr>
              <a:t>самої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смерті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письменника</a:t>
            </a:r>
            <a:r>
              <a:rPr lang="ru-RU" dirty="0" smtClean="0">
                <a:latin typeface="Georgia" pitchFamily="18" charset="0"/>
              </a:rPr>
              <a:t>, Булгаков </a:t>
            </a:r>
            <a:r>
              <a:rPr lang="ru-RU" dirty="0" err="1" smtClean="0">
                <a:latin typeface="Georgia" pitchFamily="18" charset="0"/>
              </a:rPr>
              <a:t>припинив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її</a:t>
            </a:r>
            <a:r>
              <a:rPr lang="ru-RU" dirty="0" smtClean="0">
                <a:latin typeface="Georgia" pitchFamily="18" charset="0"/>
              </a:rPr>
              <a:t> на </a:t>
            </a:r>
            <a:r>
              <a:rPr lang="ru-RU" dirty="0" err="1" smtClean="0">
                <a:latin typeface="Georgia" pitchFamily="18" charset="0"/>
              </a:rPr>
              <a:t>фразі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Маргарити</a:t>
            </a:r>
            <a:r>
              <a:rPr lang="ru-RU" dirty="0" smtClean="0">
                <a:latin typeface="Georgia" pitchFamily="18" charset="0"/>
              </a:rPr>
              <a:t>: «Так </a:t>
            </a:r>
            <a:r>
              <a:rPr lang="ru-RU" dirty="0" err="1" smtClean="0">
                <a:latin typeface="Georgia" pitchFamily="18" charset="0"/>
              </a:rPr>
              <a:t>це</a:t>
            </a:r>
            <a:r>
              <a:rPr lang="ru-RU" dirty="0" smtClean="0">
                <a:latin typeface="Georgia" pitchFamily="18" charset="0"/>
              </a:rPr>
              <a:t>, </a:t>
            </a:r>
            <a:r>
              <a:rPr lang="ru-RU" dirty="0" err="1" smtClean="0">
                <a:latin typeface="Georgia" pitchFamily="18" charset="0"/>
              </a:rPr>
              <a:t>отже</a:t>
            </a:r>
            <a:r>
              <a:rPr lang="ru-RU" dirty="0" smtClean="0">
                <a:latin typeface="Georgia" pitchFamily="18" charset="0"/>
              </a:rPr>
              <a:t>, </a:t>
            </a:r>
            <a:r>
              <a:rPr lang="ru-RU" dirty="0" err="1" smtClean="0">
                <a:latin typeface="Georgia" pitchFamily="18" charset="0"/>
              </a:rPr>
              <a:t>літератори</a:t>
            </a:r>
            <a:r>
              <a:rPr lang="ru-RU" dirty="0" smtClean="0">
                <a:latin typeface="Georgia" pitchFamily="18" charset="0"/>
              </a:rPr>
              <a:t> за </a:t>
            </a:r>
            <a:r>
              <a:rPr lang="ru-RU" dirty="0" err="1" smtClean="0">
                <a:latin typeface="Georgia" pitchFamily="18" charset="0"/>
              </a:rPr>
              <a:t>труною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йдуть</a:t>
            </a:r>
            <a:r>
              <a:rPr lang="ru-RU" dirty="0" smtClean="0">
                <a:latin typeface="Georgia" pitchFamily="18" charset="0"/>
              </a:rPr>
              <a:t>?».</a:t>
            </a:r>
            <a:endParaRPr lang="uk-UA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chemeClr val="tx1"/>
                </a:solidFill>
                <a:latin typeface="Georgia" pitchFamily="18" charset="0"/>
              </a:rPr>
              <a:t>Друга і третя редакції</a:t>
            </a:r>
            <a:endParaRPr lang="uk-UA" sz="44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життя</a:t>
            </a:r>
            <a:r>
              <a:rPr lang="ru-RU" dirty="0" smtClean="0"/>
              <a:t> автор читав у себе </a:t>
            </a:r>
            <a:r>
              <a:rPr lang="ru-RU" dirty="0" err="1" smtClean="0"/>
              <a:t>вдома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епізоди</a:t>
            </a:r>
            <a:r>
              <a:rPr lang="ru-RU" dirty="0" smtClean="0"/>
              <a:t> роману </a:t>
            </a:r>
            <a:r>
              <a:rPr lang="ru-RU" dirty="0" err="1" smtClean="0"/>
              <a:t>близьким</a:t>
            </a:r>
            <a:r>
              <a:rPr lang="ru-RU" dirty="0" smtClean="0"/>
              <a:t> </a:t>
            </a:r>
            <a:r>
              <a:rPr lang="ru-RU" dirty="0" err="1" smtClean="0"/>
              <a:t>друзям</a:t>
            </a:r>
            <a:r>
              <a:rPr lang="ru-RU" dirty="0" smtClean="0"/>
              <a:t>.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філолог</a:t>
            </a:r>
            <a:r>
              <a:rPr lang="ru-RU" dirty="0" smtClean="0"/>
              <a:t> А. З. </a:t>
            </a:r>
            <a:r>
              <a:rPr lang="ru-RU" dirty="0" err="1" smtClean="0"/>
              <a:t>Вуліс</a:t>
            </a:r>
            <a:r>
              <a:rPr lang="ru-RU" dirty="0" smtClean="0"/>
              <a:t> писав роботу про </a:t>
            </a:r>
            <a:r>
              <a:rPr lang="ru-RU" dirty="0" err="1" smtClean="0"/>
              <a:t>радянських</a:t>
            </a:r>
            <a:r>
              <a:rPr lang="ru-RU" dirty="0" smtClean="0"/>
              <a:t> </a:t>
            </a:r>
            <a:r>
              <a:rPr lang="ru-RU" dirty="0" err="1" smtClean="0"/>
              <a:t>сатириків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пригадав</a:t>
            </a:r>
            <a:r>
              <a:rPr lang="ru-RU" dirty="0" smtClean="0"/>
              <a:t> </a:t>
            </a:r>
            <a:r>
              <a:rPr lang="ru-RU" dirty="0" err="1" smtClean="0"/>
              <a:t>забутого</a:t>
            </a:r>
            <a:r>
              <a:rPr lang="ru-RU" dirty="0" smtClean="0"/>
              <a:t> сатирика, автора «</a:t>
            </a:r>
            <a:r>
              <a:rPr lang="ru-RU" dirty="0" err="1" smtClean="0"/>
              <a:t>Зойчиної</a:t>
            </a:r>
            <a:r>
              <a:rPr lang="ru-RU" dirty="0" smtClean="0"/>
              <a:t> </a:t>
            </a:r>
            <a:r>
              <a:rPr lang="ru-RU" dirty="0" err="1" smtClean="0"/>
              <a:t>квартири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«Багрового острова». </a:t>
            </a:r>
            <a:r>
              <a:rPr lang="ru-RU" dirty="0" err="1" smtClean="0"/>
              <a:t>Вуліс</a:t>
            </a:r>
            <a:r>
              <a:rPr lang="ru-RU" dirty="0" smtClean="0"/>
              <a:t> </a:t>
            </a:r>
            <a:r>
              <a:rPr lang="ru-RU" dirty="0" err="1" smtClean="0"/>
              <a:t>дізнався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жива вдова </a:t>
            </a:r>
            <a:r>
              <a:rPr lang="ru-RU" dirty="0" err="1" smtClean="0"/>
              <a:t>письменника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встановив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 контакт.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недовір'я</a:t>
            </a:r>
            <a:r>
              <a:rPr lang="ru-RU" dirty="0" smtClean="0"/>
              <a:t>,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Сергіївна</a:t>
            </a:r>
            <a:r>
              <a:rPr lang="ru-RU" dirty="0" smtClean="0"/>
              <a:t> </a:t>
            </a:r>
            <a:r>
              <a:rPr lang="ru-RU" dirty="0" err="1" smtClean="0"/>
              <a:t>врешті</a:t>
            </a:r>
            <a:r>
              <a:rPr lang="ru-RU" dirty="0" smtClean="0"/>
              <a:t> дала </a:t>
            </a:r>
            <a:r>
              <a:rPr lang="ru-RU" dirty="0" err="1" smtClean="0"/>
              <a:t>почитати</a:t>
            </a:r>
            <a:r>
              <a:rPr lang="ru-RU" dirty="0" smtClean="0"/>
              <a:t> </a:t>
            </a:r>
            <a:r>
              <a:rPr lang="ru-RU" dirty="0" err="1" smtClean="0"/>
              <a:t>рукопис</a:t>
            </a:r>
            <a:r>
              <a:rPr lang="ru-RU" dirty="0" smtClean="0"/>
              <a:t> «</a:t>
            </a:r>
            <a:r>
              <a:rPr lang="ru-RU" dirty="0" err="1" smtClean="0"/>
              <a:t>Майстра</a:t>
            </a:r>
            <a:r>
              <a:rPr lang="ru-RU" dirty="0" smtClean="0"/>
              <a:t>». </a:t>
            </a:r>
            <a:r>
              <a:rPr lang="ru-RU" dirty="0" err="1" smtClean="0"/>
              <a:t>Приголомшений</a:t>
            </a:r>
            <a:r>
              <a:rPr lang="ru-RU" dirty="0" smtClean="0"/>
              <a:t> </a:t>
            </a:r>
            <a:r>
              <a:rPr lang="ru-RU" dirty="0" err="1" smtClean="0"/>
              <a:t>Вуліс</a:t>
            </a:r>
            <a:r>
              <a:rPr lang="ru-RU" dirty="0" smtClean="0"/>
              <a:t> </a:t>
            </a:r>
            <a:r>
              <a:rPr lang="ru-RU" dirty="0" err="1" smtClean="0"/>
              <a:t>розповів</a:t>
            </a:r>
            <a:r>
              <a:rPr lang="ru-RU" dirty="0" smtClean="0"/>
              <a:t> про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багатьом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по </a:t>
            </a:r>
            <a:r>
              <a:rPr lang="ru-RU" dirty="0" err="1" smtClean="0"/>
              <a:t>літературній</a:t>
            </a:r>
            <a:r>
              <a:rPr lang="ru-RU" dirty="0" smtClean="0"/>
              <a:t> </a:t>
            </a:r>
            <a:r>
              <a:rPr lang="ru-RU" dirty="0" err="1" smtClean="0"/>
              <a:t>Москві</a:t>
            </a:r>
            <a:r>
              <a:rPr lang="ru-RU" dirty="0" smtClean="0"/>
              <a:t> </a:t>
            </a:r>
            <a:r>
              <a:rPr lang="ru-RU" dirty="0" err="1" smtClean="0"/>
              <a:t>пішли</a:t>
            </a:r>
            <a:r>
              <a:rPr lang="ru-RU" dirty="0" smtClean="0"/>
              <a:t> чутки про великий роман. </a:t>
            </a:r>
            <a:r>
              <a:rPr lang="ru-RU" dirty="0" err="1" smtClean="0"/>
              <a:t>Це</a:t>
            </a:r>
            <a:r>
              <a:rPr lang="ru-RU" dirty="0" smtClean="0"/>
              <a:t> привело до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публікації</a:t>
            </a:r>
            <a:r>
              <a:rPr lang="ru-RU" dirty="0" smtClean="0"/>
              <a:t> в </a:t>
            </a:r>
            <a:r>
              <a:rPr lang="ru-RU" dirty="0" err="1" smtClean="0"/>
              <a:t>журналі</a:t>
            </a:r>
            <a:r>
              <a:rPr lang="ru-RU" dirty="0" smtClean="0"/>
              <a:t> «Москва» в 1966 (тираж 150 тис. </a:t>
            </a:r>
            <a:r>
              <a:rPr lang="ru-RU" dirty="0" err="1" smtClean="0"/>
              <a:t>примірників</a:t>
            </a:r>
            <a:r>
              <a:rPr lang="ru-RU" dirty="0" smtClean="0"/>
              <a:t>). Там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передмови</a:t>
            </a:r>
            <a:r>
              <a:rPr lang="ru-RU" dirty="0" smtClean="0"/>
              <a:t>: </a:t>
            </a:r>
            <a:r>
              <a:rPr lang="ru-RU" dirty="0" err="1" smtClean="0"/>
              <a:t>Костянтина</a:t>
            </a:r>
            <a:r>
              <a:rPr lang="ru-RU" dirty="0" smtClean="0"/>
              <a:t> Симонова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Вуліса</a:t>
            </a:r>
            <a:r>
              <a:rPr lang="ru-RU" dirty="0" smtClean="0"/>
              <a:t>. </a:t>
            </a:r>
            <a:r>
              <a:rPr lang="ru-RU" dirty="0" err="1" smtClean="0"/>
              <a:t>Виправлений</a:t>
            </a:r>
            <a:r>
              <a:rPr lang="ru-RU" dirty="0" smtClean="0"/>
              <a:t> текст роману </a:t>
            </a:r>
            <a:r>
              <a:rPr lang="ru-RU" dirty="0" err="1" smtClean="0"/>
              <a:t>вийшов</a:t>
            </a:r>
            <a:r>
              <a:rPr lang="ru-RU" dirty="0" smtClean="0"/>
              <a:t> </a:t>
            </a:r>
            <a:r>
              <a:rPr lang="ru-RU" dirty="0" err="1" smtClean="0"/>
              <a:t>окремим</a:t>
            </a:r>
            <a:r>
              <a:rPr lang="ru-RU" dirty="0" smtClean="0"/>
              <a:t> </a:t>
            </a:r>
            <a:r>
              <a:rPr lang="ru-RU" dirty="0" err="1" smtClean="0"/>
              <a:t>виданням</a:t>
            </a:r>
            <a:r>
              <a:rPr lang="ru-RU" dirty="0" smtClean="0"/>
              <a:t> в 1973році, а </a:t>
            </a:r>
            <a:r>
              <a:rPr lang="ru-RU" dirty="0" err="1" smtClean="0"/>
              <a:t>остаточний</a:t>
            </a:r>
            <a:r>
              <a:rPr lang="ru-RU" dirty="0" smtClean="0"/>
              <a:t> текст </a:t>
            </a:r>
            <a:r>
              <a:rPr lang="ru-RU" dirty="0" err="1" smtClean="0"/>
              <a:t>опублікований</a:t>
            </a:r>
            <a:r>
              <a:rPr lang="ru-RU" dirty="0" smtClean="0"/>
              <a:t> в 2-му </a:t>
            </a:r>
            <a:r>
              <a:rPr lang="ru-RU" dirty="0" err="1" smtClean="0"/>
              <a:t>томі</a:t>
            </a:r>
            <a:r>
              <a:rPr lang="ru-RU" dirty="0" smtClean="0"/>
              <a:t> </a:t>
            </a:r>
            <a:r>
              <a:rPr lang="ru-RU" dirty="0" err="1" smtClean="0"/>
              <a:t>зібрання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вийшов</a:t>
            </a:r>
            <a:r>
              <a:rPr lang="ru-RU" dirty="0" smtClean="0"/>
              <a:t> 1989 року.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solidFill>
                  <a:schemeClr val="tx1"/>
                </a:solidFill>
                <a:latin typeface="Georgia" pitchFamily="18" charset="0"/>
              </a:rPr>
              <a:t>Історія публікацій роману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latin typeface="Georgia" pitchFamily="18" charset="0"/>
              </a:rPr>
              <a:t>Перше своє оповідання — «Пригоди Світлани» М. Булгаков написав у віці семи років.</a:t>
            </a:r>
          </a:p>
          <a:p>
            <a:r>
              <a:rPr lang="uk-UA" dirty="0" smtClean="0">
                <a:latin typeface="Georgia" pitchFamily="18" charset="0"/>
              </a:rPr>
              <a:t>В 1922–1923 рр. письменник публікував «Записки на манжетах».</a:t>
            </a:r>
          </a:p>
          <a:p>
            <a:r>
              <a:rPr lang="uk-UA" dirty="0" smtClean="0">
                <a:latin typeface="Georgia" pitchFamily="18" charset="0"/>
              </a:rPr>
              <a:t>В 1924 р. побачило світ перше видання роману «Біла гвардія».</a:t>
            </a:r>
          </a:p>
          <a:p>
            <a:r>
              <a:rPr lang="uk-UA" dirty="0" smtClean="0">
                <a:latin typeface="Georgia" pitchFamily="18" charset="0"/>
              </a:rPr>
              <a:t>В 1925 р. вийшла збірка М. Булгакова «</a:t>
            </a:r>
            <a:r>
              <a:rPr lang="uk-UA" dirty="0" err="1" smtClean="0">
                <a:latin typeface="Georgia" pitchFamily="18" charset="0"/>
              </a:rPr>
              <a:t>Дияволіада</a:t>
            </a:r>
            <a:r>
              <a:rPr lang="uk-UA" dirty="0" smtClean="0">
                <a:latin typeface="Georgia" pitchFamily="18" charset="0"/>
              </a:rPr>
              <a:t>».  Письменник працював над повістю «Собаче серце»,  п'єсами «Дні </a:t>
            </a:r>
            <a:r>
              <a:rPr lang="uk-UA" dirty="0" err="1" smtClean="0">
                <a:latin typeface="Georgia" pitchFamily="18" charset="0"/>
              </a:rPr>
              <a:t>Турбіних</a:t>
            </a:r>
            <a:r>
              <a:rPr lang="uk-UA" dirty="0" smtClean="0">
                <a:latin typeface="Georgia" pitchFamily="18" charset="0"/>
              </a:rPr>
              <a:t>» і «Зойчина квартира».</a:t>
            </a:r>
          </a:p>
          <a:p>
            <a:r>
              <a:rPr lang="uk-UA" dirty="0" smtClean="0">
                <a:latin typeface="Georgia" pitchFamily="18" charset="0"/>
              </a:rPr>
              <a:t>З жовтня 1926 р. у </a:t>
            </a:r>
            <a:r>
              <a:rPr lang="uk-UA" dirty="0" err="1" smtClean="0">
                <a:latin typeface="Georgia" pitchFamily="18" charset="0"/>
              </a:rPr>
              <a:t>МХАТі</a:t>
            </a:r>
            <a:r>
              <a:rPr lang="uk-UA" dirty="0" smtClean="0">
                <a:latin typeface="Georgia" pitchFamily="18" charset="0"/>
              </a:rPr>
              <a:t> з успіхом демонструвалася п'єса «Дні </a:t>
            </a:r>
            <a:r>
              <a:rPr lang="uk-UA" dirty="0" err="1" smtClean="0">
                <a:latin typeface="Georgia" pitchFamily="18" charset="0"/>
              </a:rPr>
              <a:t>Турбіних</a:t>
            </a:r>
            <a:r>
              <a:rPr lang="uk-UA" dirty="0" smtClean="0">
                <a:latin typeface="Georgia" pitchFamily="18" charset="0"/>
              </a:rPr>
              <a:t>». Водночас у радянській пресі домінувала різка критика творчості М. Булгакова. За підрахунками письменника, протягом 10 років з'явилося 298 ворожих рецензій і лише 3 схвальні. Того ж року в Театрі ім. Вахтангова успішно пройшла прем'єра вистави за п'єсою «Зойчина квартира».</a:t>
            </a:r>
          </a:p>
          <a:p>
            <a:endParaRPr lang="uk-UA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89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Georgia" pitchFamily="18" charset="0"/>
              </a:rPr>
              <a:t>Від 1930 р. твори М. Булгакова в СРСР припинили друкувати, його п'єси були заборонені. В січні 1932 р. Й. Сталін  дозволив постановку «Днів </a:t>
            </a:r>
            <a:r>
              <a:rPr lang="uk-UA" dirty="0" err="1" smtClean="0">
                <a:latin typeface="Georgia" pitchFamily="18" charset="0"/>
              </a:rPr>
              <a:t>Турбіних</a:t>
            </a:r>
            <a:r>
              <a:rPr lang="uk-UA" dirty="0" smtClean="0">
                <a:latin typeface="Georgia" pitchFamily="18" charset="0"/>
              </a:rPr>
              <a:t>» у </a:t>
            </a:r>
            <a:r>
              <a:rPr lang="uk-UA" dirty="0" err="1" smtClean="0">
                <a:latin typeface="Georgia" pitchFamily="18" charset="0"/>
              </a:rPr>
              <a:t>МХАТі</a:t>
            </a:r>
            <a:r>
              <a:rPr lang="uk-UA" dirty="0" smtClean="0">
                <a:latin typeface="Georgia" pitchFamily="18" charset="0"/>
              </a:rPr>
              <a:t>, і до війни вона більше не заборонялась. У той же час за кордоном п'єси М. Булгакова успішно демонструвались.</a:t>
            </a:r>
          </a:p>
          <a:p>
            <a:r>
              <a:rPr lang="uk-UA" dirty="0" smtClean="0">
                <a:latin typeface="Georgia" pitchFamily="18" charset="0"/>
              </a:rPr>
              <a:t>В 1939 р. М. Булгаков працював над лібрето «</a:t>
            </a:r>
            <a:r>
              <a:rPr lang="uk-UA" dirty="0" err="1" smtClean="0">
                <a:latin typeface="Georgia" pitchFamily="18" charset="0"/>
              </a:rPr>
              <a:t>Рашель</a:t>
            </a:r>
            <a:r>
              <a:rPr lang="uk-UA" dirty="0" smtClean="0">
                <a:latin typeface="Georgia" pitchFamily="18" charset="0"/>
              </a:rPr>
              <a:t>», а також над п'єсою про Й. Сталіна — «</a:t>
            </a:r>
            <a:r>
              <a:rPr lang="uk-UA" dirty="0" err="1" smtClean="0">
                <a:latin typeface="Georgia" pitchFamily="18" charset="0"/>
              </a:rPr>
              <a:t>Батум</a:t>
            </a:r>
            <a:r>
              <a:rPr lang="uk-UA" dirty="0" smtClean="0">
                <a:latin typeface="Georgia" pitchFamily="18" charset="0"/>
              </a:rPr>
              <a:t>». Й. Сталін схвалив п'єсу, однак її все ж було заборонено для друку і постановки.</a:t>
            </a:r>
          </a:p>
          <a:p>
            <a:r>
              <a:rPr lang="uk-UA" dirty="0" smtClean="0">
                <a:latin typeface="Georgia" pitchFamily="18" charset="0"/>
              </a:rPr>
              <a:t>Того ж року у тяжкому стані, пов'язаному із хворобою, М. Булгаков </a:t>
            </a:r>
            <a:r>
              <a:rPr lang="uk-UA" dirty="0" err="1" smtClean="0">
                <a:latin typeface="Georgia" pitchFamily="18" charset="0"/>
              </a:rPr>
              <a:t>надиктовував</a:t>
            </a:r>
            <a:r>
              <a:rPr lang="uk-UA" dirty="0" smtClean="0">
                <a:latin typeface="Georgia" pitchFamily="18" charset="0"/>
              </a:rPr>
              <a:t> дружині останні варіанти роману «Майстер і Маргарита». Роман було вперше опубліковано в </a:t>
            </a:r>
            <a:r>
              <a:rPr lang="uk-UA" dirty="0" err="1" smtClean="0">
                <a:latin typeface="Georgia" pitchFamily="18" charset="0"/>
              </a:rPr>
              <a:t>часописі</a:t>
            </a:r>
            <a:r>
              <a:rPr lang="uk-UA" dirty="0" smtClean="0">
                <a:latin typeface="Georgia" pitchFamily="18" charset="0"/>
              </a:rPr>
              <a:t> «Москва» в 1966 р., через 26 років після смерті автора. Саме цей твір приніс М. Булгакову світове визнання.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89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>
                <a:solidFill>
                  <a:schemeClr val="tx1"/>
                </a:solidFill>
                <a:latin typeface="Georgia" pitchFamily="18" charset="0"/>
              </a:rPr>
              <a:t>Дякую за увагу</a:t>
            </a:r>
            <a:endParaRPr lang="uk-UA" sz="72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Georgia" pitchFamily="18" charset="0"/>
              </a:rPr>
              <a:t>Російський письменник українського походження, драматург, театральний режисер. Дитинство і юність Михайла пройшли Києві, з яким пов'язане становлення митця. Він захоплювався класичною літературою й архітектурою, музикою і драматургією. Вивчав давні малюнки і написи у церквах, відвідував відомий театр </a:t>
            </a:r>
            <a:r>
              <a:rPr lang="uk-UA" dirty="0" err="1" smtClean="0">
                <a:latin typeface="Georgia" pitchFamily="18" charset="0"/>
              </a:rPr>
              <a:t>Соловцова</a:t>
            </a:r>
            <a:r>
              <a:rPr lang="uk-UA" dirty="0" smtClean="0">
                <a:latin typeface="Georgia" pitchFamily="18" charset="0"/>
              </a:rPr>
              <a:t>. На Андріївському узвозі містилася квартира Булгакових, що стала прообразом будинку </a:t>
            </a:r>
            <a:r>
              <a:rPr lang="uk-UA" dirty="0" err="1" smtClean="0">
                <a:latin typeface="Georgia" pitchFamily="18" charset="0"/>
              </a:rPr>
              <a:t>Турбіних</a:t>
            </a:r>
            <a:r>
              <a:rPr lang="uk-UA" dirty="0" smtClean="0">
                <a:latin typeface="Georgia" pitchFamily="18" charset="0"/>
              </a:rPr>
              <a:t> у романі «Біла гвардія» та п'єсі «Дні </a:t>
            </a:r>
            <a:r>
              <a:rPr lang="uk-UA" dirty="0" err="1" smtClean="0">
                <a:latin typeface="Georgia" pitchFamily="18" charset="0"/>
              </a:rPr>
              <a:t>Турбіних</a:t>
            </a:r>
            <a:r>
              <a:rPr lang="uk-UA" dirty="0" smtClean="0">
                <a:latin typeface="Georgia" pitchFamily="18" charset="0"/>
              </a:rPr>
              <a:t>». Зараз у цьому домі — меморіальний музей письменника.</a:t>
            </a:r>
            <a:endParaRPr lang="uk-UA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solidFill>
                  <a:schemeClr val="tx1"/>
                </a:solidFill>
                <a:latin typeface="Georgia" pitchFamily="18" charset="0"/>
              </a:rPr>
              <a:t>Михайло Опанасович Булгаков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080128101227!Собачье_сердце(обложка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5786478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857884" y="1285860"/>
            <a:ext cx="3286116" cy="3143272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  <a:latin typeface="Georgia" pitchFamily="18" charset="0"/>
              </a:rPr>
              <a:t>Книга </a:t>
            </a:r>
            <a:r>
              <a:rPr lang="ru-RU" sz="2800" dirty="0" err="1" smtClean="0">
                <a:solidFill>
                  <a:schemeClr val="tx1"/>
                </a:solidFill>
                <a:latin typeface="Georgia" pitchFamily="18" charset="0"/>
              </a:rPr>
              <a:t>була</a:t>
            </a:r>
            <a:r>
              <a:rPr lang="ru-RU" sz="2800" dirty="0" smtClean="0">
                <a:solidFill>
                  <a:schemeClr val="tx1"/>
                </a:solidFill>
                <a:latin typeface="Georgia" pitchFamily="18" charset="0"/>
              </a:rPr>
              <a:t> написана в 1925 </a:t>
            </a:r>
            <a:r>
              <a:rPr lang="ru-RU" sz="2800" dirty="0" err="1" smtClean="0">
                <a:solidFill>
                  <a:schemeClr val="tx1"/>
                </a:solidFill>
                <a:latin typeface="Georgia" pitchFamily="18" charset="0"/>
              </a:rPr>
              <a:t>році</a:t>
            </a:r>
            <a:r>
              <a:rPr lang="ru-RU" sz="2800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Georgia" pitchFamily="18" charset="0"/>
              </a:rPr>
              <a:t>але</a:t>
            </a:r>
            <a:r>
              <a:rPr lang="ru-RU" sz="2800" dirty="0" smtClean="0">
                <a:solidFill>
                  <a:schemeClr val="tx1"/>
                </a:solidFill>
                <a:latin typeface="Georgia" pitchFamily="18" charset="0"/>
              </a:rPr>
              <a:t> не видана (через </a:t>
            </a:r>
            <a:r>
              <a:rPr lang="ru-RU" sz="2800" dirty="0" err="1" smtClean="0">
                <a:solidFill>
                  <a:schemeClr val="tx1"/>
                </a:solidFill>
                <a:latin typeface="Georgia" pitchFamily="18" charset="0"/>
              </a:rPr>
              <a:t>вплив</a:t>
            </a:r>
            <a:r>
              <a:rPr lang="ru-RU" sz="2800" dirty="0" smtClean="0">
                <a:solidFill>
                  <a:schemeClr val="tx1"/>
                </a:solidFill>
                <a:latin typeface="Georgia" pitchFamily="18" charset="0"/>
              </a:rPr>
              <a:t> Лева</a:t>
            </a:r>
            <a:br>
              <a:rPr lang="ru-RU" sz="28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2800" dirty="0" err="1" smtClean="0">
                <a:solidFill>
                  <a:schemeClr val="tx1"/>
                </a:solidFill>
                <a:latin typeface="Georgia" pitchFamily="18" charset="0"/>
              </a:rPr>
              <a:t>Каменєва</a:t>
            </a:r>
            <a:r>
              <a:rPr lang="ru-RU" sz="2800" dirty="0" smtClean="0">
                <a:solidFill>
                  <a:schemeClr val="tx1"/>
                </a:solidFill>
                <a:latin typeface="Georgia" pitchFamily="18" charset="0"/>
              </a:rPr>
              <a:t>).</a:t>
            </a:r>
            <a:r>
              <a:rPr lang="ru-RU" dirty="0" smtClean="0"/>
              <a:t> </a:t>
            </a:r>
            <a:endParaRPr lang="uk-UA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Georgia" pitchFamily="18" charset="0"/>
              </a:rPr>
              <a:t>Згодом Булгаков написав п'єсу за мотивами оповідання і 1926 році намагався поставити її в Московському художньому театрі. Тим не менше, спектакль було скасовано після того, як рукопис і копії були конфісковані таємної поліції, або ОГПУ. Зрештою, Максим Горький втрутився і отримав рукопис.</a:t>
            </a:r>
          </a:p>
          <a:p>
            <a:r>
              <a:rPr lang="uk-UA" dirty="0" smtClean="0">
                <a:latin typeface="Georgia" pitchFamily="18" charset="0"/>
              </a:rPr>
              <a:t>Перша публікація в світі відбулася в 1968 році одночасно в журналі «Грані» (Франкфурт) та в журналі </a:t>
            </a:r>
            <a:r>
              <a:rPr lang="uk-UA" dirty="0" err="1" smtClean="0">
                <a:latin typeface="Georgia" pitchFamily="18" charset="0"/>
              </a:rPr>
              <a:t>Алека</a:t>
            </a:r>
            <a:r>
              <a:rPr lang="uk-UA" dirty="0" smtClean="0">
                <a:latin typeface="Georgia" pitchFamily="18" charset="0"/>
              </a:rPr>
              <a:t> </a:t>
            </a:r>
            <a:r>
              <a:rPr lang="uk-UA" dirty="0" err="1" smtClean="0">
                <a:latin typeface="Georgia" pitchFamily="18" charset="0"/>
              </a:rPr>
              <a:t>Флегона</a:t>
            </a:r>
            <a:r>
              <a:rPr lang="uk-UA" dirty="0" smtClean="0">
                <a:latin typeface="Georgia" pitchFamily="18" charset="0"/>
              </a:rPr>
              <a:t> «Студент» (Лондон). І лише в 1987 році повість було видана в СРСР(6-й номер журналу "</a:t>
            </a:r>
            <a:r>
              <a:rPr lang="uk-UA" dirty="0" err="1" smtClean="0">
                <a:latin typeface="Georgia" pitchFamily="18" charset="0"/>
              </a:rPr>
              <a:t>Знамя</a:t>
            </a:r>
            <a:r>
              <a:rPr lang="uk-UA" dirty="0" smtClean="0">
                <a:latin typeface="Georgia" pitchFamily="18" charset="0"/>
              </a:rPr>
              <a:t>"), більше 60 років після її написання, але популярність у читачів роботі Булгакова дав "Самвидав".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14298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solidFill>
                  <a:schemeClr val="tx1"/>
                </a:solidFill>
              </a:rPr>
              <a:t>Історія публікації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/>
          </a:bodyPr>
          <a:lstStyle/>
          <a:p>
            <a:r>
              <a:rPr lang="uk-UA" dirty="0" err="1" smtClean="0">
                <a:latin typeface="Georgia" pitchFamily="18" charset="0"/>
              </a:rPr>
              <a:t>Шарік</a:t>
            </a:r>
            <a:r>
              <a:rPr lang="uk-UA" dirty="0" smtClean="0">
                <a:latin typeface="Georgia" pitchFamily="18" charset="0"/>
              </a:rPr>
              <a:t> - бездомний пес , якого професор Преображенський підібрав на московській вулиці , вилікував і вигодував , щоб провести над ним експеримент.</a:t>
            </a:r>
          </a:p>
          <a:p>
            <a:r>
              <a:rPr lang="uk-UA" dirty="0" smtClean="0">
                <a:latin typeface="Georgia" pitchFamily="18" charset="0"/>
              </a:rPr>
              <a:t>Поліграф </a:t>
            </a:r>
            <a:r>
              <a:rPr lang="uk-UA" dirty="0" err="1" smtClean="0">
                <a:latin typeface="Georgia" pitchFamily="18" charset="0"/>
              </a:rPr>
              <a:t>Поліграфович</a:t>
            </a:r>
            <a:r>
              <a:rPr lang="uk-UA" dirty="0" smtClean="0">
                <a:latin typeface="Georgia" pitchFamily="18" charset="0"/>
              </a:rPr>
              <a:t> Шаріков - людина , в якого перетворюється пес після виконаної професором Преображенським операції .</a:t>
            </a:r>
          </a:p>
          <a:p>
            <a:r>
              <a:rPr lang="uk-UA" dirty="0" smtClean="0">
                <a:latin typeface="Georgia" pitchFamily="18" charset="0"/>
              </a:rPr>
              <a:t>Пилип Пилипович Преображенський - блискучий хірург , « величина світового значення » , який проживає в 1920- і роки в Москві.</a:t>
            </a:r>
          </a:p>
          <a:p>
            <a:r>
              <a:rPr lang="uk-UA" dirty="0" smtClean="0">
                <a:latin typeface="Georgia" pitchFamily="18" charset="0"/>
              </a:rPr>
              <a:t>Іван Арнольдович </a:t>
            </a:r>
            <a:r>
              <a:rPr lang="uk-UA" dirty="0" err="1" smtClean="0">
                <a:latin typeface="Georgia" pitchFamily="18" charset="0"/>
              </a:rPr>
              <a:t>Борменталь</a:t>
            </a:r>
            <a:r>
              <a:rPr lang="uk-UA" dirty="0" smtClean="0">
                <a:latin typeface="Georgia" pitchFamily="18" charset="0"/>
              </a:rPr>
              <a:t> - молодий доктор , асистент професора Преображенського .</a:t>
            </a:r>
          </a:p>
          <a:p>
            <a:r>
              <a:rPr lang="uk-UA" dirty="0" smtClean="0">
                <a:latin typeface="Georgia" pitchFamily="18" charset="0"/>
              </a:rPr>
              <a:t>Зінаїда Прокопівна Буніна - молода дівчина , « </a:t>
            </a:r>
            <a:r>
              <a:rPr lang="uk-UA" dirty="0" err="1" smtClean="0">
                <a:latin typeface="Georgia" pitchFamily="18" charset="0"/>
              </a:rPr>
              <a:t>соціал</a:t>
            </a:r>
            <a:r>
              <a:rPr lang="uk-UA" dirty="0" smtClean="0">
                <a:latin typeface="Georgia" pitchFamily="18" charset="0"/>
              </a:rPr>
              <a:t> - служниця » професора Преображенського 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chemeClr val="tx1"/>
                </a:solidFill>
                <a:latin typeface="Georgia" pitchFamily="18" charset="0"/>
              </a:rPr>
              <a:t>Персонажі твору</a:t>
            </a:r>
            <a:endParaRPr lang="uk-UA" sz="44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latin typeface="Georgia" pitchFamily="18" charset="0"/>
              </a:rPr>
              <a:t>Дарина Петрівна Іванова - куховарка професора Преображенського .</a:t>
            </a:r>
          </a:p>
          <a:p>
            <a:r>
              <a:rPr lang="uk-UA" dirty="0" smtClean="0">
                <a:latin typeface="Georgia" pitchFamily="18" charset="0"/>
              </a:rPr>
              <a:t>Федір - швейцар будинку, де проживає професор Преображенський .</a:t>
            </a:r>
          </a:p>
          <a:p>
            <a:r>
              <a:rPr lang="uk-UA" dirty="0" smtClean="0">
                <a:latin typeface="Georgia" pitchFamily="18" charset="0"/>
              </a:rPr>
              <a:t>Клим Григорович </a:t>
            </a:r>
            <a:r>
              <a:rPr lang="uk-UA" dirty="0" err="1" smtClean="0">
                <a:latin typeface="Georgia" pitchFamily="18" charset="0"/>
              </a:rPr>
              <a:t>Чугункін</a:t>
            </a:r>
            <a:r>
              <a:rPr lang="uk-UA" dirty="0" smtClean="0">
                <a:latin typeface="Georgia" pitchFamily="18" charset="0"/>
              </a:rPr>
              <a:t> - загиблий у бійці злодій - рецидивіст , алкоголік і хуліган , чий гіпофіз і насінні залози використовувалися для пересадки Шарику .</a:t>
            </a:r>
          </a:p>
          <a:p>
            <a:r>
              <a:rPr lang="uk-UA" dirty="0" err="1" smtClean="0">
                <a:latin typeface="Georgia" pitchFamily="18" charset="0"/>
              </a:rPr>
              <a:t>Швондер</a:t>
            </a:r>
            <a:r>
              <a:rPr lang="uk-UA" dirty="0" smtClean="0">
                <a:latin typeface="Georgia" pitchFamily="18" charset="0"/>
              </a:rPr>
              <a:t> - голова будинкового комітету .</a:t>
            </a:r>
          </a:p>
          <a:p>
            <a:r>
              <a:rPr lang="uk-UA" dirty="0" err="1" smtClean="0">
                <a:latin typeface="Georgia" pitchFamily="18" charset="0"/>
              </a:rPr>
              <a:t>Вяземська</a:t>
            </a:r>
            <a:r>
              <a:rPr lang="uk-UA" dirty="0" smtClean="0">
                <a:latin typeface="Georgia" pitchFamily="18" charset="0"/>
              </a:rPr>
              <a:t> - завідуюча культвідділом будинку.</a:t>
            </a:r>
          </a:p>
          <a:p>
            <a:r>
              <a:rPr lang="uk-UA" dirty="0" err="1" smtClean="0">
                <a:latin typeface="Georgia" pitchFamily="18" charset="0"/>
              </a:rPr>
              <a:t>Пеструхін</a:t>
            </a:r>
            <a:r>
              <a:rPr lang="uk-UA" dirty="0" smtClean="0">
                <a:latin typeface="Georgia" pitchFamily="18" charset="0"/>
              </a:rPr>
              <a:t> і </a:t>
            </a:r>
            <a:r>
              <a:rPr lang="uk-UA" dirty="0" err="1" smtClean="0">
                <a:latin typeface="Georgia" pitchFamily="18" charset="0"/>
              </a:rPr>
              <a:t>Жаровкін</a:t>
            </a:r>
            <a:r>
              <a:rPr lang="uk-UA" dirty="0" smtClean="0">
                <a:latin typeface="Georgia" pitchFamily="18" charset="0"/>
              </a:rPr>
              <a:t> - товариші по службі </a:t>
            </a:r>
            <a:r>
              <a:rPr lang="uk-UA" dirty="0" err="1" smtClean="0">
                <a:latin typeface="Georgia" pitchFamily="18" charset="0"/>
              </a:rPr>
              <a:t>Швондера</a:t>
            </a:r>
            <a:r>
              <a:rPr lang="uk-UA" dirty="0" smtClean="0">
                <a:latin typeface="Georgia" pitchFamily="18" charset="0"/>
              </a:rPr>
              <a:t> , члени </a:t>
            </a:r>
            <a:r>
              <a:rPr lang="uk-UA" dirty="0" err="1" smtClean="0">
                <a:latin typeface="Georgia" pitchFamily="18" charset="0"/>
              </a:rPr>
              <a:t>домкома</a:t>
            </a:r>
            <a:r>
              <a:rPr lang="uk-UA" dirty="0" smtClean="0">
                <a:latin typeface="Georgia" pitchFamily="18" charset="0"/>
              </a:rPr>
              <a:t> .</a:t>
            </a:r>
          </a:p>
          <a:p>
            <a:r>
              <a:rPr lang="uk-UA" dirty="0" smtClean="0">
                <a:latin typeface="Georgia" pitchFamily="18" charset="0"/>
              </a:rPr>
              <a:t>Петро Олександрович - якийсь впливовий « </a:t>
            </a:r>
            <a:r>
              <a:rPr lang="uk-UA" dirty="0" err="1" smtClean="0">
                <a:latin typeface="Georgia" pitchFamily="18" charset="0"/>
              </a:rPr>
              <a:t>совработнік</a:t>
            </a:r>
            <a:r>
              <a:rPr lang="uk-UA" dirty="0" smtClean="0">
                <a:latin typeface="Georgia" pitchFamily="18" charset="0"/>
              </a:rPr>
              <a:t> » , пацієнт і добрий знайомий професора Преображенського .</a:t>
            </a:r>
          </a:p>
          <a:p>
            <a:r>
              <a:rPr lang="uk-UA" dirty="0" err="1" smtClean="0">
                <a:latin typeface="Georgia" pitchFamily="18" charset="0"/>
              </a:rPr>
              <a:t>Васнєцова</a:t>
            </a:r>
            <a:r>
              <a:rPr lang="uk-UA" dirty="0" smtClean="0">
                <a:latin typeface="Georgia" pitchFamily="18" charset="0"/>
              </a:rPr>
              <a:t> - дівчина , на якій </a:t>
            </a:r>
            <a:r>
              <a:rPr lang="uk-UA" dirty="0" err="1" smtClean="0">
                <a:latin typeface="Georgia" pitchFamily="18" charset="0"/>
              </a:rPr>
              <a:t>Шариков</a:t>
            </a:r>
            <a:r>
              <a:rPr lang="uk-UA" dirty="0" smtClean="0">
                <a:latin typeface="Georgia" pitchFamily="18" charset="0"/>
              </a:rPr>
              <a:t> обіцяв одружитися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chemeClr val="tx1"/>
                </a:solidFill>
                <a:latin typeface="Georgia" pitchFamily="18" charset="0"/>
              </a:rPr>
              <a:t>Персонажі твору</a:t>
            </a:r>
            <a:endParaRPr lang="uk-UA" sz="44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1-091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4857752" cy="683085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57752" y="1071546"/>
            <a:ext cx="4286248" cy="3000396"/>
          </a:xfrm>
        </p:spPr>
        <p:txBody>
          <a:bodyPr>
            <a:normAutofit/>
          </a:bodyPr>
          <a:lstStyle/>
          <a:p>
            <a:r>
              <a:rPr lang="uk-UA" sz="2600" dirty="0" smtClean="0">
                <a:solidFill>
                  <a:schemeClr val="tx1"/>
                </a:solidFill>
                <a:latin typeface="Georgia" pitchFamily="18" charset="0"/>
              </a:rPr>
              <a:t>Перший роман Михайла Булгакова. В творі описуються події Громадянської війни наприкінці 1918 року; дія відбувається в Україні</a:t>
            </a:r>
            <a:r>
              <a:rPr lang="uk-UA" sz="2600" dirty="0" smtClean="0">
                <a:latin typeface="Georgia" pitchFamily="18" charset="0"/>
              </a:rPr>
              <a:t>.</a:t>
            </a:r>
            <a:endParaRPr lang="uk-UA" sz="2600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Georgia" pitchFamily="18" charset="0"/>
              </a:rPr>
              <a:t>Перша публікація — в журналі «Росія», 1925 рік. Повністю роман опублікований 1927 (перший том) — 1929 (другий том: заново виправлені автором 12-20 розділи) року видавництвом </a:t>
            </a:r>
            <a:r>
              <a:rPr lang="de-DE" dirty="0" smtClean="0">
                <a:latin typeface="Georgia" pitchFamily="18" charset="0"/>
              </a:rPr>
              <a:t>Concorde </a:t>
            </a:r>
            <a:r>
              <a:rPr lang="uk-UA" dirty="0" smtClean="0">
                <a:latin typeface="Georgia" pitchFamily="18" charset="0"/>
              </a:rPr>
              <a:t>у Парижі. Вдова письменника, О. С. Булгакова, використовуючи текст журналу «Росія», невидані коректури третьої частини і паризьке видання, підготувала роман для видання.</a:t>
            </a:r>
          </a:p>
          <a:p>
            <a:r>
              <a:rPr lang="uk-UA" dirty="0" smtClean="0">
                <a:latin typeface="Georgia" pitchFamily="18" charset="0"/>
              </a:rPr>
              <a:t>У 1989 роман вперше опубліковано в текстологічно вивіреній редакції . Готуючи це видання роману М.Булгакова, київський текстолог Лідія </a:t>
            </a:r>
            <a:r>
              <a:rPr lang="uk-UA" dirty="0" err="1" smtClean="0">
                <a:latin typeface="Georgia" pitchFamily="18" charset="0"/>
              </a:rPr>
              <a:t>Яновська</a:t>
            </a:r>
            <a:r>
              <a:rPr lang="uk-UA" dirty="0" smtClean="0">
                <a:latin typeface="Georgia" pitchFamily="18" charset="0"/>
              </a:rPr>
              <a:t> у співпраці з редактором видавництва «Дніпро» Юлією Мороз вперше відновила авторські українізми в тексті твору (в попередніх публікаціях з вини редакторів подавалися в перекрученому вигляді).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solidFill>
                  <a:schemeClr val="tx1"/>
                </a:solidFill>
                <a:latin typeface="Georgia" pitchFamily="18" charset="0"/>
              </a:rPr>
              <a:t>Історія публікації роману</a:t>
            </a:r>
            <a:r>
              <a:rPr lang="uk-UA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dirty="0" smtClean="0">
                <a:latin typeface="Georgia" pitchFamily="18" charset="0"/>
              </a:rPr>
              <a:t> </a:t>
            </a:r>
            <a:endParaRPr lang="uk-UA" dirty="0">
              <a:latin typeface="Georg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113</TotalTime>
  <Words>568</Words>
  <PresentationFormat>Экран (4:3)</PresentationFormat>
  <Paragraphs>123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Бумажная</vt:lpstr>
      <vt:lpstr>Творчість Михайла Булгакова</vt:lpstr>
      <vt:lpstr>Слайд 2</vt:lpstr>
      <vt:lpstr>Михайло Опанасович Булгаков  </vt:lpstr>
      <vt:lpstr>Книга була написана в 1925 році, але не видана (через вплив Лева Каменєва). </vt:lpstr>
      <vt:lpstr>Історія публікації  </vt:lpstr>
      <vt:lpstr>Персонажі твору</vt:lpstr>
      <vt:lpstr>Персонажі твору</vt:lpstr>
      <vt:lpstr>Перший роман Михайла Булгакова. В творі описуються події Громадянської війни наприкінці 1918 року; дія відбувається в Україні.</vt:lpstr>
      <vt:lpstr>Історія публікації роману  </vt:lpstr>
      <vt:lpstr>Персонажі </vt:lpstr>
      <vt:lpstr>Автобіографічні елементи </vt:lpstr>
      <vt:lpstr> П'єса Михайла Булгакова. Створено в 1934–1936 роках на основі п'єси «Блаженство». За життя автора не ставилася і не публікувалася (вперше опублікована 1965 року). Послужила основою фільму «Іван Васильович змінює професію»</vt:lpstr>
      <vt:lpstr>Історія створення </vt:lpstr>
      <vt:lpstr>Дійові особи </vt:lpstr>
      <vt:lpstr>Екранізація </vt:lpstr>
      <vt:lpstr>Багатоплановий, поліфонічний роман  Михайла Опанасовича Булгакова, званий іноді фантастичним. На його сюжет зроблено безліч театральних постановок і декілька фільмів  (у Югославії, Польщі, Швеції, Росії).</vt:lpstr>
      <vt:lpstr>Слайд 17</vt:lpstr>
      <vt:lpstr>Структура роману </vt:lpstr>
      <vt:lpstr>Структура роману</vt:lpstr>
      <vt:lpstr>Перша редакція </vt:lpstr>
      <vt:lpstr>Друга і третя редакції</vt:lpstr>
      <vt:lpstr>Історія публікацій роману </vt:lpstr>
      <vt:lpstr>Слайд 23</vt:lpstr>
      <vt:lpstr>Слайд 24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Творчість Михайла Булгакова</dc:title>
  <dc:creator>Анна</dc:creator>
  <cp:lastModifiedBy>Анна</cp:lastModifiedBy>
  <cp:revision>20</cp:revision>
  <dcterms:created xsi:type="dcterms:W3CDTF">2013-11-05T18:57:40Z</dcterms:created>
  <dcterms:modified xsi:type="dcterms:W3CDTF">2013-11-28T18:35:14Z</dcterms:modified>
</cp:coreProperties>
</file>