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47" d="100"/>
          <a:sy n="47" d="100"/>
        </p:scale>
        <p:origin x="-11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28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759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602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235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777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538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19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909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604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644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45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859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700808"/>
          </a:xfrm>
        </p:spPr>
        <p:txBody>
          <a:bodyPr>
            <a:normAutofit/>
          </a:bodyPr>
          <a:lstStyle/>
          <a:p>
            <a:r>
              <a:rPr lang="uk-UA" sz="4800" b="1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Образ Івана Мазепи в світовій літературі</a:t>
            </a:r>
            <a:endParaRPr lang="ru-RU" sz="4800" b="1" i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573016"/>
            <a:ext cx="4712568" cy="838944"/>
          </a:xfrm>
        </p:spPr>
        <p:txBody>
          <a:bodyPr/>
          <a:lstStyle/>
          <a:p>
            <a:pPr algn="l"/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112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/>
          </a:bodyPr>
          <a:lstStyle/>
          <a:p>
            <a:r>
              <a:rPr lang="uk-UA" smtClean="0"/>
              <a:t>Біографія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600" smtClean="0"/>
              <a:t>Иван </a:t>
            </a:r>
            <a:r>
              <a:rPr lang="ru-RU" sz="1600"/>
              <a:t>Степанович </a:t>
            </a:r>
            <a:r>
              <a:rPr lang="ru-RU" sz="1600" smtClean="0"/>
              <a:t>Мазепа </a:t>
            </a:r>
            <a:r>
              <a:rPr lang="ru-RU" sz="1600"/>
              <a:t>(1639 - 1709) – гетман Украины, государственный, политический деятель.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600"/>
              <a:t>Родился Иван Мазепа 20 марта 1639 года поблизости Белой Церкви. Образование в биографии Мазепы было получено в Киево-Могилянском </a:t>
            </a:r>
            <a:r>
              <a:rPr lang="ru-RU" sz="1600" smtClean="0"/>
              <a:t>коллегиуме, потом отправился </a:t>
            </a:r>
            <a:r>
              <a:rPr lang="ru-RU" sz="1600"/>
              <a:t>в Варшаву в Иезуитский коллегиум. </a:t>
            </a:r>
            <a:r>
              <a:rPr lang="ru-RU" sz="1600" smtClean="0"/>
              <a:t>В 1665 году в биографии Мазепы была занята должность Черниговского подчашего, а в 1669 он стал ротмистром гвардии гетмана Дорошенко. В 1674 году попал к запорожским казакам, где спустя несколько лет стал генеральным есаулом. В июле 1687 года Мазепа стал левобережным гетманом. Участвовал в походах против крымского ханства, организованных Голицыным. </a:t>
            </a:r>
          </a:p>
          <a:p>
            <a:pPr marL="0" indent="0">
              <a:lnSpc>
                <a:spcPct val="120000"/>
              </a:lnSpc>
              <a:buNone/>
            </a:pPr>
            <a:endParaRPr lang="uk-UA" sz="1600"/>
          </a:p>
          <a:p>
            <a:pPr marL="0" indent="0">
              <a:lnSpc>
                <a:spcPct val="120000"/>
              </a:lnSpc>
              <a:buNone/>
            </a:pPr>
            <a:endParaRPr lang="uk-UA" sz="1600" smtClean="0"/>
          </a:p>
          <a:p>
            <a:pPr marL="0" indent="0">
              <a:lnSpc>
                <a:spcPct val="120000"/>
              </a:lnSpc>
              <a:buNone/>
            </a:pPr>
            <a:endParaRPr lang="uk-UA" sz="1600"/>
          </a:p>
          <a:p>
            <a:pPr marL="0" indent="0">
              <a:lnSpc>
                <a:spcPct val="120000"/>
              </a:lnSpc>
              <a:buNone/>
            </a:pPr>
            <a:endParaRPr lang="uk-UA" sz="1600" smtClean="0"/>
          </a:p>
          <a:p>
            <a:pPr marL="0" indent="0">
              <a:lnSpc>
                <a:spcPct val="120000"/>
              </a:lnSpc>
              <a:buNone/>
            </a:pPr>
            <a:endParaRPr lang="uk-UA" sz="1600" smtClean="0"/>
          </a:p>
          <a:p>
            <a:pPr marL="0" indent="0">
              <a:lnSpc>
                <a:spcPct val="120000"/>
              </a:lnSpc>
              <a:buNone/>
            </a:pPr>
            <a:endParaRPr lang="uk-UA" sz="1600"/>
          </a:p>
          <a:p>
            <a:pPr marL="0" indent="0">
              <a:lnSpc>
                <a:spcPct val="120000"/>
              </a:lnSpc>
              <a:buNone/>
            </a:pPr>
            <a:endParaRPr lang="uk-UA" sz="1600" smtClean="0"/>
          </a:p>
          <a:p>
            <a:pPr marL="0" indent="0">
              <a:lnSpc>
                <a:spcPct val="120000"/>
              </a:lnSpc>
              <a:buNone/>
            </a:pPr>
            <a:endParaRPr lang="uk-UA" sz="1600"/>
          </a:p>
          <a:p>
            <a:pPr marL="0" indent="0">
              <a:lnSpc>
                <a:spcPct val="120000"/>
              </a:lnSpc>
              <a:buNone/>
            </a:pPr>
            <a:endParaRPr lang="uk-UA" sz="160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200" i="1" err="1" smtClean="0"/>
              <a:t>ортрет</a:t>
            </a:r>
            <a:r>
              <a:rPr lang="ru-RU" sz="1200" i="1" smtClean="0"/>
              <a:t> </a:t>
            </a:r>
            <a:r>
              <a:rPr lang="ru-RU" sz="1200" i="1" err="1" smtClean="0"/>
              <a:t>Івана</a:t>
            </a:r>
            <a:r>
              <a:rPr lang="ru-RU" sz="1200" i="1" smtClean="0"/>
              <a:t> </a:t>
            </a:r>
            <a:r>
              <a:rPr lang="ru-RU" sz="1200" i="1" err="1" smtClean="0"/>
              <a:t>Мазепи</a:t>
            </a:r>
            <a:r>
              <a:rPr lang="ru-RU" sz="1200" i="1" smtClean="0"/>
              <a:t> в латах з                              </a:t>
            </a:r>
            <a:r>
              <a:rPr lang="ru-RU" sz="1200" b="1" err="1" smtClean="0"/>
              <a:t>Дядинюк</a:t>
            </a:r>
            <a:r>
              <a:rPr lang="ru-RU" sz="1200" b="1" smtClean="0"/>
              <a:t> В. Портрет </a:t>
            </a:r>
            <a:r>
              <a:rPr lang="ru-RU" sz="1200" b="1" err="1" smtClean="0"/>
              <a:t>Івана</a:t>
            </a:r>
            <a:r>
              <a:rPr lang="ru-RU" sz="1200" b="1" smtClean="0"/>
              <a:t> </a:t>
            </a:r>
            <a:r>
              <a:rPr lang="ru-RU" sz="1200" b="1" err="1" smtClean="0"/>
              <a:t>Мазепи</a:t>
            </a:r>
            <a:r>
              <a:rPr lang="ru-RU" sz="1200" b="1" smtClean="0"/>
              <a:t>                 </a:t>
            </a:r>
            <a:r>
              <a:rPr lang="ru-RU" sz="1200" b="1" err="1" smtClean="0"/>
              <a:t>Іван</a:t>
            </a:r>
            <a:r>
              <a:rPr lang="ru-RU" sz="1200" b="1" smtClean="0"/>
              <a:t> Мазепа, 1959 р.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200" i="1" err="1" smtClean="0"/>
              <a:t>Андріївською</a:t>
            </a:r>
            <a:r>
              <a:rPr lang="ru-RU" sz="1200" i="1" smtClean="0"/>
              <a:t> </a:t>
            </a:r>
            <a:r>
              <a:rPr lang="ru-RU" sz="1200" i="1" err="1" smtClean="0"/>
              <a:t>стрічкою</a:t>
            </a:r>
            <a:endParaRPr lang="ru-RU" sz="1600" i="1" smtClean="0"/>
          </a:p>
          <a:p>
            <a:pPr marL="0" indent="0">
              <a:buNone/>
            </a:pP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729" y="3120209"/>
            <a:ext cx="2064023" cy="301347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3102379"/>
            <a:ext cx="1974647" cy="302005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3007655"/>
            <a:ext cx="1944216" cy="320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048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48072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1600" smtClean="0"/>
              <a:t>Затем Мазепа снискал доверие Петра Великого, ходил вместе с ним воевать в Азов. В 1804 году Мазепа занял правобережную часть Украины. После неудачных битв России со шведами, Мазепа присоединился к шведской стороне и Карлу XII. После этого Пётр уничтожил Запорожскую Сечь, войска Меншикова разорили резиденцию Мазепы в Батурине. В 1709 году Карл назвал Мазепу пожизненным «законным князем Украины».</a:t>
            </a:r>
          </a:p>
          <a:p>
            <a:pPr marL="0" indent="0">
              <a:buNone/>
            </a:pPr>
            <a:r>
              <a:rPr lang="ru-RU" sz="1600" smtClean="0"/>
              <a:t>В 1708 году Петр решил избрать нового гетмана, которым стал Иван Скоропадский. Через несколько дней, в ноябре 1708, Мазепу предали проклятию, потом совершили символическую казнь и присудили орден Иуды. После победы Петра над шведами в биографии Ивана Мазепы произошло бегство в Бендеры, где он и скончался 22 сентября 1709 года.</a:t>
            </a:r>
          </a:p>
          <a:p>
            <a:pPr marL="0" indent="0">
              <a:buNone/>
            </a:pPr>
            <a:endParaRPr lang="uk-UA" sz="1600" smtClean="0"/>
          </a:p>
          <a:p>
            <a:pPr marL="0" indent="0">
              <a:buNone/>
            </a:pPr>
            <a:endParaRPr lang="uk-UA" sz="1600"/>
          </a:p>
          <a:p>
            <a:pPr marL="0" indent="0">
              <a:buNone/>
            </a:pPr>
            <a:endParaRPr lang="uk-UA" sz="1600" smtClean="0"/>
          </a:p>
          <a:p>
            <a:pPr marL="0" indent="0">
              <a:buNone/>
            </a:pPr>
            <a:endParaRPr lang="uk-UA" sz="1600"/>
          </a:p>
          <a:p>
            <a:pPr marL="0" indent="0">
              <a:buNone/>
            </a:pPr>
            <a:endParaRPr lang="uk-UA" sz="1600" smtClean="0"/>
          </a:p>
          <a:p>
            <a:pPr marL="0" indent="0">
              <a:buNone/>
            </a:pPr>
            <a:endParaRPr lang="uk-UA" sz="1600"/>
          </a:p>
          <a:p>
            <a:pPr marL="0" indent="0">
              <a:buNone/>
            </a:pPr>
            <a:endParaRPr lang="uk-UA" sz="1600" smtClean="0"/>
          </a:p>
          <a:p>
            <a:pPr marL="0" indent="0">
              <a:buNone/>
            </a:pPr>
            <a:endParaRPr lang="uk-UA" sz="1600" smtClean="0"/>
          </a:p>
          <a:p>
            <a:pPr marL="0" indent="0">
              <a:buNone/>
            </a:pPr>
            <a:endParaRPr lang="uk-UA" sz="1600"/>
          </a:p>
          <a:p>
            <a:pPr marL="0" indent="0">
              <a:buNone/>
            </a:pPr>
            <a:endParaRPr lang="uk-UA" sz="1600" smtClean="0"/>
          </a:p>
          <a:p>
            <a:pPr marL="0" indent="0">
              <a:buNone/>
            </a:pPr>
            <a:r>
              <a:rPr lang="ru-RU" sz="1400" b="1" smtClean="0"/>
              <a:t>«Мазепа на </a:t>
            </a:r>
            <a:r>
              <a:rPr lang="ru-RU" sz="1400" b="1" err="1" smtClean="0"/>
              <a:t>переправі</a:t>
            </a:r>
            <a:r>
              <a:rPr lang="ru-RU" sz="1400" b="1" smtClean="0"/>
              <a:t> через </a:t>
            </a:r>
            <a:r>
              <a:rPr lang="ru-RU" sz="1400" b="1" err="1" smtClean="0"/>
              <a:t>Дніпро</a:t>
            </a:r>
            <a:r>
              <a:rPr lang="ru-RU" sz="1400" b="1" smtClean="0"/>
              <a:t>» </a:t>
            </a:r>
            <a:r>
              <a:rPr lang="ru-RU" sz="1400" b="1" err="1" smtClean="0"/>
              <a:t>Корнило</a:t>
            </a:r>
            <a:r>
              <a:rPr lang="ru-RU" sz="1400" b="1" smtClean="0"/>
              <a:t> </a:t>
            </a:r>
            <a:r>
              <a:rPr lang="ru-RU" sz="1400" b="1" err="1" smtClean="0"/>
              <a:t>Устиянович</a:t>
            </a:r>
            <a:r>
              <a:rPr lang="ru-RU" sz="1400" b="1" smtClean="0"/>
              <a:t>                    Ежен Делакруа. Мазепа на </a:t>
            </a:r>
            <a:r>
              <a:rPr lang="ru-RU" sz="1400" b="1" err="1" smtClean="0"/>
              <a:t>коні</a:t>
            </a:r>
            <a:endParaRPr lang="ru-RU" sz="1400" b="1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71" y="2852936"/>
            <a:ext cx="4968552" cy="271283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2937888"/>
            <a:ext cx="3600400" cy="264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08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68952" cy="648072"/>
          </a:xfrm>
        </p:spPr>
        <p:txBody>
          <a:bodyPr>
            <a:normAutofit/>
          </a:bodyPr>
          <a:lstStyle/>
          <a:p>
            <a:r>
              <a:rPr lang="ru-RU" sz="3600" b="1" i="1" u="sng">
                <a:solidFill>
                  <a:schemeClr val="tx1">
                    <a:lumMod val="65000"/>
                    <a:lumOff val="35000"/>
                  </a:schemeClr>
                </a:solidFill>
              </a:rPr>
              <a:t>Мазепа в </a:t>
            </a:r>
            <a:r>
              <a:rPr lang="ru-RU" sz="3600" b="1" i="1" u="sng" err="1">
                <a:solidFill>
                  <a:schemeClr val="tx1">
                    <a:lumMod val="65000"/>
                    <a:lumOff val="35000"/>
                  </a:schemeClr>
                </a:solidFill>
              </a:rPr>
              <a:t>літературі</a:t>
            </a:r>
            <a:r>
              <a:rPr lang="ru-RU" sz="3600" b="1" i="1" u="sng">
                <a:solidFill>
                  <a:schemeClr val="tx1">
                    <a:lumMod val="65000"/>
                    <a:lumOff val="35000"/>
                  </a:schemeClr>
                </a:solidFill>
              </a:rPr>
              <a:t> та </a:t>
            </a:r>
            <a:r>
              <a:rPr lang="ru-RU" sz="3600" b="1" i="1" u="sng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мистецтві</a:t>
            </a:r>
            <a:endParaRPr lang="ru-RU" sz="3600" i="1" u="sng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760640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/>
              <a:t>Гетьман Іван Мазепа — найвідоміший </a:t>
            </a:r>
            <a:r>
              <a:rPr lang="ru-RU" sz="2400" smtClean="0"/>
              <a:t>гетьман </a:t>
            </a:r>
            <a:r>
              <a:rPr lang="ru-RU" sz="2400"/>
              <a:t>України. Йому присвячено 186 гравюр, 42 картини, 22 музичні твори, 17 літературних творів, 6 скульптур. Серед найвідоміших творів</a:t>
            </a:r>
            <a:r>
              <a:rPr lang="ru-RU" sz="2400" smtClean="0"/>
              <a:t>:</a:t>
            </a:r>
          </a:p>
          <a:p>
            <a:pPr marL="0" indent="0">
              <a:buNone/>
            </a:pPr>
            <a:endParaRPr lang="uk-UA" sz="2400"/>
          </a:p>
          <a:p>
            <a:pPr marL="0" indent="0">
              <a:buNone/>
            </a:pPr>
            <a:endParaRPr lang="uk-UA" sz="2400" smtClean="0"/>
          </a:p>
          <a:p>
            <a:pPr marL="0" indent="0">
              <a:buNone/>
            </a:pPr>
            <a:endParaRPr lang="uk-UA" sz="2400"/>
          </a:p>
          <a:p>
            <a:pPr marL="0" indent="0">
              <a:buNone/>
            </a:pPr>
            <a:endParaRPr lang="uk-UA" sz="2400" smtClean="0"/>
          </a:p>
          <a:p>
            <a:pPr marL="0" indent="0">
              <a:buNone/>
            </a:pPr>
            <a:endParaRPr lang="uk-UA" sz="2400"/>
          </a:p>
          <a:p>
            <a:pPr marL="0" indent="0">
              <a:buNone/>
            </a:pPr>
            <a:endParaRPr lang="uk-UA" sz="2400" smtClean="0"/>
          </a:p>
          <a:p>
            <a:pPr marL="0" indent="0">
              <a:buNone/>
            </a:pPr>
            <a:endParaRPr lang="uk-UA" sz="2400"/>
          </a:p>
          <a:p>
            <a:pPr marL="0" indent="0">
              <a:buNone/>
            </a:pPr>
            <a:endParaRPr lang="uk-UA" sz="2400" smtClean="0"/>
          </a:p>
          <a:p>
            <a:pPr marL="0" indent="0">
              <a:buNone/>
            </a:pPr>
            <a:r>
              <a:rPr lang="uk-UA" sz="1600" smtClean="0"/>
              <a:t>                                                                     </a:t>
            </a:r>
            <a:endParaRPr lang="ru-RU" sz="1600" smtClean="0"/>
          </a:p>
          <a:p>
            <a:pPr marL="0" indent="0">
              <a:buNone/>
            </a:pPr>
            <a:r>
              <a:rPr lang="ru-RU" sz="1800" smtClean="0"/>
              <a:t>Гравюра </a:t>
            </a:r>
            <a:r>
              <a:rPr lang="ru-RU" sz="1800"/>
              <a:t>«Мазепа в </a:t>
            </a:r>
            <a:r>
              <a:rPr lang="ru-RU" sz="1800" smtClean="0"/>
              <a:t>оточенні           Ежен Делакруа. Мазепа на коні.jpg</a:t>
            </a:r>
          </a:p>
          <a:p>
            <a:pPr marL="0" indent="0">
              <a:buNone/>
            </a:pPr>
            <a:r>
              <a:rPr lang="ru-RU" sz="1800" smtClean="0"/>
              <a:t> </a:t>
            </a:r>
            <a:r>
              <a:rPr lang="ru-RU" sz="1800"/>
              <a:t>добрих справ»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024" y="2002323"/>
            <a:ext cx="2628800" cy="37539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2002323"/>
            <a:ext cx="5040560" cy="370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143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4248472" cy="6408712"/>
          </a:xfrm>
        </p:spPr>
        <p:txBody>
          <a:bodyPr>
            <a:noAutofit/>
          </a:bodyPr>
          <a:lstStyle/>
          <a:p>
            <a:pPr marL="0" indent="0"/>
            <a:r>
              <a:rPr lang="ru-RU" sz="2000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Мазепа (Байрон)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жахливий день біля Полтави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 шведів щастя утекло.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Навкруг порубане, криваве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військо Кардове лягло,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Військова міць, воєнна слава.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Така ж, як ми, її раби, -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Майнула до царя, лукава,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врятувався мур Москви. -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того пам'ятного року,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ще жахливішого дня,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на ганьбу й різню жорстоку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 більше виставив ім'я,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 більше військо дав на злім. - 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Одному грім, а блиск усім…</a:t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4008" y="188640"/>
            <a:ext cx="4248472" cy="6408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А.С.Пушкин</a:t>
            </a:r>
            <a:r>
              <a:rPr lang="ru-RU" sz="20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  <a:br>
              <a:rPr lang="ru-RU" sz="20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2000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Полтава</a:t>
            </a:r>
            <a:endParaRPr lang="uk-UA" sz="2000" i="1" u="sng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…Мазепа, в горести притворной, 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 царю возносит глас покорный. 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"И знает бог, и видит свет: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Он, бедный гетман, двадцать лет Царю служил душою верной;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Его щедротою безмерной 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Осыпан, дивно вознесен... 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О, как слепа, безумна злоба!...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Ему ль теперь у двери гроба Начать учение измен, 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 потемнять благую славу? 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 он ли помощь Станислав. 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 негодованьем отказал, 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Стыдясь, отверг венец Украйны 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 договор и письма тайны</a:t>
            </a:r>
          </a:p>
          <a:p>
            <a:pPr marL="0" indent="0" algn="ctr">
              <a:buNone/>
            </a:pP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К царю, по долгу, отослал?...</a:t>
            </a:r>
            <a:endParaRPr lang="ru-RU" sz="20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82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60648"/>
            <a:ext cx="4104456" cy="6264696"/>
          </a:xfrm>
        </p:spPr>
        <p:txBody>
          <a:bodyPr>
            <a:normAutofit/>
          </a:bodyPr>
          <a:lstStyle/>
          <a:p>
            <a:r>
              <a:rPr lang="ru-RU" sz="2400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Володимир Сосюра </a:t>
            </a:r>
            <a:br>
              <a:rPr lang="ru-RU" sz="2400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«Мазепа»</a:t>
            </a:r>
            <a:r>
              <a:rPr lang="ru-RU" sz="24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…Стоїть </a:t>
            </a: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Мазепа, як докір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Безжальній долі, над водою…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небо, повне вічних зір,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 небо вічне долі злої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Відбив його старечий зір…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Стоїть з усмішкою сумною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Колишній велет, богатир.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Худі здіймаються ще груди,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щоки у сльозах бліді…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 рук його одпали люди,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 покинули в біді.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влада, всемогутня влада, </a:t>
            </a:r>
            <a: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Навік розвіялась на прах…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4104456" cy="6264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1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</a:t>
            </a:r>
          </a:p>
          <a:p>
            <a:pPr marL="0" indent="0" algn="ctr">
              <a:buNone/>
            </a:pPr>
            <a:r>
              <a:rPr lang="uk-UA" sz="16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uk-UA" sz="1600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1600" b="1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Віктор Гюґо "Мазепа</a:t>
            </a:r>
            <a:r>
              <a:rPr lang="ru-RU" sz="1600" b="1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"</a:t>
            </a:r>
            <a:endParaRPr lang="ru-RU" sz="1600" i="1" u="sng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ctr">
              <a:buNone/>
            </a:pPr>
            <a:r>
              <a:rPr lang="ru-RU" sz="16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…Коли </a:t>
            </a: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Мазепа з ревом і у сльозах лютих</a:t>
            </a:r>
          </a:p>
          <a:p>
            <a:pPr marL="0" indent="0" algn="ctr">
              <a:buNone/>
            </a:pPr>
            <a:r>
              <a:rPr lang="ru-RU" sz="16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Відчув</a:t>
            </a: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що тіло все, від рук до ніг, у путах,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 з шаблі бік </a:t>
            </a:r>
            <a:r>
              <a:rPr lang="ru-RU" sz="16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горить,</a:t>
            </a:r>
            <a:endParaRPr lang="ru-RU" sz="16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 кінь баский під ним, годований травою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Хвиль морських, аж пашить огнистою жагою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Із ніздрів та копит –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Коли гадюкою звивався під шнурами,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Безсиллям скаженілий, дарма, до нестями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При втішених катах,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 падав на грізний кінський хребет поволі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 піною на губах, у поті весь на чолі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 з кров’ю на очах –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Неждано знявся крик: – і ось нараз без стриму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Людина й кінь летять у далечінь незриму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Крізь вибалки пісків,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Самі, у гомоні та куряві пустари,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Мов блискавка зміїна ріже чорні хмари</a:t>
            </a:r>
          </a:p>
          <a:p>
            <a:pPr marL="0" indent="0" algn="ctr">
              <a:buNone/>
            </a:pPr>
            <a:r>
              <a:rPr lang="ru-RU" sz="1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 здогоні вітрів</a:t>
            </a:r>
            <a:r>
              <a:rPr lang="ru-RU" sz="16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!...</a:t>
            </a:r>
            <a:endParaRPr lang="ru-RU" sz="16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41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420</Words>
  <Application>Microsoft Office PowerPoint</Application>
  <PresentationFormat>Экран (4:3)</PresentationFormat>
  <Paragraphs>78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Образ Івана Мазепи в світовій літературі</vt:lpstr>
      <vt:lpstr>Слайд 2</vt:lpstr>
      <vt:lpstr>Слайд 3</vt:lpstr>
      <vt:lpstr>Мазепа в літературі та мистецтві</vt:lpstr>
      <vt:lpstr>Мазепа (Байрон)  І.  В жахливий день біля Полтави  Од шведів щастя утекло.  Навкруг порубане, криваве  Все військо Кардове лягло,  Військова міць, воєнна слава.  Така ж, як ми, її раби, -  Майнула до царя, лукава,  І врятувався мур Москви. -  До того пам'ятного року,  До ще жахливішого дня,  Що на ганьбу й різню жорстоку  Ще більше виставив ім'я,  Ще більше військо дав на злім. -  Одному грім, а блиск усім… </vt:lpstr>
      <vt:lpstr>Володимир Сосюра  «Мазепа» …Стоїть Мазепа, як докір  Безжальній долі, над водою…  І небо, повне вічних зір,  Те небо вічне долі злої  Відбив його старечий зір…  Стоїть з усмішкою сумною  Колишній велет, богатир.  Худі здіймаються ще груди,  А щоки у сльозах бліді…  Од рук його одпали люди,  Його покинули в біді.  І влада, всемогутня влада,  Навік розвіялась на прах…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Анатолий</dc:creator>
  <cp:lastModifiedBy>user</cp:lastModifiedBy>
  <cp:revision>24</cp:revision>
  <dcterms:created xsi:type="dcterms:W3CDTF">2014-02-23T14:47:09Z</dcterms:created>
  <dcterms:modified xsi:type="dcterms:W3CDTF">2014-06-04T19:43:49Z</dcterms:modified>
</cp:coreProperties>
</file>