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9" r:id="rId3"/>
    <p:sldId id="257" r:id="rId4"/>
    <p:sldId id="274" r:id="rId5"/>
    <p:sldId id="268" r:id="rId6"/>
    <p:sldId id="270" r:id="rId7"/>
    <p:sldId id="272" r:id="rId8"/>
    <p:sldId id="273" r:id="rId9"/>
    <p:sldId id="258" r:id="rId10"/>
    <p:sldId id="275" r:id="rId11"/>
    <p:sldId id="259" r:id="rId12"/>
    <p:sldId id="280" r:id="rId13"/>
    <p:sldId id="260" r:id="rId14"/>
    <p:sldId id="276" r:id="rId15"/>
    <p:sldId id="261" r:id="rId16"/>
    <p:sldId id="262" r:id="rId17"/>
    <p:sldId id="277" r:id="rId18"/>
    <p:sldId id="263" r:id="rId19"/>
    <p:sldId id="264" r:id="rId20"/>
    <p:sldId id="265" r:id="rId21"/>
    <p:sldId id="266" r:id="rId22"/>
    <p:sldId id="267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A66FA-5BDA-402B-8E22-C42EEA7329AC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A9547-E2CF-4EAA-A131-1B234E1D7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691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36118FB5-DDC1-446F-A949-7585AEC86739}" type="slidenum">
              <a:rPr lang="ru-RU" smtClean="0"/>
              <a:pPr eaLnBrk="1" hangingPunct="1"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E5785FBF-4A61-471F-B4A6-8372E747BD16}" type="slidenum">
              <a:rPr lang="ru-RU" smtClean="0"/>
              <a:pPr eaLnBrk="1" hangingPunct="1"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A2CAB4F0-BFB5-49F1-927E-2C9A9E211F2B}" type="slidenum">
              <a:rPr lang="ru-RU" smtClean="0"/>
              <a:pPr eaLnBrk="1" hangingPunct="1"/>
              <a:t>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DB1095-EE77-4D03-BF94-8C5C3DDE453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74899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26B5E1-C7B0-420C-8CC3-4DDC81BCD5C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49116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1B30A-3FD4-45E7-848E-BD2A403B3E6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00261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9C5C49-2A47-437A-BD88-EED0B9B3442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92040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FC76F-0F47-4D72-B1CF-867A66ED132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2761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5F3F0-437F-455C-82C2-4CB4CED4BD7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002848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10D50-19FA-4D7C-B29B-2EC1F80085F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19717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4FDEB4-8935-4A9B-BCC0-EEDAFAD260D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74664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C62446-FDBE-485E-BB3B-6A328C220D2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393325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C341FC-1D45-46ED-80A5-BD3FA70D64D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99177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2F14B0-480A-457F-A2C0-EE66A7A649B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89833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A6D5736-A84A-4E10-9E62-E96434EA833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bw.keytown.com/hronikaj1.htm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764704"/>
            <a:ext cx="3670300" cy="2879725"/>
          </a:xfrm>
        </p:spPr>
        <p:txBody>
          <a:bodyPr/>
          <a:lstStyle/>
          <a:p>
            <a:r>
              <a:rPr lang="ru-RU" sz="4000" b="1" i="1">
                <a:latin typeface="Times New Roman" pitchFamily="18" charset="0"/>
              </a:rPr>
              <a:t>Михаил Афанасьевич Булгаков</a:t>
            </a:r>
            <a:r>
              <a:rPr lang="ru-RU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99592" y="4018027"/>
            <a:ext cx="3313112" cy="1752600"/>
          </a:xfrm>
        </p:spPr>
        <p:txBody>
          <a:bodyPr/>
          <a:lstStyle/>
          <a:p>
            <a:r>
              <a:rPr lang="ru-RU" i="1" dirty="0">
                <a:latin typeface="Times New Roman" pitchFamily="18" charset="0"/>
              </a:rPr>
              <a:t>Биография</a:t>
            </a:r>
          </a:p>
        </p:txBody>
      </p:sp>
      <p:pic>
        <p:nvPicPr>
          <p:cNvPr id="2053" name="Picture 5" descr="Картинка 5 из 150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763" y="1196975"/>
            <a:ext cx="3125787" cy="403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513" y="5085184"/>
            <a:ext cx="3744416" cy="1440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WordArt 3"/>
          <p:cNvSpPr>
            <a:spLocks noChangeArrowheads="1" noChangeShapeType="1" noTextEdit="1"/>
          </p:cNvSpPr>
          <p:nvPr/>
        </p:nvSpPr>
        <p:spPr bwMode="auto">
          <a:xfrm>
            <a:off x="683569" y="333375"/>
            <a:ext cx="7776864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Татьяна Николаевна Лаппа - </a:t>
            </a:r>
          </a:p>
          <a:p>
            <a:pPr algn="ctr"/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первая жена Булгакова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80" y="1552956"/>
            <a:ext cx="3913283" cy="49003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72001" y="1740988"/>
            <a:ext cx="37444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/>
              <a:t>Любовь Булгакова к Татьяне</a:t>
            </a:r>
          </a:p>
          <a:p>
            <a:pPr algn="ctr"/>
            <a:r>
              <a:rPr lang="ru-RU" sz="2400" i="1" dirty="0" smtClean="0"/>
              <a:t>Николаевне </a:t>
            </a:r>
            <a:r>
              <a:rPr lang="ru-RU" sz="2400" i="1" dirty="0"/>
              <a:t>изобиловала</a:t>
            </a:r>
          </a:p>
          <a:p>
            <a:pPr algn="ctr"/>
            <a:r>
              <a:rPr lang="ru-RU" sz="2400" i="1" dirty="0"/>
              <a:t>драматическими</a:t>
            </a:r>
          </a:p>
          <a:p>
            <a:pPr algn="ctr"/>
            <a:r>
              <a:rPr lang="ru-RU" sz="2400" i="1" dirty="0"/>
              <a:t>моментами. Родители</a:t>
            </a:r>
          </a:p>
          <a:p>
            <a:pPr algn="ctr"/>
            <a:r>
              <a:rPr lang="ru-RU" sz="2400" i="1" dirty="0"/>
              <a:t>обоих были против этой</a:t>
            </a:r>
          </a:p>
          <a:p>
            <a:pPr algn="ctr"/>
            <a:r>
              <a:rPr lang="ru-RU" sz="2400" i="1" dirty="0"/>
              <a:t>связи. Однако молодые</a:t>
            </a:r>
          </a:p>
          <a:p>
            <a:pPr algn="ctr"/>
            <a:r>
              <a:rPr lang="ru-RU" sz="2400" i="1" dirty="0"/>
              <a:t>решили пожениться, и</a:t>
            </a:r>
          </a:p>
          <a:p>
            <a:pPr algn="ctr"/>
            <a:r>
              <a:rPr lang="ru-RU" sz="2400" i="1" dirty="0"/>
              <a:t>родители смирились с этим.</a:t>
            </a:r>
          </a:p>
        </p:txBody>
      </p:sp>
    </p:spTree>
    <p:extLst>
      <p:ext uri="{BB962C8B-B14F-4D97-AF65-F5344CB8AC3E}">
        <p14:creationId xmlns:p14="http://schemas.microsoft.com/office/powerpoint/2010/main" val="2593485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6613"/>
            <a:ext cx="4038600" cy="52895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600" b="1" i="1" dirty="0">
                <a:latin typeface="Times New Roman" pitchFamily="18" charset="0"/>
              </a:rPr>
              <a:t>      </a:t>
            </a:r>
            <a:r>
              <a:rPr lang="ru-RU" sz="2000" b="1" i="1" dirty="0">
                <a:latin typeface="Times New Roman" pitchFamily="18" charset="0"/>
              </a:rPr>
              <a:t>После начала Первой мировой войны Булгаков работает врачом сначала в прифронтовой зоне, потом в резерве. </a:t>
            </a:r>
            <a:endParaRPr lang="ru-RU" sz="2000" b="1" i="1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i="1" dirty="0">
                <a:latin typeface="Times New Roman" pitchFamily="18" charset="0"/>
              </a:rPr>
              <a:t>	</a:t>
            </a:r>
            <a:r>
              <a:rPr lang="ru-RU" sz="2000" b="1" i="1" dirty="0" smtClean="0">
                <a:latin typeface="Times New Roman" pitchFamily="18" charset="0"/>
              </a:rPr>
              <a:t>С </a:t>
            </a:r>
            <a:r>
              <a:rPr lang="ru-RU" sz="2000" b="1" i="1" dirty="0">
                <a:latin typeface="Times New Roman" pitchFamily="18" charset="0"/>
              </a:rPr>
              <a:t>1917 года он стал регулярно употреблять морфий, боясь заражения крови после сделанной операции. </a:t>
            </a:r>
            <a:endParaRPr lang="ru-RU" sz="2000" b="1" i="1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i="1" dirty="0">
                <a:latin typeface="Times New Roman" pitchFamily="18" charset="0"/>
              </a:rPr>
              <a:t>	</a:t>
            </a:r>
            <a:r>
              <a:rPr lang="ru-RU" sz="2000" b="1" i="1" dirty="0" smtClean="0">
                <a:latin typeface="Times New Roman" pitchFamily="18" charset="0"/>
              </a:rPr>
              <a:t>В </a:t>
            </a:r>
            <a:r>
              <a:rPr lang="ru-RU" sz="2000" b="1" i="1" dirty="0">
                <a:latin typeface="Times New Roman" pitchFamily="18" charset="0"/>
              </a:rPr>
              <a:t>декабре 1917 года он впервые приехал в Москву, остановившись у своего дяди, известного московского врача Н. М. Покровского, ставшего прототипом профессора Преображенского из повести «Собачье сердце». </a:t>
            </a:r>
            <a:endParaRPr lang="ru-RU" sz="2000" b="1" i="1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i="1" dirty="0">
                <a:latin typeface="Times New Roman" pitchFamily="18" charset="0"/>
              </a:rPr>
              <a:t>	</a:t>
            </a:r>
            <a:r>
              <a:rPr lang="ru-RU" sz="2000" b="1" i="1" dirty="0" smtClean="0">
                <a:latin typeface="Times New Roman" pitchFamily="18" charset="0"/>
              </a:rPr>
              <a:t>Весной </a:t>
            </a:r>
            <a:r>
              <a:rPr lang="ru-RU" sz="2000" b="1" i="1" dirty="0">
                <a:latin typeface="Times New Roman" pitchFamily="18" charset="0"/>
              </a:rPr>
              <a:t>1918 года Булгаков возвращается в Киев, где начинает частную практику как венеролог.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836712"/>
            <a:ext cx="2914286" cy="416190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19207" y="5229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М.А. Булгаков, студент-</a:t>
            </a:r>
          </a:p>
          <a:p>
            <a:pPr algn="ctr"/>
            <a:r>
              <a:rPr lang="ru-RU" b="1" dirty="0"/>
              <a:t>медик, в военном госпитале</a:t>
            </a:r>
          </a:p>
          <a:p>
            <a:pPr algn="ctr"/>
            <a:r>
              <a:rPr lang="ru-RU" b="1" dirty="0"/>
              <a:t>в группе раненых. Саратов.</a:t>
            </a:r>
          </a:p>
          <a:p>
            <a:pPr algn="ctr"/>
            <a:r>
              <a:rPr lang="ru-RU" b="1" dirty="0"/>
              <a:t>Фото 1914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 txBox="1">
            <a:spLocks noChangeArrowheads="1"/>
          </p:cNvSpPr>
          <p:nvPr/>
        </p:nvSpPr>
        <p:spPr bwMode="auto">
          <a:xfrm>
            <a:off x="4283968" y="980728"/>
            <a:ext cx="4038600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lnSpc>
                <a:spcPct val="80000"/>
              </a:lnSpc>
              <a:buFontTx/>
              <a:buNone/>
            </a:pPr>
            <a:r>
              <a:rPr lang="ru-RU" sz="1800" b="1" i="1" kern="0" dirty="0" smtClean="0">
                <a:latin typeface="Times New Roman" pitchFamily="18" charset="0"/>
              </a:rPr>
              <a:t>      </a:t>
            </a:r>
            <a:r>
              <a:rPr lang="ru-RU" sz="2000" b="1" i="1" kern="0" dirty="0" smtClean="0">
                <a:latin typeface="Times New Roman" pitchFamily="18" charset="0"/>
              </a:rPr>
              <a:t>Во время Гражданской войны, в феврале 1919 года, Булгаков мобилизуется как военный врач в армию Украинской Народной Республики, но почти сразу дезертирует. 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ru-RU" sz="2000" b="1" i="1" kern="0" dirty="0" smtClean="0">
                <a:latin typeface="Times New Roman" pitchFamily="18" charset="0"/>
              </a:rPr>
              <a:t>	В конце августа 1919 года, по одной из версий, Булгаков был мобилизован в Красную Армию в качестве военного врача; 14-16 октября вместе с частями Красной Армии вернулся в Киев и в ходе уличных боев перешел на сторону Вооруженных сил Юга России (по другой версии — попал к ним в плен) и стал военным врачом 3-го Терского казачьего полка.</a:t>
            </a:r>
          </a:p>
          <a:p>
            <a:pPr algn="r">
              <a:lnSpc>
                <a:spcPct val="80000"/>
              </a:lnSpc>
            </a:pPr>
            <a:endParaRPr lang="ru-RU" sz="2000" b="1" kern="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80728"/>
            <a:ext cx="2923810" cy="49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6002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265613" y="548680"/>
            <a:ext cx="4038600" cy="5649913"/>
          </a:xfrm>
        </p:spPr>
        <p:txBody>
          <a:bodyPr/>
          <a:lstStyle/>
          <a:p>
            <a:pPr algn="r">
              <a:lnSpc>
                <a:spcPct val="80000"/>
              </a:lnSpc>
              <a:buFontTx/>
              <a:buNone/>
            </a:pPr>
            <a:r>
              <a:rPr lang="ru-RU" sz="2000" dirty="0"/>
              <a:t>     </a:t>
            </a:r>
            <a:r>
              <a:rPr lang="ru-RU" sz="1900" b="1" i="1" dirty="0">
                <a:latin typeface="Times New Roman" pitchFamily="18" charset="0"/>
              </a:rPr>
              <a:t>В конце сентября 1921 года Булгаков переехал в Москву и начал сотрудничать как фельетонист со столичными газетами («Гудок», «Рабочий») и журналами («Медицинский работник», «Россия», «Возрождение»). </a:t>
            </a:r>
            <a:endParaRPr lang="ru-RU" sz="1900" b="1" i="1" dirty="0" smtClean="0">
              <a:latin typeface="Times New Roman" pitchFamily="18" charset="0"/>
            </a:endParaRPr>
          </a:p>
          <a:p>
            <a:pPr algn="r">
              <a:lnSpc>
                <a:spcPct val="80000"/>
              </a:lnSpc>
              <a:buFontTx/>
              <a:buNone/>
            </a:pPr>
            <a:r>
              <a:rPr lang="ru-RU" sz="1900" b="1" i="1" dirty="0">
                <a:latin typeface="Times New Roman" pitchFamily="18" charset="0"/>
              </a:rPr>
              <a:t>	</a:t>
            </a:r>
            <a:r>
              <a:rPr lang="ru-RU" sz="1900" b="1" i="1" dirty="0" smtClean="0">
                <a:latin typeface="Times New Roman" pitchFamily="18" charset="0"/>
              </a:rPr>
              <a:t>В </a:t>
            </a:r>
            <a:r>
              <a:rPr lang="ru-RU" sz="1900" b="1" i="1" dirty="0">
                <a:latin typeface="Times New Roman" pitchFamily="18" charset="0"/>
              </a:rPr>
              <a:t>это же время он публикует отдельные произведения в газете «Накануне», выпускавшейся в Берлине. С 1922 по 1926 год в «Гудке» напечатано более 120 репортажей, очерков и фельетонов Булгакова. 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ru-RU" sz="1900" b="1" i="1" dirty="0">
                <a:latin typeface="Times New Roman" pitchFamily="18" charset="0"/>
              </a:rPr>
              <a:t>      В 1923 году Булгаков вступает во Всероссийский Союз писателей. В 1924 году он знакомится с недавно вернувшейся из-за границы Любовью Евгеньевной Белозерской, которая вскоре становится его новой женой.</a:t>
            </a:r>
          </a:p>
        </p:txBody>
      </p:sp>
      <p:pic>
        <p:nvPicPr>
          <p:cNvPr id="12296" name="Picture 8" descr="Картинка 9 из 150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913" y="1124744"/>
            <a:ext cx="2471738" cy="367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900113" y="5017511"/>
            <a:ext cx="3365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b="1" i="1" dirty="0">
                <a:latin typeface="Times New Roman" pitchFamily="18" charset="0"/>
              </a:rPr>
              <a:t>Михаил Булгаков. Фото 1926 г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73236"/>
            <a:ext cx="2795588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WordArt 4"/>
          <p:cNvSpPr>
            <a:spLocks noChangeArrowheads="1" noChangeShapeType="1" noTextEdit="1"/>
          </p:cNvSpPr>
          <p:nvPr/>
        </p:nvSpPr>
        <p:spPr bwMode="auto">
          <a:xfrm>
            <a:off x="611188" y="404813"/>
            <a:ext cx="7921625" cy="971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Любовь Евгеньевна Белозерская - </a:t>
            </a:r>
          </a:p>
          <a:p>
            <a:pPr algn="ctr"/>
            <a:r>
              <a:rPr lang="ru-RU" sz="32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вторая жена Булгакова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1188" y="1493609"/>
            <a:ext cx="39608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+mn-lt"/>
              </a:rPr>
              <a:t>В апреле 1924 года Булгаков</a:t>
            </a:r>
          </a:p>
          <a:p>
            <a:r>
              <a:rPr lang="ru-RU" sz="2000" b="1" i="1" dirty="0">
                <a:latin typeface="+mn-lt"/>
              </a:rPr>
              <a:t>разошелся с Татьяной</a:t>
            </a:r>
          </a:p>
          <a:p>
            <a:r>
              <a:rPr lang="ru-RU" sz="2000" b="1" i="1" dirty="0">
                <a:latin typeface="+mn-lt"/>
              </a:rPr>
              <a:t>Николаевной Лаппа. Она не</a:t>
            </a:r>
          </a:p>
          <a:p>
            <a:r>
              <a:rPr lang="ru-RU" sz="2000" b="1" i="1" dirty="0">
                <a:latin typeface="+mn-lt"/>
              </a:rPr>
              <a:t>имела каких-либо особых</a:t>
            </a:r>
          </a:p>
          <a:p>
            <a:r>
              <a:rPr lang="ru-RU" sz="2000" b="1" i="1" dirty="0">
                <a:latin typeface="+mn-lt"/>
              </a:rPr>
              <a:t>талантов или знакомств в</a:t>
            </a:r>
          </a:p>
          <a:p>
            <a:r>
              <a:rPr lang="ru-RU" sz="2000" b="1" i="1" dirty="0">
                <a:latin typeface="+mn-lt"/>
              </a:rPr>
              <a:t>литературно-театральных</a:t>
            </a:r>
          </a:p>
          <a:p>
            <a:r>
              <a:rPr lang="ru-RU" sz="2000" b="1" i="1" dirty="0">
                <a:latin typeface="+mn-lt"/>
              </a:rPr>
              <a:t>кругах, поэтому, как только</a:t>
            </a:r>
          </a:p>
          <a:p>
            <a:r>
              <a:rPr lang="ru-RU" sz="2000" b="1" i="1" dirty="0">
                <a:latin typeface="+mn-lt"/>
              </a:rPr>
              <a:t>Булгаков почувствовал себя</a:t>
            </a:r>
          </a:p>
          <a:p>
            <a:r>
              <a:rPr lang="ru-RU" sz="2000" b="1" i="1" dirty="0">
                <a:latin typeface="+mn-lt"/>
              </a:rPr>
              <a:t>писателем, он оставил ее,</a:t>
            </a:r>
          </a:p>
          <a:p>
            <a:r>
              <a:rPr lang="ru-RU" sz="2000" b="1" i="1" dirty="0">
                <a:latin typeface="+mn-lt"/>
              </a:rPr>
              <a:t>женившись на более</a:t>
            </a:r>
          </a:p>
          <a:p>
            <a:r>
              <a:rPr lang="ru-RU" sz="2000" b="1" i="1" dirty="0">
                <a:latin typeface="+mn-lt"/>
              </a:rPr>
              <a:t>интересной, с точки зрения</a:t>
            </a:r>
          </a:p>
          <a:p>
            <a:r>
              <a:rPr lang="ru-RU" sz="2000" b="1" i="1" dirty="0">
                <a:latin typeface="+mn-lt"/>
              </a:rPr>
              <a:t>круга литературных</a:t>
            </a:r>
          </a:p>
          <a:p>
            <a:r>
              <a:rPr lang="ru-RU" sz="2000" b="1" i="1" dirty="0">
                <a:latin typeface="+mn-lt"/>
              </a:rPr>
              <a:t>знакомств, Любови</a:t>
            </a:r>
          </a:p>
          <a:p>
            <a:r>
              <a:rPr lang="ru-RU" sz="2000" b="1" i="1" dirty="0">
                <a:latin typeface="+mn-lt"/>
              </a:rPr>
              <a:t>Евгеньевне Белозерской.</a:t>
            </a:r>
          </a:p>
        </p:txBody>
      </p:sp>
    </p:spTree>
    <p:extLst>
      <p:ext uri="{BB962C8B-B14F-4D97-AF65-F5344CB8AC3E}">
        <p14:creationId xmlns:p14="http://schemas.microsoft.com/office/powerpoint/2010/main" val="20963818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92150"/>
            <a:ext cx="4038600" cy="543401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800" b="1" i="1">
                <a:latin typeface="Times New Roman" pitchFamily="18" charset="0"/>
              </a:rPr>
              <a:t>      С 1926 года во МХАТе с большим успехом идёт пьеса «Дни Турбиных». Её постановка разрешена на год, но позже несколько раз продлевалась, поскольку пьеса понравилась Сталину. Отметим, что в своих выступлениях Сталин соглашался: «Дни Турбиных» — «антисоветская штука, и Булгаков не наш». Одновременно в советской прессе проходит интенсивная и крайне резкая критика творчества Булгакова; по его собственным подсчётам, за 10 лет появилось 298 ругательных рецензий и 3 благожелательных. Среди критиков были такие влиятельные чиновники и литераторы, как Маяковский, Безыменский, Леопольд Авербах, Виктор Шкловский, Керженцев и многие другие.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076825" y="4292600"/>
            <a:ext cx="2590800" cy="504825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1800" b="1" i="1">
                <a:latin typeface="Times New Roman" pitchFamily="18" charset="0"/>
              </a:rPr>
              <a:t>1928 год, у Стронских.</a:t>
            </a:r>
            <a:r>
              <a:rPr lang="ru-RU" sz="1600" b="1" i="1">
                <a:latin typeface="Times New Roman" pitchFamily="18" charset="0"/>
              </a:rPr>
              <a:t> </a:t>
            </a:r>
          </a:p>
        </p:txBody>
      </p:sp>
      <p:pic>
        <p:nvPicPr>
          <p:cNvPr id="16392" name="Picture 8" descr="1928 год, у Стронских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341438"/>
            <a:ext cx="333375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92150"/>
            <a:ext cx="4038600" cy="543401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800" b="1" i="1">
                <a:latin typeface="Times New Roman" pitchFamily="18" charset="0"/>
              </a:rPr>
              <a:t>      В 1928 году Булгаков едет с Любовью Евгеньевной на Кавказ, посещает Тифлис, Батум, Зелёный Мыс, Владикавказ, Гудермес. В Москве в этом году проходит премьера пьесы «Багровый остров». У Булгакова возникает замысел романа, позднее названного «Мастер и Маргарита» (ряд исследователей творчества Булгакова отмечают влияние на него при замысле и написании этого романа австрийского писателя Густава Майринка, в частности можно говорить о таких романах последнего, как «Голем», который Булгаков читал в переводе Д.Выгодского, и «Зелёный лик»). Писатель также начинает работу над пьесой о Мольере («Кабала святош»).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b="1" i="1">
                <a:latin typeface="Times New Roman" pitchFamily="18" charset="0"/>
              </a:rPr>
              <a:t>      В 1929 году Булгаков знакомится с Еленой Сергеевной Шиловской, будущей третьей женой.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3933825"/>
            <a:ext cx="4038600" cy="6477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1800" b="1" i="1">
                <a:latin typeface="Times New Roman" pitchFamily="18" charset="0"/>
              </a:rPr>
              <a:t>апрель 1935 года, Елена Сергеевна, М.А.Булгаков </a:t>
            </a:r>
          </a:p>
        </p:txBody>
      </p:sp>
      <p:pic>
        <p:nvPicPr>
          <p:cNvPr id="18440" name="Picture 8" descr="апрель 1935 года, Елена Сергеевна, М.А.Булга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268413"/>
            <a:ext cx="333375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WordArt 3"/>
          <p:cNvSpPr>
            <a:spLocks noChangeArrowheads="1" noChangeShapeType="1" noTextEdit="1"/>
          </p:cNvSpPr>
          <p:nvPr/>
        </p:nvSpPr>
        <p:spPr bwMode="auto">
          <a:xfrm>
            <a:off x="623393" y="413791"/>
            <a:ext cx="3909753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 dirty="0"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+mn-lt"/>
              </a:rPr>
              <a:t>Елена Сергеевна Булгакова - </a:t>
            </a:r>
          </a:p>
          <a:p>
            <a:pPr algn="ctr"/>
            <a:r>
              <a:rPr lang="ru-RU" sz="3600" b="1" kern="10" spc="720" dirty="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+mn-lt"/>
              </a:rPr>
              <a:t>третья жена Булгакова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23392" y="1700807"/>
            <a:ext cx="392408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+mn-lt"/>
              </a:rPr>
              <a:t>В</a:t>
            </a:r>
            <a:r>
              <a:rPr lang="ru-RU" b="1" i="1" dirty="0" smtClean="0">
                <a:latin typeface="+mn-lt"/>
              </a:rPr>
              <a:t> феврале 1929 </a:t>
            </a:r>
            <a:r>
              <a:rPr lang="ru-RU" b="1" i="1" dirty="0">
                <a:latin typeface="+mn-lt"/>
              </a:rPr>
              <a:t>года </a:t>
            </a:r>
            <a:r>
              <a:rPr lang="ru-RU" b="1" i="1" dirty="0" smtClean="0">
                <a:latin typeface="+mn-lt"/>
              </a:rPr>
              <a:t>Булгаков познакомился с подругой </a:t>
            </a:r>
            <a:r>
              <a:rPr lang="ru-RU" b="1" i="1" dirty="0">
                <a:latin typeface="+mn-lt"/>
              </a:rPr>
              <a:t>Белозерской – </a:t>
            </a:r>
            <a:r>
              <a:rPr lang="ru-RU" b="1" i="1" dirty="0" smtClean="0">
                <a:latin typeface="+mn-lt"/>
              </a:rPr>
              <a:t>Еленой Сергеевной </a:t>
            </a:r>
            <a:r>
              <a:rPr lang="ru-RU" b="1" i="1" dirty="0">
                <a:latin typeface="+mn-lt"/>
              </a:rPr>
              <a:t>Шиловской, </a:t>
            </a:r>
            <a:r>
              <a:rPr lang="ru-RU" b="1" i="1" dirty="0" smtClean="0">
                <a:latin typeface="+mn-lt"/>
              </a:rPr>
              <a:t>с которой у него </a:t>
            </a:r>
            <a:r>
              <a:rPr lang="ru-RU" b="1" i="1" dirty="0">
                <a:latin typeface="+mn-lt"/>
              </a:rPr>
              <a:t>завязался роман. В октябре </a:t>
            </a:r>
            <a:r>
              <a:rPr lang="ru-RU" b="1" i="1" dirty="0" smtClean="0">
                <a:latin typeface="+mn-lt"/>
              </a:rPr>
              <a:t>1932 года </a:t>
            </a:r>
            <a:r>
              <a:rPr lang="ru-RU" b="1" i="1" dirty="0">
                <a:latin typeface="+mn-lt"/>
              </a:rPr>
              <a:t>она стала третьей </a:t>
            </a:r>
            <a:r>
              <a:rPr lang="ru-RU" b="1" i="1" dirty="0" smtClean="0">
                <a:latin typeface="+mn-lt"/>
              </a:rPr>
              <a:t>женой писателя</a:t>
            </a:r>
            <a:r>
              <a:rPr lang="ru-RU" b="1" i="1" dirty="0">
                <a:latin typeface="+mn-lt"/>
              </a:rPr>
              <a:t>. Детей </a:t>
            </a:r>
            <a:r>
              <a:rPr lang="ru-RU" b="1" i="1" dirty="0" smtClean="0">
                <a:latin typeface="+mn-lt"/>
              </a:rPr>
              <a:t>Шиловские поделили</a:t>
            </a:r>
            <a:r>
              <a:rPr lang="ru-RU" b="1" i="1" dirty="0">
                <a:latin typeface="+mn-lt"/>
              </a:rPr>
              <a:t>. Старший Женя остался </a:t>
            </a:r>
            <a:r>
              <a:rPr lang="ru-RU" b="1" i="1" dirty="0" smtClean="0">
                <a:latin typeface="+mn-lt"/>
              </a:rPr>
              <a:t>с отцом</a:t>
            </a:r>
            <a:r>
              <a:rPr lang="ru-RU" b="1" i="1" dirty="0">
                <a:latin typeface="+mn-lt"/>
              </a:rPr>
              <a:t>, младший Сережа – с </a:t>
            </a:r>
            <a:r>
              <a:rPr lang="ru-RU" b="1" i="1" dirty="0" smtClean="0">
                <a:latin typeface="+mn-lt"/>
              </a:rPr>
              <a:t>матерью, и </a:t>
            </a:r>
            <a:r>
              <a:rPr lang="ru-RU" b="1" i="1" dirty="0">
                <a:latin typeface="+mn-lt"/>
              </a:rPr>
              <a:t>Булгаков полюбил его как </a:t>
            </a:r>
            <a:r>
              <a:rPr lang="ru-RU" b="1" i="1" dirty="0" smtClean="0">
                <a:latin typeface="+mn-lt"/>
              </a:rPr>
              <a:t>родного. Е</a:t>
            </a:r>
            <a:r>
              <a:rPr lang="ru-RU" b="1" i="1" dirty="0">
                <a:latin typeface="+mn-lt"/>
              </a:rPr>
              <a:t>. А. Шиловский помогал жене и</a:t>
            </a:r>
          </a:p>
          <a:p>
            <a:r>
              <a:rPr lang="ru-RU" b="1" i="1" dirty="0">
                <a:latin typeface="+mn-lt"/>
              </a:rPr>
              <a:t>сыну, но с Булгаковым более </a:t>
            </a:r>
            <a:r>
              <a:rPr lang="ru-RU" b="1" i="1" dirty="0" smtClean="0">
                <a:latin typeface="+mn-lt"/>
              </a:rPr>
              <a:t>никогда не </a:t>
            </a:r>
            <a:r>
              <a:rPr lang="ru-RU" b="1" i="1" dirty="0">
                <a:latin typeface="+mn-lt"/>
              </a:rPr>
              <a:t>встречался.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33146" y="4221088"/>
            <a:ext cx="39121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i="1" dirty="0">
                <a:solidFill>
                  <a:srgbClr val="000000"/>
                </a:solidFill>
                <a:latin typeface="Arial"/>
              </a:rPr>
              <a:t>Развод Белозерской с Булгаковым произошел 3 октября 1932</a:t>
            </a:r>
          </a:p>
          <a:p>
            <a:pPr lvl="0" algn="ctr"/>
            <a:r>
              <a:rPr lang="ru-RU" b="1" i="1" dirty="0">
                <a:solidFill>
                  <a:srgbClr val="000000"/>
                </a:solidFill>
                <a:latin typeface="Arial"/>
              </a:rPr>
              <a:t>года. Некоторое время он еще</a:t>
            </a:r>
          </a:p>
          <a:p>
            <a:pPr lvl="0" algn="ctr"/>
            <a:r>
              <a:rPr lang="ru-RU" b="1" i="1" dirty="0">
                <a:solidFill>
                  <a:srgbClr val="000000"/>
                </a:solidFill>
                <a:latin typeface="Arial"/>
              </a:rPr>
              <a:t>продолжал встречаться со своей второй женой, </a:t>
            </a:r>
            <a:r>
              <a:rPr lang="ru-RU" b="1" i="1" dirty="0" smtClean="0">
                <a:solidFill>
                  <a:srgbClr val="000000"/>
                </a:solidFill>
                <a:latin typeface="Arial"/>
              </a:rPr>
              <a:t>периодически </a:t>
            </a:r>
            <a:r>
              <a:rPr lang="ru-RU" b="1" i="1" dirty="0">
                <a:solidFill>
                  <a:srgbClr val="000000"/>
                </a:solidFill>
                <a:latin typeface="Arial"/>
              </a:rPr>
              <a:t>оказывая ей материальную помощь.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626512"/>
            <a:ext cx="2178990" cy="336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0321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92150"/>
            <a:ext cx="4038600" cy="54340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b="1" i="1">
                <a:latin typeface="Times New Roman" pitchFamily="18" charset="0"/>
              </a:rPr>
              <a:t>В 1930 году произведения Булгакова перестают печататься, пьесы изымаются из репертуара театров. Запрещены к постановке пьесы «Бег», «Зойкина квартира», «Багровый остров», спектакль «Дни Турбиных» снят с репертуара. В 1930 году Булгаков пишет брату Николаю в Париж о неблагоприятной для себя литературно-театральной ситуации и тяжёлом материальном положении. Тогда же он пишет письмо Правительству СССР с просьбой определить его судьбу — либо дать право эмигрировать, либо предоставить возможность работать во МХАТе. Булгакову звонит Сталин, который рекомендует драматургу обратиться с просьбой зачислить его во МХАТ.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580063" y="4508500"/>
            <a:ext cx="2160587" cy="576263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1800" b="1" i="1">
                <a:latin typeface="Times New Roman" pitchFamily="18" charset="0"/>
              </a:rPr>
              <a:t>начало 1930 года</a:t>
            </a:r>
            <a:r>
              <a:rPr lang="ru-RU" sz="1800"/>
              <a:t> </a:t>
            </a:r>
          </a:p>
        </p:txBody>
      </p:sp>
      <p:pic>
        <p:nvPicPr>
          <p:cNvPr id="21512" name="Picture 8" descr="начало 1930 го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052513"/>
            <a:ext cx="23907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863599" y="5085184"/>
            <a:ext cx="3095625" cy="360363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1800" b="1" i="1" dirty="0">
                <a:latin typeface="Times New Roman" pitchFamily="18" charset="0"/>
              </a:rPr>
              <a:t>4 февраля 1930 года</a:t>
            </a:r>
            <a:r>
              <a:rPr lang="ru-RU" sz="1800" i="1" dirty="0">
                <a:latin typeface="Times New Roman" pitchFamily="18" charset="0"/>
              </a:rPr>
              <a:t> 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284663" y="692150"/>
            <a:ext cx="4038600" cy="543401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800" b="1" i="1">
                <a:latin typeface="Times New Roman" pitchFamily="18" charset="0"/>
              </a:rPr>
              <a:t>      В 1930 году Булгаков работал в Центральном театре рабочей молодёжи (ТРАМ). С 1930 по 1936 год — во МХАТе в качестве режиссёра-ассистента. В 1932 году Булгаков инсценировал на сцене МХАТ «Мёртвые души» Николая Гоголя. Он пытался поставить «Кабалу святош» (1930), но спектакль был почти сразу запрещён. «Кабала святош» увидела свет только в 1936 году, прошла 7 раз с огромным успехом, после чего была запрещена окончательно, а в «Правде» была помещена разгромная статья об этой «фальшивой, реакционной и негодной» пьесе. В январе 1932 года Сталин (формально — Енукидзе) вновь разрешил постановку «Дней Турбиных», и до войны она больше не запрещалась. Правда, ни на один театр, кроме МХАТ, это разрешение не распространялось.</a:t>
            </a:r>
          </a:p>
        </p:txBody>
      </p:sp>
      <p:pic>
        <p:nvPicPr>
          <p:cNvPr id="23562" name="Picture 10" descr="4 февраля 1930 го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24479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27303" y="692696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i="1" dirty="0"/>
              <a:t>По природе своего</a:t>
            </a:r>
          </a:p>
          <a:p>
            <a:pPr algn="ctr"/>
            <a:r>
              <a:rPr lang="ru-RU" sz="2400" i="1" dirty="0"/>
              <a:t>дарования он был</a:t>
            </a:r>
          </a:p>
          <a:p>
            <a:pPr algn="ctr"/>
            <a:r>
              <a:rPr lang="ru-RU" sz="2400" i="1" dirty="0"/>
              <a:t>лириком. Все, что он</a:t>
            </a:r>
          </a:p>
          <a:p>
            <a:pPr algn="ctr"/>
            <a:r>
              <a:rPr lang="ru-RU" sz="2400" i="1" dirty="0"/>
              <a:t>написал, прошло через</a:t>
            </a:r>
          </a:p>
          <a:p>
            <a:pPr algn="ctr"/>
            <a:r>
              <a:rPr lang="ru-RU" sz="2400" i="1" dirty="0"/>
              <a:t>его сердце. Каждый</a:t>
            </a:r>
          </a:p>
          <a:p>
            <a:pPr algn="ctr"/>
            <a:r>
              <a:rPr lang="ru-RU" sz="2400" i="1" dirty="0"/>
              <a:t>созданный им образ</a:t>
            </a:r>
          </a:p>
          <a:p>
            <a:pPr algn="ctr"/>
            <a:r>
              <a:rPr lang="ru-RU" sz="2400" i="1" dirty="0"/>
              <a:t>несет в себе его любовь</a:t>
            </a:r>
          </a:p>
          <a:p>
            <a:pPr algn="ctr"/>
            <a:r>
              <a:rPr lang="ru-RU" sz="2400" i="1" dirty="0"/>
              <a:t>или ненависть,</a:t>
            </a:r>
          </a:p>
          <a:p>
            <a:pPr algn="ctr"/>
            <a:r>
              <a:rPr lang="ru-RU" sz="2400" i="1" dirty="0"/>
              <a:t>восхищение или горечь,</a:t>
            </a:r>
          </a:p>
          <a:p>
            <a:pPr algn="ctr"/>
            <a:r>
              <a:rPr lang="ru-RU" sz="2400" i="1" dirty="0"/>
              <a:t>нежность</a:t>
            </a:r>
          </a:p>
          <a:p>
            <a:pPr algn="ctr"/>
            <a:r>
              <a:rPr lang="ru-RU" sz="2400" i="1" dirty="0"/>
              <a:t>или сожаление. Когда</a:t>
            </a:r>
          </a:p>
          <a:p>
            <a:pPr algn="ctr"/>
            <a:r>
              <a:rPr lang="ru-RU" sz="2400" i="1" dirty="0"/>
              <a:t>читаешь книги</a:t>
            </a:r>
          </a:p>
          <a:p>
            <a:pPr algn="ctr"/>
            <a:r>
              <a:rPr lang="ru-RU" sz="2400" i="1" dirty="0"/>
              <a:t>Булгакова, неизбежно</a:t>
            </a:r>
          </a:p>
          <a:p>
            <a:pPr algn="ctr"/>
            <a:r>
              <a:rPr lang="ru-RU" sz="2400" i="1" dirty="0"/>
              <a:t>заражаешься этими</a:t>
            </a:r>
          </a:p>
          <a:p>
            <a:pPr algn="ctr"/>
            <a:r>
              <a:rPr lang="ru-RU" sz="2400" i="1" dirty="0"/>
              <a:t>его чувствами.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8640"/>
            <a:ext cx="3888432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4541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076700"/>
            <a:ext cx="4038600" cy="576263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1800" b="1" i="1">
                <a:latin typeface="Times New Roman" pitchFamily="18" charset="0"/>
              </a:rPr>
              <a:t>февраль 1940 года. 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284663" y="836613"/>
            <a:ext cx="4038600" cy="52895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000" b="1" i="1">
                <a:latin typeface="Times New Roman" pitchFamily="18" charset="0"/>
              </a:rPr>
              <a:t>     В 1939 году Булгаков работает над либретто «Рашель», а также над пьесой о Сталине («Батум»). Пьеса была одобрена Сталиным, но вопреки ожиданиям писателя она была запрещена к печатанию и постановке. Состояние здоровья Булгакова резко ухудшается. Врачи диагностируют у него гипертонический нефросклероз. Писатель начинает диктовать Елене Сергеевне последние варианты романа «Мастер и Маргарита».</a:t>
            </a:r>
          </a:p>
        </p:txBody>
      </p:sp>
      <p:pic>
        <p:nvPicPr>
          <p:cNvPr id="25608" name="Picture 8" descr="февраль 1940 года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00213"/>
            <a:ext cx="333375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7538" y="620713"/>
            <a:ext cx="3970337" cy="5761037"/>
          </a:xfrm>
        </p:spPr>
        <p:txBody>
          <a:bodyPr/>
          <a:lstStyle/>
          <a:p>
            <a:pPr algn="r">
              <a:lnSpc>
                <a:spcPct val="80000"/>
              </a:lnSpc>
              <a:buFontTx/>
              <a:buNone/>
            </a:pPr>
            <a:r>
              <a:rPr lang="ru-RU" sz="1800" b="1" i="1" dirty="0">
                <a:latin typeface="Times New Roman" pitchFamily="18" charset="0"/>
              </a:rPr>
              <a:t>     </a:t>
            </a:r>
            <a:r>
              <a:rPr lang="ru-RU" sz="2000" b="1" i="1" dirty="0">
                <a:latin typeface="Times New Roman" pitchFamily="18" charset="0"/>
              </a:rPr>
              <a:t>С февраля 1940 года друзья и родные постоянно дежурят у постели Булгакова, который страдает болезнью почек. 10 марта 1940 года Михаил Афанасьевич Булгаков скончался. 11 марта состоялась гражданская панихида в здании Союза Советских писателей. Перед панихидой московский скульптор С. Д. Меркуров снимает с лица Булгакова посмертную маску.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ru-RU" sz="2000" b="1" i="1" dirty="0">
                <a:latin typeface="Times New Roman" pitchFamily="18" charset="0"/>
              </a:rPr>
              <a:t>     Похоронен Булгаков на Новодевичьем кладбище. На его могиле, по ходатайству его жены Е. С. Булгаковой, был установлен камень, прозванный «голгофой», который ранее лежал на могиле Н. В. Гоголя.</a:t>
            </a:r>
          </a:p>
        </p:txBody>
      </p:sp>
      <p:pic>
        <p:nvPicPr>
          <p:cNvPr id="27653" name="Picture 5" descr="Файл:Bulgakow Gr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268413"/>
            <a:ext cx="3449637" cy="302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1042988" y="4437063"/>
            <a:ext cx="32416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b="1" i="1">
                <a:latin typeface="Times New Roman" pitchFamily="18" charset="0"/>
              </a:rPr>
              <a:t>Камень с могилы Гоголя на могиле Булгакова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mtClean="0"/>
              <a:t>Почтовая марка с персонажами Булгакова, художник Ю. Арцименев, 1990 </a:t>
            </a:r>
            <a:endParaRPr lang="ru-RU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51164" y="5085184"/>
            <a:ext cx="4038600" cy="1180728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i="1" dirty="0" smtClean="0"/>
              <a:t>Открытый в октябре 2007 года памятник Булгакову возле его дома-музея в Киеве </a:t>
            </a:r>
            <a:endParaRPr lang="ru-RU" sz="2000" i="1" dirty="0"/>
          </a:p>
        </p:txBody>
      </p:sp>
      <p:pic>
        <p:nvPicPr>
          <p:cNvPr id="28682" name="Picture 10" descr="Файл:Pocht kartochka Bulgakov 19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73528"/>
            <a:ext cx="3594100" cy="177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4" name="Picture 12" descr="Файл:Bulgakov monument in Kie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68760"/>
            <a:ext cx="2844800" cy="328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38" y="3861048"/>
            <a:ext cx="3914775" cy="23622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764704"/>
            <a:ext cx="4038600" cy="5434013"/>
          </a:xfrm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2400" i="1" dirty="0"/>
              <a:t>    Михаил Булгаков родился 3 (15) мая 1891 года в Киеве в семье доцента Киевской духовной академии Афанасия Ивановича Булгакова и его жены Варвары Михайловны (в девичестве — Покровской). В семье было семеро детей: Михаил, Вера, Надежда, Варвара, Николай, Иван и Елена.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64704"/>
            <a:ext cx="3419649" cy="5934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8229600" cy="101917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i="1"/>
              <a:t>Дом на Воздвиженской № 10 в Киеве, где родился Булгаков</a:t>
            </a:r>
          </a:p>
        </p:txBody>
      </p:sp>
      <p:pic>
        <p:nvPicPr>
          <p:cNvPr id="26627" name="Picture 3" descr="Увеличить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1412776"/>
            <a:ext cx="7776864" cy="5184576"/>
          </a:xfrm>
        </p:spPr>
      </p:pic>
    </p:spTree>
    <p:extLst>
      <p:ext uri="{BB962C8B-B14F-4D97-AF65-F5344CB8AC3E}">
        <p14:creationId xmlns:p14="http://schemas.microsoft.com/office/powerpoint/2010/main" val="1825597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368660"/>
            <a:ext cx="4320480" cy="2520280"/>
          </a:xfrm>
        </p:spPr>
        <p:txBody>
          <a:bodyPr/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2400" i="1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</a:br>
            <a:r>
              <a:rPr lang="en-US" sz="2400" i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2400" i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</a:br>
            <a:r>
              <a:rPr lang="ru-RU" sz="2400" i="1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Булгаков </a:t>
            </a:r>
            <a:r>
              <a:rPr lang="ru-RU" sz="2400" i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вырос в большой дружной семье. </a:t>
            </a:r>
            <a:r>
              <a:rPr lang="en-US" sz="2400" i="1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2400" i="1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</a:br>
            <a:r>
              <a:rPr lang="ru-RU" sz="2400" i="1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Он </a:t>
            </a:r>
            <a:r>
              <a:rPr lang="ru-RU" sz="2400" i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был старшим сыном среди четырех сестер и трех братьев. </a:t>
            </a:r>
            <a:br>
              <a:rPr lang="ru-RU" sz="2400" i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</a:br>
            <a:endParaRPr lang="ru-RU" i="1" dirty="0">
              <a:latin typeface="+mn-lt"/>
            </a:endParaRPr>
          </a:p>
        </p:txBody>
      </p:sp>
      <p:pic>
        <p:nvPicPr>
          <p:cNvPr id="6" name="Picture 13" descr="Увеличить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784"/>
            <a:ext cx="1925278" cy="2888977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5" descr="Увеличить">
            <a:hlinkClick r:id="rId2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010" y="260648"/>
            <a:ext cx="2447925" cy="197485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R10s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8184" y="3392996"/>
            <a:ext cx="2104628" cy="3156942"/>
          </a:xfr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16225"/>
            <a:ext cx="3552381" cy="37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7066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260350"/>
            <a:ext cx="8001000" cy="42672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/>
              <a:t>   «Семья Булгаковых – большая, дружная, культурная, музыкальная, театральная»</a:t>
            </a:r>
          </a:p>
        </p:txBody>
      </p:sp>
      <p:pic>
        <p:nvPicPr>
          <p:cNvPr id="22531" name="Picture 3" descr="Варвара Михайловна Булгакова на даче в Буче под Киевом. 1915 год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39677">
            <a:off x="468313" y="3213100"/>
            <a:ext cx="1912937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Афанасий Иванович Булгаков. Киев, 1890-е годы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0712">
            <a:off x="2339975" y="1916113"/>
            <a:ext cx="17399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Н. А. Булгаков. Парижская лаборатория. 1930 год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773238"/>
            <a:ext cx="1643062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И. А. Булгаков. Париж, начало 30-х годов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4497">
            <a:off x="6516688" y="3141663"/>
            <a:ext cx="1946275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21521">
            <a:off x="3708400" y="4221163"/>
            <a:ext cx="153670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96941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229600" cy="51117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/>
              <a:t>    </a:t>
            </a:r>
            <a:endParaRPr lang="ru-RU"/>
          </a:p>
        </p:txBody>
      </p:sp>
      <p:pic>
        <p:nvPicPr>
          <p:cNvPr id="23555" name="Picture 3" descr="Афанасий Иванович Булгаков. Киев, 1890-е годы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7338"/>
            <a:ext cx="3328988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WordArt 4"/>
          <p:cNvSpPr>
            <a:spLocks noChangeArrowheads="1" noChangeShapeType="1" noTextEdit="1"/>
          </p:cNvSpPr>
          <p:nvPr/>
        </p:nvSpPr>
        <p:spPr bwMode="auto">
          <a:xfrm>
            <a:off x="4644009" y="476250"/>
            <a:ext cx="3744416" cy="5905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04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+mn-lt"/>
                <a:cs typeface="Arial"/>
              </a:rPr>
              <a:t>Афанасий </a:t>
            </a:r>
            <a:endParaRPr lang="ru-RU" sz="3600" i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+mn-lt"/>
              <a:cs typeface="Arial"/>
            </a:endParaRPr>
          </a:p>
          <a:p>
            <a:pPr algn="ctr"/>
            <a:r>
              <a:rPr lang="ru-RU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+mn-lt"/>
                <a:cs typeface="Arial"/>
              </a:rPr>
              <a:t>Иванович </a:t>
            </a:r>
          </a:p>
          <a:p>
            <a:pPr algn="ctr"/>
            <a:r>
              <a:rPr lang="ru-RU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+mn-lt"/>
                <a:cs typeface="Arial"/>
              </a:rPr>
              <a:t>Булгаков </a:t>
            </a:r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+mn-lt"/>
                <a:cs typeface="Arial"/>
              </a:rPr>
              <a:t>-</a:t>
            </a:r>
          </a:p>
          <a:p>
            <a:pPr algn="ctr"/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+mn-lt"/>
                <a:cs typeface="Arial"/>
              </a:rPr>
              <a:t> отец </a:t>
            </a:r>
            <a:endParaRPr lang="ru-RU" sz="3600" i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+mn-lt"/>
              <a:cs typeface="Arial"/>
            </a:endParaRPr>
          </a:p>
          <a:p>
            <a:pPr algn="ctr"/>
            <a:r>
              <a:rPr lang="ru-RU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+mn-lt"/>
                <a:cs typeface="Arial"/>
              </a:rPr>
              <a:t>писателя</a:t>
            </a:r>
            <a:endParaRPr lang="ru-RU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34458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WordArt 3"/>
          <p:cNvSpPr>
            <a:spLocks noChangeArrowheads="1" noChangeShapeType="1" noTextEdit="1"/>
          </p:cNvSpPr>
          <p:nvPr/>
        </p:nvSpPr>
        <p:spPr bwMode="auto">
          <a:xfrm>
            <a:off x="651992" y="620688"/>
            <a:ext cx="3888432" cy="53285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971"/>
              </a:avLst>
            </a:prstTxWarp>
          </a:bodyPr>
          <a:lstStyle/>
          <a:p>
            <a:pPr algn="ctr"/>
            <a:r>
              <a:rPr lang="ru-RU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+mn-lt"/>
                <a:cs typeface="Arial"/>
              </a:rPr>
              <a:t>Варвара</a:t>
            </a:r>
          </a:p>
          <a:p>
            <a:pPr algn="ctr"/>
            <a:r>
              <a:rPr lang="ru-RU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+mn-lt"/>
                <a:cs typeface="Arial"/>
              </a:rPr>
              <a:t> Михайловна</a:t>
            </a:r>
          </a:p>
          <a:p>
            <a:pPr algn="ctr"/>
            <a:r>
              <a:rPr lang="ru-RU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+mn-lt"/>
                <a:cs typeface="Arial"/>
              </a:rPr>
              <a:t> </a:t>
            </a:r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+mn-lt"/>
                <a:cs typeface="Arial"/>
              </a:rPr>
              <a:t>Булгакова - </a:t>
            </a:r>
          </a:p>
          <a:p>
            <a:pPr algn="ctr"/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+mn-lt"/>
                <a:cs typeface="Arial"/>
              </a:rPr>
              <a:t>мать писателя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146" y="764704"/>
            <a:ext cx="3672408" cy="558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240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92150"/>
            <a:ext cx="4038600" cy="543401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000" dirty="0"/>
              <a:t>     </a:t>
            </a:r>
            <a:r>
              <a:rPr lang="ru-RU" sz="2000" b="1" i="1" dirty="0">
                <a:latin typeface="Times New Roman" pitchFamily="18" charset="0"/>
              </a:rPr>
              <a:t>В 1909 году Михаил Булгаков закончил киевскую Первую гимназию и поступил на медицинский факультет Киевского университета. </a:t>
            </a:r>
            <a:r>
              <a:rPr lang="ru-RU" sz="2000" b="1" i="1" dirty="0" smtClean="0">
                <a:latin typeface="Times New Roman" pitchFamily="18" charset="0"/>
              </a:rPr>
              <a:t>     31 </a:t>
            </a:r>
            <a:r>
              <a:rPr lang="ru-RU" sz="2000" b="1" i="1" dirty="0">
                <a:latin typeface="Times New Roman" pitchFamily="18" charset="0"/>
              </a:rPr>
              <a:t>октября 1916 года — получил диплом об утверждении «в степени лекаря с отличием со всеми правами и преимуществами, законами Российской Империи сей степени присвоенными».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i="1" dirty="0">
                <a:latin typeface="Times New Roman" pitchFamily="18" charset="0"/>
              </a:rPr>
              <a:t>     Был направлен на работу в село Никольское Смоленской губернии, затем работал врачом в Вязьме. В 1913 году Булгаков вступает в свой первый брак — с Татьяной Лаппа .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5076825" y="4221163"/>
            <a:ext cx="309562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/>
              <a:t>  </a:t>
            </a:r>
            <a:r>
              <a:rPr lang="ru-RU" b="1" i="1">
                <a:latin typeface="Times New Roman" pitchFamily="18" charset="0"/>
              </a:rPr>
              <a:t>Булгаков в 1910-х годах во время учёбы в Киевском университете.</a:t>
            </a:r>
          </a:p>
        </p:txBody>
      </p:sp>
      <p:pic>
        <p:nvPicPr>
          <p:cNvPr id="8201" name="Picture 9" descr="200px-Bulgakov1910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981075"/>
            <a:ext cx="2284413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863</Words>
  <Application>Microsoft Office PowerPoint</Application>
  <PresentationFormat>Экран (4:3)</PresentationFormat>
  <Paragraphs>100</Paragraphs>
  <Slides>22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Оформление по умолчанию</vt:lpstr>
      <vt:lpstr>Михаил Афанасьевич Булгаков </vt:lpstr>
      <vt:lpstr>Презентация PowerPoint</vt:lpstr>
      <vt:lpstr>Презентация PowerPoint</vt:lpstr>
      <vt:lpstr>Дом на Воздвиженской № 10 в Киеве, где родился Булгаков</vt:lpstr>
      <vt:lpstr>  Булгаков вырос в большой дружной семье.  Он был старшим сыном среди четырех сестер и трех братьев.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ряхус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Михаил Афанасьевич Булгаков</dc:title>
  <dc:creator>ряхус</dc:creator>
  <cp:lastModifiedBy>User</cp:lastModifiedBy>
  <cp:revision>11</cp:revision>
  <dcterms:created xsi:type="dcterms:W3CDTF">2009-11-18T10:46:46Z</dcterms:created>
  <dcterms:modified xsi:type="dcterms:W3CDTF">2013-11-11T06:02:02Z</dcterms:modified>
</cp:coreProperties>
</file>