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7" r:id="rId4"/>
    <p:sldId id="268" r:id="rId5"/>
    <p:sldId id="269" r:id="rId6"/>
    <p:sldId id="264" r:id="rId7"/>
    <p:sldId id="265" r:id="rId8"/>
    <p:sldId id="266" r:id="rId9"/>
    <p:sldId id="262" r:id="rId10"/>
    <p:sldId id="258" r:id="rId11"/>
    <p:sldId id="263" r:id="rId12"/>
    <p:sldId id="259" r:id="rId13"/>
    <p:sldId id="261" r:id="rId14"/>
    <p:sldId id="271" r:id="rId15"/>
    <p:sldId id="260" r:id="rId16"/>
    <p:sldId id="272" r:id="rId17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9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25.12.2013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1955" TargetMode="External"/><Relationship Id="rId2" Type="http://schemas.openxmlformats.org/officeDocument/2006/relationships/hyperlink" Target="http://uk.wikipedia.org/wiki/1946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://uk.wikipedia.org/wiki/%D0%96%D0%BE%D0%B2%D1%82%D0%BD%D0%B5%D0%B2%D0%B8%D0%B9_%D0%BF%D0%B5%D1%80%D0%B5%D0%B2%D0%BE%D1%80%D0%BE%D1%82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1957" TargetMode="External"/><Relationship Id="rId2" Type="http://schemas.openxmlformats.org/officeDocument/2006/relationships/hyperlink" Target="http://uk.wikipedia.org/wiki/%D0%86%D1%82%D0%B0%D0%BB%D1%96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hyperlink" Target="http://uk.wikipedia.org/wiki/%D0%92%D0%B5%D0%BB%D0%B8%D0%BA%D0%BE%D0%B1%D1%80%D0%B8%D1%82%D0%B0%D0%BD%D1%96%D1%8F" TargetMode="External"/><Relationship Id="rId4" Type="http://schemas.openxmlformats.org/officeDocument/2006/relationships/hyperlink" Target="http://uk.wikipedia.org/w/index.php?title=%D0%A4%D1%96%D0%BB%D1%8C%D1%82%D1%80%D0%B8%D0%BD%D0%B5%D0%BB%D0%BB%D1%96&amp;action=edit&amp;redlink=1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/index.php?title=%D0%91%D0%BE%D1%80%D0%B8%D1%81_%D0%A1%D0%BB%D1%83%D1%86%D1%8C%D0%BA%D0%B8%D0%B9&amp;action=edit&amp;redlink=1" TargetMode="External"/><Relationship Id="rId3" Type="http://schemas.openxmlformats.org/officeDocument/2006/relationships/hyperlink" Target="http://uk.wikipedia.org/wiki/%D0%90%D0%BB%D1%8C%D0%B1%D0%B5%D1%80_%D0%9A%D0%B0%D0%BC%D1%8E" TargetMode="External"/><Relationship Id="rId7" Type="http://schemas.openxmlformats.org/officeDocument/2006/relationships/hyperlink" Target="http://uk.wikipedia.org/wiki/%D0%9E%D1%88%D0%B0%D0%BD%D1%96%D0%BD_%D0%9B%D0%B5%D0%B2_%D0%86%D0%B2%D0%B0%D0%BD%D0%BE%D0%B2%D0%B8%D1%87" TargetMode="External"/><Relationship Id="rId2" Type="http://schemas.openxmlformats.org/officeDocument/2006/relationships/hyperlink" Target="http://uk.wikipedia.org/wiki/195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/index.php?title=%D0%A1%D0%BC%D0%B8%D1%80%D0%BD%D0%BE%D0%B2_%D0%A1%D0%B5%D1%80%D0%B3%D1%96%D0%B9_%D0%A1%D0%B5%D1%80%D0%B3%D1%96%D0%B9%D0%BE%D0%B2%D0%B8%D1%87&amp;action=edit&amp;redlink=1" TargetMode="External"/><Relationship Id="rId5" Type="http://schemas.openxmlformats.org/officeDocument/2006/relationships/hyperlink" Target="http://uk.wikipedia.org/wiki/%D0%91%D1%83%D0%BD%D1%96%D0%BD" TargetMode="External"/><Relationship Id="rId10" Type="http://schemas.openxmlformats.org/officeDocument/2006/relationships/hyperlink" Target="http://uk.wikipedia.org/wiki/%D0%9F%D0%BE%D0%BB%D0%B5%D0%B2%D0%BE%D0%B9_%D0%91%D0%BE%D1%80%D0%B8%D1%81_%D0%9C%D0%B8%D0%BA%D0%BE%D0%BB%D0%B0%D0%B9%D0%BE%D0%B2%D0%B8%D1%87" TargetMode="External"/><Relationship Id="rId4" Type="http://schemas.openxmlformats.org/officeDocument/2006/relationships/hyperlink" Target="http://uk.wikipedia.org/wiki/%D0%9D%D0%BE%D0%B1%D0%B5%D0%BB%D1%96%D0%B2%D1%81%D1%8C%D0%BA%D0%B0_%D0%BF%D1%80%D0%B5%D0%BC%D1%96%D1%8F_%D0%B7_%D0%BB%D1%96%D1%82%D0%B5%D1%80%D0%B0%D1%82%D1%83%D1%80%D0%B8" TargetMode="External"/><Relationship Id="rId9" Type="http://schemas.openxmlformats.org/officeDocument/2006/relationships/hyperlink" Target="http://uk.wikipedia.org/wiki/%D0%A1%D0%B5%D1%80%D0%B3%D1%96%D0%B9_%D0%91%D0%B0%D1%80%D1%83%D0%B7%D0%B4%D1%96%D0%BD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/index.php?title=%D0%9D%D0%B0%D1%83%D0%BC_%D0%9A%D0%BE%D1%80%D0%B6%D0%B0%D0%B2%D1%96%D0%BD&amp;action=edit&amp;redlink=1" TargetMode="External"/><Relationship Id="rId13" Type="http://schemas.openxmlformats.org/officeDocument/2006/relationships/image" Target="../media/image13.jpeg"/><Relationship Id="rId3" Type="http://schemas.openxmlformats.org/officeDocument/2006/relationships/hyperlink" Target="http://uk.wikipedia.org/wiki/%D0%90%D0%BB%D1%8C%D0%B1%D0%B5%D1%80_%D0%9A%D0%B0%D0%BC%D1%8E" TargetMode="External"/><Relationship Id="rId7" Type="http://schemas.openxmlformats.org/officeDocument/2006/relationships/hyperlink" Target="http://uk.wikipedia.org/wiki/%D0%9F%D0%B5%D1%80%D0%B5%D0%B4%D1%94%D0%BB%D0%BA%D1%96%D0%BD%D0%BE" TargetMode="External"/><Relationship Id="rId12" Type="http://schemas.openxmlformats.org/officeDocument/2006/relationships/hyperlink" Target="http://uk.wikipedia.org/wiki/%D0%93%D0%B0%D0%BB%D0%B8%D1%87_%D0%9E%D0%BB%D0%B5%D0%BA%D1%81%D0%B0%D0%BD%D0%B4%D1%80_%D0%90%D1%80%D0%BA%D0%B0%D0%B4%D1%96%D0%B9%D0%BE%D0%B2%D0%B8%D1%87" TargetMode="External"/><Relationship Id="rId2" Type="http://schemas.openxmlformats.org/officeDocument/2006/relationships/hyperlink" Target="http://uk.wikipedia.org/wiki/%D0%94%D0%B6%D0%B0%D0%B2%D0%B0%D1%85%D0%B0%D1%80%D0%BB%D0%B0%D0%BB_%D0%9D%D0%B5%D1%80%D1%8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1960" TargetMode="External"/><Relationship Id="rId11" Type="http://schemas.openxmlformats.org/officeDocument/2006/relationships/hyperlink" Target="http://uk.wikipedia.org/wiki/2_%D1%87%D0%B5%D1%80%D0%B2%D0%BD%D1%8F" TargetMode="External"/><Relationship Id="rId5" Type="http://schemas.openxmlformats.org/officeDocument/2006/relationships/hyperlink" Target="http://uk.wikipedia.org/wiki/30_%D1%82%D1%80%D0%B0%D0%B2%D0%BD%D1%8F" TargetMode="External"/><Relationship Id="rId10" Type="http://schemas.openxmlformats.org/officeDocument/2006/relationships/hyperlink" Target="http://uk.wikipedia.org/wiki/%D0%90%D0%BD%D0%B4%D1%80%D1%96%D0%B9_%D0%92%D0%BE%D0%B7%D0%BD%D0%B5%D1%81%D0%B5%D0%BD%D1%81%D1%8C%D0%BA%D0%B8%D0%B9" TargetMode="External"/><Relationship Id="rId4" Type="http://schemas.openxmlformats.org/officeDocument/2006/relationships/hyperlink" Target="http://uk.wikipedia.org/wiki/%D0%9C%D0%B8%D0%BA%D0%B8%D1%82%D0%B0_%D0%A5%D1%80%D1%83%D1%89%D0%BE%D0%B2" TargetMode="External"/><Relationship Id="rId9" Type="http://schemas.openxmlformats.org/officeDocument/2006/relationships/hyperlink" Target="http://uk.wikipedia.org/wiki/%D0%91%D1%83%D0%BB%D0%B0%D1%82_%D0%9E%D0%BA%D1%83%D0%B4%D0%B6%D0%B0%D0%B2%D0%B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A4%D1%83%D1%82%D1%83%D1%80%D0%B8%D0%B7%D0%BC" TargetMode="External"/><Relationship Id="rId2" Type="http://schemas.openxmlformats.org/officeDocument/2006/relationships/hyperlink" Target="http://uk.wikipedia.org/wiki/%D0%A1%D0%B8%D0%BC%D0%B2%D0%BE%D0%BB%D1%96%D0%B7%D0%BC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F%D0%B5%D1%82%D0%B5%D1%80%D0%B1%D1%83%D1%80%D0%B7%D1%8C%D0%BA%D0%B0_%D0%B0%D0%BA%D0%B0%D0%B4%D0%B5%D0%BC%D1%96%D1%8F_%D0%BC%D0%B8%D1%81%D1%82%D0%B5%D1%86%D1%82%D0%B2" TargetMode="External"/><Relationship Id="rId3" Type="http://schemas.openxmlformats.org/officeDocument/2006/relationships/hyperlink" Target="http://uk.wikipedia.org/wiki/1890" TargetMode="External"/><Relationship Id="rId7" Type="http://schemas.openxmlformats.org/officeDocument/2006/relationships/hyperlink" Target="http://uk.wikipedia.org/wiki/%D0%A5%D1%83%D0%B4%D0%BE%D0%B6%D0%BD%D0%B8%D0%BA" TargetMode="External"/><Relationship Id="rId12" Type="http://schemas.openxmlformats.org/officeDocument/2006/relationships/image" Target="../media/image3.jpeg"/><Relationship Id="rId2" Type="http://schemas.openxmlformats.org/officeDocument/2006/relationships/hyperlink" Target="http://uk.wikipedia.org/wiki/10_%D0%BB%D1%8E%D1%82%D0%BE%D0%B3%D0%B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1%D0%B0%D1%82%D1%8C%D0%BA%D0%BE" TargetMode="External"/><Relationship Id="rId11" Type="http://schemas.openxmlformats.org/officeDocument/2006/relationships/image" Target="../media/image2.jpeg"/><Relationship Id="rId5" Type="http://schemas.openxmlformats.org/officeDocument/2006/relationships/hyperlink" Target="http://uk.wikipedia.org/wiki/%D0%9E%D0%B4%D0%B5%D1%81%D0%B0" TargetMode="External"/><Relationship Id="rId10" Type="http://schemas.openxmlformats.org/officeDocument/2006/relationships/hyperlink" Target="http://uk.wikipedia.org/wiki/1889" TargetMode="External"/><Relationship Id="rId4" Type="http://schemas.openxmlformats.org/officeDocument/2006/relationships/hyperlink" Target="http://uk.wikipedia.org/wiki/%D0%9C%D0%BE%D1%81%D0%BA%D0%B2%D0%B0" TargetMode="External"/><Relationship Id="rId9" Type="http://schemas.openxmlformats.org/officeDocument/2006/relationships/hyperlink" Target="http://uk.wikipedia.org/wiki/%D0%9F%D1%96%D0%B0%D0%BD%D1%96%D1%81%D1%8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://uk.wikipedia.org/wiki/%D0%9B%D0%B5%D0%B2_%D0%A2%D0%BE%D0%BB%D1%81%D1%82%D0%BE%D0%B9" TargetMode="External"/><Relationship Id="rId7" Type="http://schemas.openxmlformats.org/officeDocument/2006/relationships/hyperlink" Target="http://uk.wikipedia.org/wiki/%D0%A1%D1%94%D1%80%D0%BE%D0%B2_%D0%92%D0%B0%D0%BB%D0%B5%D0%BD%D1%82%D0%B8%D0%BD_%D0%9E%D0%BB%D0%B5%D0%BA%D1%81%D0%B0%D0%BD%D0%B4%D1%80%D0%BE%D0%B2%D0%B8%D1%87" TargetMode="External"/><Relationship Id="rId2" Type="http://schemas.openxmlformats.org/officeDocument/2006/relationships/hyperlink" Target="http://uk.wikipedia.org/wiki/%D0%A1%D0%BA%D1%80%D1%8F%D0%B1%D1%96%D0%BD_%D0%9E%D0%BB%D0%B5%D0%BA%D1%81%D0%B0%D0%BD%D0%B4%D1%80_%D0%9C%D0%B8%D0%BA%D0%BE%D0%BB%D0%B0%D0%B9%D0%BE%D0%B2%D0%B8%D1%8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86%D1%81%D0%B0%D0%B0%D0%BA_%D0%9B%D0%B5%D0%B2%D1%96%D1%82%D0%B0%D0%BD" TargetMode="External"/><Relationship Id="rId5" Type="http://schemas.openxmlformats.org/officeDocument/2006/relationships/hyperlink" Target="http://uk.wikipedia.org/wiki/%D0%9F%D0%BE%D0%BB%D1%94%D0%BD%D0%BE%D0%B2_%D0%92%D0%B0%D1%81%D0%B8%D0%BB%D1%8C_%D0%94%D0%BC%D0%B8%D1%82%D1%80%D0%BE%D0%B2%D0%B8%D1%87" TargetMode="External"/><Relationship Id="rId4" Type="http://schemas.openxmlformats.org/officeDocument/2006/relationships/hyperlink" Target="http://uk.wikipedia.org/wiki/%D0%A1%D0%B5%D1%80%D0%B3%D1%96%D0%B9_%D0%A0%D0%B0%D1%85%D0%BC%D0%B0%D0%BD%D1%96%D0%BD%D0%BE%D0%B2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1909" TargetMode="External"/><Relationship Id="rId2" Type="http://schemas.openxmlformats.org/officeDocument/2006/relationships/hyperlink" Target="http://uk.wikipedia.org/wiki/190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uk.wikipedia.org/wiki/%D0%9C%D1%83%D0%B7%D0%B8%D0%BA%D0%B0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1914" TargetMode="External"/><Relationship Id="rId3" Type="http://schemas.openxmlformats.org/officeDocument/2006/relationships/hyperlink" Target="http://uk.wikipedia.org/wiki/%D0%9C%D0%BE%D1%81%D0%BA%D0%BE%D0%B2%D1%81%D1%8C%D0%BA%D0%B8%D0%B9_%D1%83%D0%BD%D1%96%D0%B2%D0%B5%D1%80%D1%81%D0%B8%D1%82%D0%B5%D1%82" TargetMode="External"/><Relationship Id="rId7" Type="http://schemas.openxmlformats.org/officeDocument/2006/relationships/hyperlink" Target="http://uk.wikipedia.org/wiki/%D0%A6%D0%B5%D0%BD%D1%82%D1%80%D0%B8%D1%84%D1%83%D0%B3%D0%B0_(%D0%BB%D1%96%D1%82%D0%B5%D1%80%D0%B0%D1%82%D1%83%D1%80%D0%BD%D0%B5_%D0%BE%D0%B1'%D1%94%D0%B4%D0%BD%D0%B0%D0%BD%D0%BD%D1%8F)" TargetMode="External"/><Relationship Id="rId2" Type="http://schemas.openxmlformats.org/officeDocument/2006/relationships/hyperlink" Target="http://uk.wikipedia.org/wiki/190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D%D1%96%D0%BC%D0%B5%D1%87%D1%87%D0%B8%D0%BD%D0%B0" TargetMode="External"/><Relationship Id="rId11" Type="http://schemas.openxmlformats.org/officeDocument/2006/relationships/image" Target="../media/image6.jpeg"/><Relationship Id="rId5" Type="http://schemas.openxmlformats.org/officeDocument/2006/relationships/hyperlink" Target="http://uk.wikipedia.org/wiki/%D0%A4%D1%96%D0%BB%D0%BE%D1%81%D0%BE%D1%84%D1%96%D1%8F" TargetMode="External"/><Relationship Id="rId10" Type="http://schemas.openxmlformats.org/officeDocument/2006/relationships/hyperlink" Target="http://uk.wikipedia.org/wiki/1917" TargetMode="External"/><Relationship Id="rId4" Type="http://schemas.openxmlformats.org/officeDocument/2006/relationships/hyperlink" Target="http://uk.wikipedia.org/wiki/1912" TargetMode="External"/><Relationship Id="rId9" Type="http://schemas.openxmlformats.org/officeDocument/2006/relationships/hyperlink" Target="http://uk.wikipedia.org/wiki/%D0%9F%D0%BE%D0%B2%D0%B5%D1%80%D1%85_%D0%B1%D0%B0%D1%80'%D1%94%D1%80%D1%96%D0%B2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1920-%D1%82%D1%96" TargetMode="External"/><Relationship Id="rId2" Type="http://schemas.openxmlformats.org/officeDocument/2006/relationships/hyperlink" Target="http://uk.wikipedia.org/wiki/%D0%9B%D1%83%D0%BD%D0%B0%D1%87%D0%B0%D1%80%D1%81%D1%8C%D0%BA%D0%B8%D0%B9_%D0%90%D0%BD%D0%B0%D1%82%D0%BE%D0%BB%D1%96%D0%B9_%D0%92%D0%B0%D1%81%D0%B8%D0%BB%D1%8C%D0%BE%D0%B2%D0%B8%D1%87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uk.wikipedia.org/wiki/1922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uk.wikipedia.org/wiki/%D0%A1%D0%BF%D1%96%D0%BB%D0%BA%D0%B0_%D0%BF%D0%B8%D1%81%D1%8C%D0%BC%D0%B5%D0%BD%D0%BD%D0%B8%D0%BA%D1%96%D0%B2_%D0%A1%D0%A0%D0%A1%D0%A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A1%D1%82%D0%B0%D0%BB%D1%96%D0%BD" TargetMode="External"/><Relationship Id="rId7" Type="http://schemas.openxmlformats.org/officeDocument/2006/relationships/image" Target="../media/image9.jpeg"/><Relationship Id="rId2" Type="http://schemas.openxmlformats.org/officeDocument/2006/relationships/hyperlink" Target="http://uk.wikipedia.org/wiki/193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/index.php?title=%D0%91%D0%BE%D1%80%D0%B8%D1%81_%D0%9F%D0%B8%D0%BB%D1%8C%D0%BD%D1%8F%D0%BA&amp;action=edit&amp;redlink=1" TargetMode="External"/><Relationship Id="rId5" Type="http://schemas.openxmlformats.org/officeDocument/2006/relationships/hyperlink" Target="http://uk.wikipedia.org/wiki/%D0%A2%D1%83%D1%85%D0%B0%D1%87%D0%B5%D0%B2%D1%81%D1%8C%D0%BA%D0%B8%D0%B9" TargetMode="External"/><Relationship Id="rId4" Type="http://schemas.openxmlformats.org/officeDocument/2006/relationships/hyperlink" Target="http://uk.wikipedia.org/wiki/1937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F%D0%BE%D0%BB%D1%8C_%D0%92%D0%B5%D1%80%D0%BB%D0%B5%D0%BD" TargetMode="External"/><Relationship Id="rId3" Type="http://schemas.openxmlformats.org/officeDocument/2006/relationships/hyperlink" Target="http://uk.wikipedia.org/wiki/1940-%D0%B2%D1%96" TargetMode="External"/><Relationship Id="rId7" Type="http://schemas.openxmlformats.org/officeDocument/2006/relationships/hyperlink" Target="http://uk.wikipedia.org/wiki/%D0%A0%D1%96%D0%BB%D1%8C%D0%BA%D0%B5" TargetMode="External"/><Relationship Id="rId2" Type="http://schemas.openxmlformats.org/officeDocument/2006/relationships/hyperlink" Target="http://uk.wikipedia.org/wiki/1930-%D1%82%D1%9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A8%D0%B8%D0%BB%D0%BB%D0%B5%D1%80" TargetMode="External"/><Relationship Id="rId11" Type="http://schemas.openxmlformats.org/officeDocument/2006/relationships/image" Target="../media/image10.jpeg"/><Relationship Id="rId5" Type="http://schemas.openxmlformats.org/officeDocument/2006/relationships/hyperlink" Target="http://uk.wikipedia.org/wiki/%D2%90%D0%B5%D1%82%D0%B5" TargetMode="External"/><Relationship Id="rId10" Type="http://schemas.openxmlformats.org/officeDocument/2006/relationships/hyperlink" Target="http://uk.wikipedia.org/wiki/1943" TargetMode="External"/><Relationship Id="rId4" Type="http://schemas.openxmlformats.org/officeDocument/2006/relationships/hyperlink" Target="http://uk.wikipedia.org/wiki/%D0%A8%D0%B5%D0%BA%D1%81%D0%BF%D1%96%D1%80" TargetMode="External"/><Relationship Id="rId9" Type="http://schemas.openxmlformats.org/officeDocument/2006/relationships/hyperlink" Target="http://uk.wikipedia.org/w/index.php?title=%D0%9A%D0%BB%D1%8F%D0%B9%D1%81%D1%82&amp;action=edit&amp;redlink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60648"/>
            <a:ext cx="7235981" cy="5133316"/>
          </a:xfrm>
        </p:spPr>
        <p:txBody>
          <a:bodyPr/>
          <a:lstStyle/>
          <a:p>
            <a:r>
              <a:rPr lang="uk-UA" dirty="0" smtClean="0"/>
              <a:t>Борис Пастернак</a:t>
            </a: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9124" y="1600200"/>
            <a:ext cx="4257676" cy="4525963"/>
          </a:xfrm>
        </p:spPr>
        <p:txBody>
          <a:bodyPr>
            <a:noAutofit/>
          </a:bodyPr>
          <a:lstStyle/>
          <a:p>
            <a:r>
              <a:rPr lang="ru-RU" sz="1600" dirty="0" err="1" smtClean="0"/>
              <a:t>Протягом</a:t>
            </a:r>
            <a:r>
              <a:rPr lang="ru-RU" sz="1600" dirty="0" smtClean="0"/>
              <a:t> дев</a:t>
            </a:r>
            <a:r>
              <a:rPr lang="en-US" sz="1600" dirty="0" smtClean="0"/>
              <a:t>’</a:t>
            </a:r>
            <a:r>
              <a:rPr lang="ru-RU" sz="1600" dirty="0" smtClean="0"/>
              <a:t>яти </a:t>
            </a:r>
            <a:r>
              <a:rPr lang="ru-RU" sz="1600" dirty="0" err="1" smtClean="0"/>
              <a:t>років</a:t>
            </a:r>
            <a:r>
              <a:rPr lang="ru-RU" sz="1600" dirty="0" smtClean="0"/>
              <a:t> (</a:t>
            </a:r>
            <a:r>
              <a:rPr lang="ru-RU" sz="1600" dirty="0" err="1" smtClean="0"/>
              <a:t>з</a:t>
            </a:r>
            <a:r>
              <a:rPr lang="ru-RU" sz="1600" dirty="0" smtClean="0"/>
              <a:t> </a:t>
            </a:r>
            <a:r>
              <a:rPr lang="ru-RU" sz="1600" dirty="0" smtClean="0">
                <a:hlinkClick r:id="rId2" tooltip="1946"/>
              </a:rPr>
              <a:t>1946</a:t>
            </a:r>
            <a:r>
              <a:rPr lang="ru-RU" sz="1600" dirty="0" smtClean="0"/>
              <a:t> до </a:t>
            </a:r>
            <a:r>
              <a:rPr lang="ru-RU" sz="1600" dirty="0" smtClean="0">
                <a:hlinkClick r:id="rId3" tooltip="1955"/>
              </a:rPr>
              <a:t>1955</a:t>
            </a:r>
            <a:r>
              <a:rPr lang="ru-RU" sz="1600" dirty="0" smtClean="0"/>
              <a:t> року) Борис Пастернак </a:t>
            </a:r>
            <a:r>
              <a:rPr lang="ru-RU" sz="1600" dirty="0" err="1" smtClean="0"/>
              <a:t>працював</a:t>
            </a:r>
            <a:r>
              <a:rPr lang="ru-RU" sz="1600" dirty="0" smtClean="0"/>
              <a:t> над романом «Доктор Живаго». За </a:t>
            </a:r>
            <a:r>
              <a:rPr lang="ru-RU" sz="1600" dirty="0" err="1" smtClean="0"/>
              <a:t>оцінкою</a:t>
            </a:r>
            <a:r>
              <a:rPr lang="ru-RU" sz="1600" dirty="0" smtClean="0"/>
              <a:t> самого автора роман </a:t>
            </a:r>
            <a:r>
              <a:rPr lang="ru-RU" sz="1600" dirty="0" err="1" smtClean="0"/>
              <a:t>є</a:t>
            </a:r>
            <a:r>
              <a:rPr lang="ru-RU" sz="1600" dirty="0" smtClean="0"/>
              <a:t> вершиною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творчості</a:t>
            </a:r>
            <a:r>
              <a:rPr lang="ru-RU" sz="1600" dirty="0" smtClean="0"/>
              <a:t> як </a:t>
            </a:r>
            <a:r>
              <a:rPr lang="ru-RU" sz="1600" dirty="0" err="1" smtClean="0"/>
              <a:t>прозаїка</a:t>
            </a:r>
            <a:r>
              <a:rPr lang="ru-RU" sz="1600" dirty="0" smtClean="0"/>
              <a:t>. У </a:t>
            </a:r>
            <a:r>
              <a:rPr lang="ru-RU" sz="1600" dirty="0" err="1" smtClean="0"/>
              <a:t>ньому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відображено</a:t>
            </a:r>
            <a:r>
              <a:rPr lang="ru-RU" sz="1600" dirty="0" smtClean="0"/>
              <a:t> </a:t>
            </a:r>
            <a:r>
              <a:rPr lang="ru-RU" sz="1600" dirty="0" err="1" smtClean="0"/>
              <a:t>широке</a:t>
            </a:r>
            <a:r>
              <a:rPr lang="ru-RU" sz="1600" dirty="0" smtClean="0"/>
              <a:t> полотно </a:t>
            </a:r>
            <a:r>
              <a:rPr lang="ru-RU" sz="1600" dirty="0" err="1" smtClean="0"/>
              <a:t>життя</a:t>
            </a:r>
            <a:r>
              <a:rPr lang="ru-RU" sz="1600" dirty="0" smtClean="0"/>
              <a:t> </a:t>
            </a:r>
            <a:r>
              <a:rPr lang="ru-RU" sz="1600" dirty="0" err="1" smtClean="0"/>
              <a:t>російської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інтелігенції</a:t>
            </a:r>
            <a:r>
              <a:rPr lang="ru-RU" sz="1600" dirty="0" smtClean="0"/>
              <a:t> на </a:t>
            </a:r>
            <a:r>
              <a:rPr lang="ru-RU" sz="1600" dirty="0" err="1" smtClean="0"/>
              <a:t>фоні</a:t>
            </a:r>
            <a:r>
              <a:rPr lang="ru-RU" sz="1600" dirty="0" smtClean="0"/>
              <a:t> драматичного </a:t>
            </a:r>
            <a:r>
              <a:rPr lang="ru-RU" sz="1600" dirty="0" err="1" smtClean="0"/>
              <a:t>періоду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початку </a:t>
            </a:r>
            <a:r>
              <a:rPr lang="ru-RU" sz="1600" dirty="0" err="1" smtClean="0"/>
              <a:t>ХХ-го</a:t>
            </a:r>
            <a:r>
              <a:rPr lang="ru-RU" sz="1600" dirty="0" smtClean="0"/>
              <a:t> </a:t>
            </a:r>
            <a:r>
              <a:rPr lang="ru-RU" sz="1600" dirty="0" err="1" smtClean="0"/>
              <a:t>сторіччя</a:t>
            </a:r>
            <a:r>
              <a:rPr lang="ru-RU" sz="1600" dirty="0" smtClean="0"/>
              <a:t> до </a:t>
            </a:r>
            <a:r>
              <a:rPr lang="ru-RU" sz="1600" dirty="0" err="1" smtClean="0"/>
              <a:t>громадянської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війни</a:t>
            </a:r>
            <a:r>
              <a:rPr lang="ru-RU" sz="1600" dirty="0" smtClean="0"/>
              <a:t>. Роман </a:t>
            </a:r>
            <a:r>
              <a:rPr lang="ru-RU" sz="1600" dirty="0" err="1" smtClean="0"/>
              <a:t>дуже</a:t>
            </a:r>
            <a:r>
              <a:rPr lang="ru-RU" sz="1600" dirty="0" smtClean="0"/>
              <a:t> </a:t>
            </a:r>
            <a:r>
              <a:rPr lang="ru-RU" sz="1600" dirty="0" err="1" smtClean="0"/>
              <a:t>поетичний</a:t>
            </a:r>
            <a:r>
              <a:rPr lang="ru-RU" sz="1600" dirty="0" smtClean="0"/>
              <a:t>, сюжет </a:t>
            </a:r>
            <a:r>
              <a:rPr lang="ru-RU" sz="1600" dirty="0" err="1" smtClean="0"/>
              <a:t>супроводжується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віршами</a:t>
            </a:r>
            <a:r>
              <a:rPr lang="ru-RU" sz="1600" dirty="0" smtClean="0"/>
              <a:t> головного героя — </a:t>
            </a:r>
            <a:r>
              <a:rPr lang="ru-RU" sz="1600" i="1" dirty="0" err="1" smtClean="0"/>
              <a:t>Юрія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Андрійовича</a:t>
            </a:r>
            <a:r>
              <a:rPr lang="ru-RU" sz="1600" i="1" dirty="0" smtClean="0"/>
              <a:t> Живаго</a:t>
            </a:r>
            <a:r>
              <a:rPr lang="ru-RU" sz="1600" dirty="0" smtClean="0"/>
              <a:t>. У </a:t>
            </a:r>
            <a:r>
              <a:rPr lang="ru-RU" sz="1600" dirty="0" err="1" smtClean="0"/>
              <a:t>ньому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висвітлюються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найсуттєвіші</a:t>
            </a:r>
            <a:r>
              <a:rPr lang="ru-RU" sz="1600" dirty="0" smtClean="0"/>
              <a:t> </a:t>
            </a:r>
            <a:r>
              <a:rPr lang="ru-RU" sz="1600" dirty="0" err="1" smtClean="0"/>
              <a:t>питання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людського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існування</a:t>
            </a:r>
            <a:r>
              <a:rPr lang="ru-RU" sz="1600" dirty="0" smtClean="0"/>
              <a:t> — </a:t>
            </a:r>
            <a:r>
              <a:rPr lang="ru-RU" sz="1600" dirty="0" err="1" smtClean="0"/>
              <a:t>життя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смерть, </a:t>
            </a:r>
            <a:r>
              <a:rPr lang="ru-RU" sz="1600" dirty="0" err="1" smtClean="0"/>
              <a:t>погляд</a:t>
            </a:r>
            <a:r>
              <a:rPr lang="ru-RU" sz="1600" dirty="0" smtClean="0"/>
              <a:t> на </a:t>
            </a:r>
            <a:r>
              <a:rPr lang="ru-RU" sz="1600" dirty="0" err="1" smtClean="0"/>
              <a:t>історію</a:t>
            </a:r>
            <a:r>
              <a:rPr lang="ru-RU" sz="1600" dirty="0" smtClean="0"/>
              <a:t>, </a:t>
            </a:r>
            <a:r>
              <a:rPr lang="ru-RU" sz="1600" dirty="0" err="1" smtClean="0"/>
              <a:t>християнство</a:t>
            </a:r>
            <a:r>
              <a:rPr lang="ru-RU" sz="1600" dirty="0" smtClean="0"/>
              <a:t>, </a:t>
            </a:r>
            <a:r>
              <a:rPr lang="ru-RU" sz="1600" dirty="0" err="1" smtClean="0"/>
              <a:t>єврейство</a:t>
            </a:r>
            <a:r>
              <a:rPr lang="ru-RU" sz="1600" dirty="0" smtClean="0"/>
              <a:t>. </a:t>
            </a:r>
            <a:r>
              <a:rPr lang="ru-RU" sz="1600" dirty="0" err="1" smtClean="0"/>
              <a:t>Неоднозначним</a:t>
            </a:r>
            <a:r>
              <a:rPr lang="ru-RU" sz="1600" dirty="0" smtClean="0"/>
              <a:t> </a:t>
            </a:r>
            <a:r>
              <a:rPr lang="ru-RU" sz="1600" dirty="0" err="1" smtClean="0"/>
              <a:t>було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ставлення</a:t>
            </a:r>
            <a:r>
              <a:rPr lang="ru-RU" sz="1600" dirty="0" smtClean="0"/>
              <a:t> автора (в </a:t>
            </a:r>
            <a:r>
              <a:rPr lang="ru-RU" sz="1600" dirty="0" err="1" smtClean="0"/>
              <a:t>особі</a:t>
            </a:r>
            <a:r>
              <a:rPr lang="ru-RU" sz="1600" dirty="0" smtClean="0"/>
              <a:t> головного героя) до </a:t>
            </a:r>
            <a:r>
              <a:rPr lang="ru-RU" sz="1600" dirty="0" err="1" smtClean="0">
                <a:hlinkClick r:id="rId4" tooltip="Жовтневий переворот"/>
              </a:rPr>
              <a:t>жовтневого</a:t>
            </a:r>
            <a:r>
              <a:rPr lang="ru-RU" sz="1600" dirty="0" smtClean="0">
                <a:hlinkClick r:id="rId4" tooltip="Жовтневий переворот"/>
              </a:rPr>
              <a:t> перевороту</a:t>
            </a:r>
            <a:r>
              <a:rPr lang="ru-RU" sz="1600" dirty="0" smtClean="0"/>
              <a:t> 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наступних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змін</a:t>
            </a:r>
            <a:r>
              <a:rPr lang="ru-RU" sz="1600" dirty="0" smtClean="0"/>
              <a:t> у </a:t>
            </a:r>
            <a:r>
              <a:rPr lang="ru-RU" sz="1600" dirty="0" err="1" smtClean="0"/>
              <a:t>житті</a:t>
            </a:r>
            <a:r>
              <a:rPr lang="ru-RU" sz="1600" dirty="0" smtClean="0"/>
              <a:t> </a:t>
            </a:r>
            <a:r>
              <a:rPr lang="ru-RU" sz="1600" dirty="0" err="1" smtClean="0"/>
              <a:t>країни</a:t>
            </a:r>
            <a:r>
              <a:rPr lang="ru-RU" sz="1600" dirty="0" smtClean="0"/>
              <a:t>.</a:t>
            </a:r>
            <a:endParaRPr lang="uk-UA" sz="1600" dirty="0"/>
          </a:p>
        </p:txBody>
      </p:sp>
      <p:pic>
        <p:nvPicPr>
          <p:cNvPr id="12290" name="Picture 2" descr="http://www.coverbrowser.com/image/greatest-novels-of-all-time/241-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428604"/>
            <a:ext cx="4000500" cy="61436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9124" y="285728"/>
            <a:ext cx="4257676" cy="5840435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Офіційні радянські літературні діячі зустріли роман дуже негативно, у друкуванні було відмовлено.</a:t>
            </a:r>
            <a:r>
              <a:rPr lang="en-US" sz="2000" dirty="0" smtClean="0"/>
              <a:t> </a:t>
            </a:r>
            <a:r>
              <a:rPr lang="ru-RU" sz="2000" dirty="0" err="1" smtClean="0"/>
              <a:t>Публікація</a:t>
            </a:r>
            <a:r>
              <a:rPr lang="ru-RU" sz="2000" dirty="0" smtClean="0"/>
              <a:t> роману </a:t>
            </a:r>
            <a:r>
              <a:rPr lang="ru-RU" sz="2000" dirty="0" err="1" smtClean="0"/>
              <a:t>відбулася</a:t>
            </a:r>
            <a:r>
              <a:rPr lang="ru-RU" sz="2000" dirty="0" smtClean="0"/>
              <a:t> на </a:t>
            </a:r>
            <a:r>
              <a:rPr lang="ru-RU" sz="2000" dirty="0" err="1" smtClean="0"/>
              <a:t>Заході</a:t>
            </a:r>
            <a:r>
              <a:rPr lang="ru-RU" sz="2000" dirty="0" smtClean="0"/>
              <a:t> — </a:t>
            </a:r>
            <a:r>
              <a:rPr lang="ru-RU" sz="2000" dirty="0" err="1" smtClean="0"/>
              <a:t>спочатку</a:t>
            </a:r>
            <a:r>
              <a:rPr lang="ru-RU" sz="2000" dirty="0" smtClean="0"/>
              <a:t> в </a:t>
            </a:r>
            <a:r>
              <a:rPr lang="ru-RU" sz="2000" dirty="0" err="1" smtClean="0">
                <a:hlinkClick r:id="rId2" tooltip="Італія"/>
              </a:rPr>
              <a:t>Італії</a:t>
            </a:r>
            <a:r>
              <a:rPr lang="ru-RU" sz="2000" dirty="0" smtClean="0"/>
              <a:t> (</a:t>
            </a:r>
            <a:r>
              <a:rPr lang="ru-RU" sz="2000" dirty="0" smtClean="0">
                <a:hlinkClick r:id="rId3" tooltip="1957"/>
              </a:rPr>
              <a:t>1957</a:t>
            </a:r>
            <a:r>
              <a:rPr lang="ru-RU" sz="2000" dirty="0" smtClean="0"/>
              <a:t>), у </a:t>
            </a:r>
            <a:r>
              <a:rPr lang="ru-RU" sz="2000" dirty="0" err="1" smtClean="0"/>
              <a:t>прокомуністично</a:t>
            </a:r>
            <a:r>
              <a:rPr lang="ru-RU" sz="2000" dirty="0" smtClean="0"/>
              <a:t> </a:t>
            </a:r>
            <a:r>
              <a:rPr lang="ru-RU" sz="2000" dirty="0" err="1" smtClean="0"/>
              <a:t>налаштованому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видавництві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4" tooltip="Фільтринеллі (ще не написана)"/>
              </a:rPr>
              <a:t>Фільтринеллі</a:t>
            </a:r>
            <a:r>
              <a:rPr lang="ru-RU" sz="2000" dirty="0" smtClean="0"/>
              <a:t>, </a:t>
            </a:r>
            <a:r>
              <a:rPr lang="ru-RU" sz="2000" dirty="0" err="1" smtClean="0"/>
              <a:t>потім</a:t>
            </a:r>
            <a:r>
              <a:rPr lang="ru-RU" sz="2000" dirty="0" smtClean="0"/>
              <a:t> </a:t>
            </a:r>
            <a:r>
              <a:rPr lang="ru-RU" sz="2000" dirty="0" err="1" smtClean="0"/>
              <a:t>у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5" tooltip="Великобританія"/>
              </a:rPr>
              <a:t>Великобританії</a:t>
            </a:r>
            <a:r>
              <a:rPr lang="ru-RU" sz="2000" dirty="0" smtClean="0"/>
              <a:t>.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призвело</a:t>
            </a:r>
            <a:r>
              <a:rPr lang="ru-RU" sz="2000" dirty="0" smtClean="0"/>
              <a:t> до </a:t>
            </a:r>
            <a:r>
              <a:rPr lang="ru-RU" sz="2000" dirty="0" err="1" smtClean="0"/>
              <a:t>справжнього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цькування</a:t>
            </a:r>
            <a:r>
              <a:rPr lang="ru-RU" sz="2000" dirty="0" smtClean="0"/>
              <a:t> Пастернака у </a:t>
            </a:r>
            <a:r>
              <a:rPr lang="ru-RU" sz="2000" dirty="0" err="1" smtClean="0"/>
              <a:t>радянських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виданнях</a:t>
            </a:r>
            <a:r>
              <a:rPr lang="ru-RU" sz="2000" dirty="0" smtClean="0"/>
              <a:t>,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виключили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лав </a:t>
            </a:r>
            <a:r>
              <a:rPr lang="ru-RU" sz="2000" dirty="0" err="1" smtClean="0"/>
              <a:t>Спілки</a:t>
            </a:r>
            <a:r>
              <a:rPr lang="ru-RU" sz="2000" dirty="0" smtClean="0"/>
              <a:t> </a:t>
            </a:r>
            <a:r>
              <a:rPr lang="ru-RU" sz="2000" dirty="0" err="1" smtClean="0"/>
              <a:t>письменників</a:t>
            </a:r>
            <a:r>
              <a:rPr lang="ru-RU" sz="2000" dirty="0" smtClean="0"/>
              <a:t> СРСР, на </a:t>
            </a:r>
            <a:r>
              <a:rPr lang="ru-RU" sz="2000" dirty="0" err="1" smtClean="0"/>
              <a:t>шпальтах</a:t>
            </a:r>
            <a:r>
              <a:rPr lang="ru-RU" sz="2000" dirty="0" smtClean="0"/>
              <a:t> </a:t>
            </a:r>
            <a:r>
              <a:rPr lang="ru-RU" sz="2000" dirty="0" err="1" smtClean="0"/>
              <a:t>радянських</a:t>
            </a:r>
            <a:r>
              <a:rPr lang="ru-RU" sz="2000" dirty="0" smtClean="0"/>
              <a:t> газет </a:t>
            </a:r>
            <a:r>
              <a:rPr lang="ru-RU" sz="2000" dirty="0" err="1" smtClean="0"/>
              <a:t>друкували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відверті</a:t>
            </a:r>
            <a:r>
              <a:rPr lang="ru-RU" sz="2000" dirty="0" smtClean="0"/>
              <a:t> </a:t>
            </a:r>
            <a:r>
              <a:rPr lang="ru-RU" sz="2000" dirty="0" err="1" smtClean="0"/>
              <a:t>образи</a:t>
            </a:r>
            <a:r>
              <a:rPr lang="ru-RU" sz="2000" dirty="0" smtClean="0"/>
              <a:t>.</a:t>
            </a:r>
            <a:endParaRPr lang="uk-UA" sz="2000" dirty="0"/>
          </a:p>
        </p:txBody>
      </p:sp>
      <p:pic>
        <p:nvPicPr>
          <p:cNvPr id="7170" name="Picture 2" descr="http://img11.nnm.ru/4/a/9/6/4/5a8ce6a216826b840cdd2e5774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285728"/>
            <a:ext cx="4143404" cy="5904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00200"/>
            <a:ext cx="8186766" cy="4525963"/>
          </a:xfrm>
        </p:spPr>
        <p:txBody>
          <a:bodyPr>
            <a:normAutofit fontScale="92500" lnSpcReduction="10000"/>
          </a:bodyPr>
          <a:lstStyle/>
          <a:p>
            <a:r>
              <a:rPr lang="uk-UA" sz="2000" dirty="0" smtClean="0">
                <a:hlinkClick r:id="rId2" tooltip="1958"/>
              </a:rPr>
              <a:t>1958</a:t>
            </a:r>
            <a:r>
              <a:rPr lang="uk-UA" sz="2000" dirty="0" smtClean="0"/>
              <a:t> року торішній нобелівський лауреат </a:t>
            </a:r>
            <a:r>
              <a:rPr lang="uk-UA" sz="2000" dirty="0" smtClean="0">
                <a:hlinkClick r:id="rId3" tooltip="Альбер Камю"/>
              </a:rPr>
              <a:t>Альбер Камю</a:t>
            </a:r>
            <a:r>
              <a:rPr lang="uk-UA" sz="2000" dirty="0" smtClean="0"/>
              <a:t> висунув кандидатуру </a:t>
            </a:r>
            <a:r>
              <a:rPr lang="uk-UA" sz="2000" dirty="0" err="1" smtClean="0"/>
              <a:t>Пастернака</a:t>
            </a:r>
            <a:r>
              <a:rPr lang="uk-UA" sz="2000" dirty="0" smtClean="0"/>
              <a:t> для нагородження </a:t>
            </a:r>
            <a:r>
              <a:rPr lang="uk-UA" sz="2000" dirty="0" smtClean="0">
                <a:hlinkClick r:id="rId4" tooltip="Нобелівська премія з літератури"/>
              </a:rPr>
              <a:t>літературною Нобелівською премією</a:t>
            </a:r>
            <a:r>
              <a:rPr lang="uk-UA" sz="2000" dirty="0" smtClean="0"/>
              <a:t>, і Пастернак став другим російським письменником (після </a:t>
            </a:r>
            <a:r>
              <a:rPr lang="uk-UA" sz="2000" dirty="0" smtClean="0">
                <a:hlinkClick r:id="rId5" tooltip="Бунін"/>
              </a:rPr>
              <a:t>Буніна</a:t>
            </a:r>
            <a:r>
              <a:rPr lang="uk-UA" sz="2000" dirty="0" smtClean="0"/>
              <a:t>), якому була присуджена ця почесна нагорода.</a:t>
            </a:r>
            <a:r>
              <a:rPr lang="en-US" sz="2000" dirty="0" smtClean="0"/>
              <a:t> </a:t>
            </a:r>
            <a:r>
              <a:rPr lang="uk-UA" sz="2000" dirty="0" smtClean="0"/>
              <a:t>Попри те, що премію було присуджено «</a:t>
            </a:r>
            <a:r>
              <a:rPr lang="uk-UA" sz="2000" i="1" dirty="0" smtClean="0"/>
              <a:t>За значні досягнення у сучасній ліричній поезії, а також за продовження традицій великого російського епічного роману</a:t>
            </a:r>
            <a:r>
              <a:rPr lang="uk-UA" sz="2000" dirty="0" smtClean="0"/>
              <a:t>» зусиллями офіційної радянської влади вона мала надовго запам'ятатися пов'язаною із романом «Доктор </a:t>
            </a:r>
            <a:r>
              <a:rPr lang="uk-UA" sz="2000" dirty="0" err="1" smtClean="0"/>
              <a:t>Живаго</a:t>
            </a:r>
            <a:r>
              <a:rPr lang="uk-UA" sz="2000" dirty="0" smtClean="0"/>
              <a:t>», антирадянська сутність якого постійно висвітлювалася. Для радянської пропаганди це стало лише приводом, щоб посилити цькування </a:t>
            </a:r>
            <a:r>
              <a:rPr lang="uk-UA" sz="2000" dirty="0" err="1" smtClean="0"/>
              <a:t>Пастернака</a:t>
            </a:r>
            <a:r>
              <a:rPr lang="uk-UA" sz="2000" dirty="0" smtClean="0"/>
              <a:t>.</a:t>
            </a:r>
            <a:r>
              <a:rPr lang="en-US" sz="2000" dirty="0" smtClean="0"/>
              <a:t> </a:t>
            </a:r>
            <a:r>
              <a:rPr lang="uk-UA" sz="2000" dirty="0" smtClean="0"/>
              <a:t>Московська організація Спілки письменників СРСР вимагали вислати </a:t>
            </a:r>
            <a:r>
              <a:rPr lang="uk-UA" sz="2000" dirty="0" err="1" smtClean="0"/>
              <a:t>Пастернака</a:t>
            </a:r>
            <a:r>
              <a:rPr lang="uk-UA" sz="2000" dirty="0" smtClean="0"/>
              <a:t> з СРСР і позбавити його радянського громадянства. Серед літераторів, що вимагали вислання, </a:t>
            </a:r>
            <a:r>
              <a:rPr lang="uk-UA" sz="2000" dirty="0" err="1" smtClean="0"/>
              <a:t>були</a:t>
            </a:r>
            <a:r>
              <a:rPr lang="uk-UA" sz="2000" dirty="0" err="1" smtClean="0">
                <a:hlinkClick r:id="rId6" tooltip="Смирнов Сергій Сергійович (ще не написана)"/>
              </a:rPr>
              <a:t>Сергій</a:t>
            </a:r>
            <a:r>
              <a:rPr lang="uk-UA" sz="2000" dirty="0" smtClean="0">
                <a:hlinkClick r:id="rId6" tooltip="Смирнов Сергій Сергійович (ще не написана)"/>
              </a:rPr>
              <a:t> Смирнов</a:t>
            </a:r>
            <a:r>
              <a:rPr lang="uk-UA" sz="2000" dirty="0" smtClean="0"/>
              <a:t>, </a:t>
            </a:r>
            <a:r>
              <a:rPr lang="uk-UA" sz="2000" dirty="0" smtClean="0">
                <a:hlinkClick r:id="rId7" tooltip="Ошанін Лев Іванович"/>
              </a:rPr>
              <a:t>Лев </a:t>
            </a:r>
            <a:r>
              <a:rPr lang="uk-UA" sz="2000" dirty="0" err="1" smtClean="0">
                <a:hlinkClick r:id="rId7" tooltip="Ошанін Лев Іванович"/>
              </a:rPr>
              <a:t>Ошанін</a:t>
            </a:r>
            <a:r>
              <a:rPr lang="uk-UA" sz="2000" dirty="0" smtClean="0"/>
              <a:t>, </a:t>
            </a:r>
            <a:r>
              <a:rPr lang="uk-UA" sz="2000" dirty="0" smtClean="0">
                <a:hlinkClick r:id="rId8" tooltip="Борис Слуцький (ще не написана)"/>
              </a:rPr>
              <a:t>Борис </a:t>
            </a:r>
            <a:r>
              <a:rPr lang="uk-UA" sz="2000" dirty="0" err="1" smtClean="0">
                <a:hlinkClick r:id="rId8" tooltip="Борис Слуцький (ще не написана)"/>
              </a:rPr>
              <a:t>Слуцький</a:t>
            </a:r>
            <a:r>
              <a:rPr lang="uk-UA" sz="2000" dirty="0" smtClean="0"/>
              <a:t>, </a:t>
            </a:r>
            <a:r>
              <a:rPr lang="uk-UA" sz="2000" dirty="0" smtClean="0">
                <a:hlinkClick r:id="rId9" tooltip="Сергій Баруздін"/>
              </a:rPr>
              <a:t>Сергій </a:t>
            </a:r>
            <a:r>
              <a:rPr lang="uk-UA" sz="2000" dirty="0" err="1" smtClean="0">
                <a:hlinkClick r:id="rId9" tooltip="Сергій Баруздін"/>
              </a:rPr>
              <a:t>Баруздін</a:t>
            </a:r>
            <a:r>
              <a:rPr lang="uk-UA" sz="2000" dirty="0" smtClean="0"/>
              <a:t>, </a:t>
            </a:r>
            <a:r>
              <a:rPr lang="uk-UA" sz="2000" dirty="0" smtClean="0">
                <a:hlinkClick r:id="rId10" tooltip="Полевой Борис Миколайович"/>
              </a:rPr>
              <a:t>Борис Полевой</a:t>
            </a:r>
            <a:r>
              <a:rPr lang="uk-UA" sz="2000" dirty="0" smtClean="0"/>
              <a:t> .</a:t>
            </a:r>
          </a:p>
          <a:p>
            <a:r>
              <a:rPr lang="uk-UA" sz="2000" dirty="0" smtClean="0"/>
              <a:t>Під тиском суспільного цькування Пастернак був змушений відмовитися від нагороди.</a:t>
            </a:r>
          </a:p>
          <a:p>
            <a:endParaRPr lang="uk-UA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2" y="285728"/>
            <a:ext cx="4543428" cy="5840435"/>
          </a:xfrm>
        </p:spPr>
        <p:txBody>
          <a:bodyPr>
            <a:normAutofit fontScale="77500" lnSpcReduction="20000"/>
          </a:bodyPr>
          <a:lstStyle/>
          <a:p>
            <a:r>
              <a:rPr lang="ru-RU" sz="2900" dirty="0" err="1" smtClean="0">
                <a:hlinkClick r:id="rId2" tooltip="Джавахарлал Неру"/>
              </a:rPr>
              <a:t>Джавахарлал</a:t>
            </a:r>
            <a:r>
              <a:rPr lang="ru-RU" sz="2900" dirty="0" smtClean="0">
                <a:hlinkClick r:id="rId2" tooltip="Джавахарлал Неру"/>
              </a:rPr>
              <a:t> Неру</a:t>
            </a:r>
            <a:r>
              <a:rPr lang="ru-RU" sz="2900" dirty="0" smtClean="0"/>
              <a:t> та </a:t>
            </a:r>
            <a:r>
              <a:rPr lang="ru-RU" sz="2900" dirty="0" smtClean="0">
                <a:hlinkClick r:id="rId3" tooltip="Альбер Камю"/>
              </a:rPr>
              <a:t>Альбер Камю</a:t>
            </a:r>
            <a:r>
              <a:rPr lang="ru-RU" sz="2900" dirty="0" smtClean="0"/>
              <a:t> </a:t>
            </a:r>
            <a:r>
              <a:rPr lang="ru-RU" sz="2900" dirty="0" err="1" smtClean="0"/>
              <a:t>клопоталися</a:t>
            </a:r>
            <a:r>
              <a:rPr lang="ru-RU" sz="2900" dirty="0" smtClean="0"/>
              <a:t> за </a:t>
            </a:r>
            <a:r>
              <a:rPr lang="ru-RU" sz="2900" dirty="0" err="1" smtClean="0"/>
              <a:t>нобелівського</a:t>
            </a:r>
            <a:r>
              <a:rPr lang="ru-RU" sz="2900" dirty="0" smtClean="0"/>
              <a:t> лауреата перед </a:t>
            </a:r>
            <a:r>
              <a:rPr lang="ru-RU" sz="2900" dirty="0" err="1" smtClean="0">
                <a:hlinkClick r:id="rId4" tooltip="Микита Хрущов"/>
              </a:rPr>
              <a:t>Микитою</a:t>
            </a:r>
            <a:r>
              <a:rPr lang="ru-RU" sz="2900" dirty="0" smtClean="0">
                <a:hlinkClick r:id="rId4" tooltip="Микита Хрущов"/>
              </a:rPr>
              <a:t> </a:t>
            </a:r>
            <a:r>
              <a:rPr lang="ru-RU" sz="2900" dirty="0" err="1" smtClean="0">
                <a:hlinkClick r:id="rId4" tooltip="Микита Хрущов"/>
              </a:rPr>
              <a:t>Сергійовичем</a:t>
            </a:r>
            <a:r>
              <a:rPr lang="ru-RU" sz="2900" dirty="0" smtClean="0">
                <a:hlinkClick r:id="rId4" tooltip="Микита Хрущов"/>
              </a:rPr>
              <a:t> </a:t>
            </a:r>
            <a:r>
              <a:rPr lang="ru-RU" sz="2900" dirty="0" err="1" smtClean="0">
                <a:hlinkClick r:id="rId4" tooltip="Микита Хрущов"/>
              </a:rPr>
              <a:t>Хрущовим</a:t>
            </a:r>
            <a:r>
              <a:rPr lang="ru-RU" sz="2900" dirty="0" smtClean="0"/>
              <a:t>, </a:t>
            </a:r>
            <a:r>
              <a:rPr lang="ru-RU" sz="2900" dirty="0" err="1" smtClean="0"/>
              <a:t>але</a:t>
            </a:r>
            <a:r>
              <a:rPr lang="ru-RU" sz="2900" dirty="0" smtClean="0"/>
              <a:t> все </a:t>
            </a:r>
            <a:r>
              <a:rPr lang="ru-RU" sz="2900" dirty="0" err="1" smtClean="0"/>
              <a:t>було</a:t>
            </a:r>
            <a:r>
              <a:rPr lang="ru-RU" sz="2900" dirty="0" smtClean="0"/>
              <a:t> </a:t>
            </a:r>
            <a:r>
              <a:rPr lang="ru-RU" sz="2900" dirty="0" err="1" smtClean="0"/>
              <a:t>марно</a:t>
            </a:r>
            <a:r>
              <a:rPr lang="ru-RU" sz="2900" dirty="0" smtClean="0"/>
              <a:t>. </a:t>
            </a:r>
            <a:r>
              <a:rPr lang="ru-RU" sz="2900" dirty="0" err="1" smtClean="0"/>
              <a:t>Хоча</a:t>
            </a:r>
            <a:r>
              <a:rPr lang="ru-RU" sz="2900" dirty="0" smtClean="0"/>
              <a:t> </a:t>
            </a:r>
            <a:r>
              <a:rPr lang="ru-RU" sz="2900" dirty="0" err="1" smtClean="0"/>
              <a:t>письменника</a:t>
            </a:r>
            <a:r>
              <a:rPr lang="ru-RU" sz="2900" dirty="0" smtClean="0"/>
              <a:t> не </a:t>
            </a:r>
            <a:r>
              <a:rPr lang="ru-RU" sz="2900" dirty="0" err="1" smtClean="0"/>
              <a:t>було</a:t>
            </a:r>
            <a:r>
              <a:rPr lang="ru-RU" sz="2900" dirty="0" smtClean="0"/>
              <a:t> </a:t>
            </a:r>
            <a:r>
              <a:rPr lang="ru-RU" sz="2900" dirty="0" err="1" smtClean="0"/>
              <a:t>розстріляно</a:t>
            </a:r>
            <a:r>
              <a:rPr lang="ru-RU" sz="2900" dirty="0" smtClean="0"/>
              <a:t> </a:t>
            </a:r>
            <a:r>
              <a:rPr lang="ru-RU" sz="2900" dirty="0" err="1" smtClean="0"/>
              <a:t>чи</a:t>
            </a:r>
            <a:r>
              <a:rPr lang="ru-RU" sz="2900" dirty="0" smtClean="0"/>
              <a:t> </a:t>
            </a:r>
            <a:r>
              <a:rPr lang="ru-RU" sz="2900" dirty="0" err="1" smtClean="0"/>
              <a:t>засуджено</a:t>
            </a:r>
            <a:r>
              <a:rPr lang="ru-RU" sz="2900" dirty="0" smtClean="0"/>
              <a:t>, як </a:t>
            </a:r>
            <a:r>
              <a:rPr lang="ru-RU" sz="2900" dirty="0" err="1" smtClean="0"/>
              <a:t>це</a:t>
            </a:r>
            <a:r>
              <a:rPr lang="ru-RU" sz="2900" dirty="0" smtClean="0"/>
              <a:t> </a:t>
            </a:r>
            <a:r>
              <a:rPr lang="ru-RU" sz="2900" dirty="0" err="1" smtClean="0"/>
              <a:t>відбувалося</a:t>
            </a:r>
            <a:r>
              <a:rPr lang="ru-RU" sz="2900" dirty="0" smtClean="0"/>
              <a:t> у </a:t>
            </a:r>
            <a:r>
              <a:rPr lang="ru-RU" sz="2900" dirty="0" err="1" smtClean="0"/>
              <a:t>сталінські</a:t>
            </a:r>
            <a:r>
              <a:rPr lang="ru-RU" sz="2900" dirty="0" smtClean="0"/>
              <a:t> </a:t>
            </a:r>
            <a:r>
              <a:rPr lang="ru-RU" sz="2900" dirty="0" err="1" smtClean="0"/>
              <a:t>часи</a:t>
            </a:r>
            <a:r>
              <a:rPr lang="ru-RU" sz="2900" dirty="0" smtClean="0"/>
              <a:t>.</a:t>
            </a:r>
          </a:p>
          <a:p>
            <a:r>
              <a:rPr lang="ru-RU" sz="2900" dirty="0" smtClean="0"/>
              <a:t>Борис Пастернак помер </a:t>
            </a:r>
            <a:r>
              <a:rPr lang="ru-RU" sz="2900" dirty="0" smtClean="0">
                <a:hlinkClick r:id="rId5" tooltip="30 травня"/>
              </a:rPr>
              <a:t>30 </a:t>
            </a:r>
            <a:r>
              <a:rPr lang="ru-RU" sz="2900" dirty="0" err="1" smtClean="0">
                <a:hlinkClick r:id="rId5" tooltip="30 травня"/>
              </a:rPr>
              <a:t>травня</a:t>
            </a:r>
            <a:r>
              <a:rPr lang="ru-RU" sz="2900" dirty="0" smtClean="0"/>
              <a:t> </a:t>
            </a:r>
            <a:r>
              <a:rPr lang="ru-RU" sz="2900" dirty="0" smtClean="0">
                <a:hlinkClick r:id="rId6" tooltip="1960"/>
              </a:rPr>
              <a:t>1960</a:t>
            </a:r>
            <a:r>
              <a:rPr lang="ru-RU" sz="2900" dirty="0" smtClean="0"/>
              <a:t> у </a:t>
            </a:r>
            <a:r>
              <a:rPr lang="ru-RU" sz="2900" dirty="0" err="1" smtClean="0">
                <a:hlinkClick r:id="rId7" tooltip="Передєлкіно"/>
              </a:rPr>
              <a:t>Передєлкіно</a:t>
            </a:r>
            <a:r>
              <a:rPr lang="ru-RU" sz="2900" dirty="0" smtClean="0"/>
              <a:t> </a:t>
            </a:r>
            <a:r>
              <a:rPr lang="ru-RU" sz="2900" dirty="0" err="1" smtClean="0"/>
              <a:t>під</a:t>
            </a:r>
            <a:r>
              <a:rPr lang="ru-RU" sz="2900" dirty="0" smtClean="0"/>
              <a:t> Москвою </a:t>
            </a:r>
            <a:r>
              <a:rPr lang="ru-RU" sz="2900" dirty="0" err="1" smtClean="0"/>
              <a:t>від</a:t>
            </a:r>
            <a:r>
              <a:rPr lang="ru-RU" sz="2900" dirty="0" smtClean="0"/>
              <a:t> раку </a:t>
            </a:r>
            <a:r>
              <a:rPr lang="ru-RU" sz="2900" dirty="0" err="1" smtClean="0"/>
              <a:t>легенів</a:t>
            </a:r>
            <a:r>
              <a:rPr lang="ru-RU" sz="2900" dirty="0" smtClean="0"/>
              <a:t>. </a:t>
            </a:r>
            <a:r>
              <a:rPr lang="ru-RU" sz="2900" dirty="0" err="1" smtClean="0"/>
              <a:t>Сотні</a:t>
            </a:r>
            <a:r>
              <a:rPr lang="ru-RU" sz="2900" dirty="0" smtClean="0"/>
              <a:t> людей (</a:t>
            </a:r>
            <a:r>
              <a:rPr lang="ru-RU" sz="2900" dirty="0" err="1" smtClean="0"/>
              <a:t>серед</a:t>
            </a:r>
            <a:r>
              <a:rPr lang="ru-RU" sz="2900" dirty="0" smtClean="0"/>
              <a:t> </a:t>
            </a:r>
            <a:r>
              <a:rPr lang="ru-RU" sz="2900" dirty="0" err="1" smtClean="0"/>
              <a:t>яких</a:t>
            </a:r>
            <a:r>
              <a:rPr lang="ru-RU" sz="2900" dirty="0" smtClean="0"/>
              <a:t> </a:t>
            </a:r>
            <a:r>
              <a:rPr lang="ru-RU" sz="2900" dirty="0" err="1" smtClean="0"/>
              <a:t>були</a:t>
            </a:r>
            <a:r>
              <a:rPr lang="ru-RU" sz="2900" dirty="0" smtClean="0"/>
              <a:t> </a:t>
            </a:r>
            <a:r>
              <a:rPr lang="ru-RU" sz="2900" dirty="0" smtClean="0">
                <a:hlinkClick r:id="rId8" tooltip="Наум Коржавін (ще не написана)"/>
              </a:rPr>
              <a:t>Наум </a:t>
            </a:r>
            <a:r>
              <a:rPr lang="ru-RU" sz="2900" dirty="0" err="1" smtClean="0">
                <a:hlinkClick r:id="rId8" tooltip="Наум Коржавін (ще не написана)"/>
              </a:rPr>
              <a:t>Коржавін</a:t>
            </a:r>
            <a:r>
              <a:rPr lang="ru-RU" sz="2900" dirty="0" smtClean="0"/>
              <a:t>, </a:t>
            </a:r>
            <a:r>
              <a:rPr lang="ru-RU" sz="2900" dirty="0" smtClean="0">
                <a:hlinkClick r:id="rId9" tooltip="Булат Окуджава"/>
              </a:rPr>
              <a:t>Булат Окуджава</a:t>
            </a:r>
            <a:r>
              <a:rPr lang="ru-RU" sz="2900" dirty="0" smtClean="0"/>
              <a:t>, </a:t>
            </a:r>
            <a:r>
              <a:rPr lang="ru-RU" sz="2900" dirty="0" err="1" smtClean="0">
                <a:hlinkClick r:id="rId10" tooltip="Андрій Вознесенський"/>
              </a:rPr>
              <a:t>Андрій</a:t>
            </a:r>
            <a:r>
              <a:rPr lang="ru-RU" sz="2900" dirty="0" smtClean="0">
                <a:hlinkClick r:id="rId10" tooltip="Андрій Вознесенський"/>
              </a:rPr>
              <a:t> </a:t>
            </a:r>
            <a:r>
              <a:rPr lang="ru-RU" sz="2900" dirty="0" err="1" smtClean="0">
                <a:hlinkClick r:id="rId10" tooltip="Андрій Вознесенський"/>
              </a:rPr>
              <a:t>Вознесенський</a:t>
            </a:r>
            <a:r>
              <a:rPr lang="ru-RU" sz="2900" dirty="0" smtClean="0"/>
              <a:t>) </a:t>
            </a:r>
            <a:r>
              <a:rPr lang="ru-RU" sz="2900" dirty="0" err="1" smtClean="0"/>
              <a:t>прийшли</a:t>
            </a:r>
            <a:r>
              <a:rPr lang="ru-RU" sz="2900" dirty="0" smtClean="0"/>
              <a:t> на </a:t>
            </a:r>
            <a:r>
              <a:rPr lang="ru-RU" sz="2900" dirty="0" err="1" smtClean="0"/>
              <a:t>його</a:t>
            </a:r>
            <a:r>
              <a:rPr lang="ru-RU" sz="2900" dirty="0" smtClean="0"/>
              <a:t> похорони </a:t>
            </a:r>
            <a:r>
              <a:rPr lang="ru-RU" sz="2900" dirty="0" smtClean="0">
                <a:hlinkClick r:id="rId11" tooltip="2 червня"/>
              </a:rPr>
              <a:t>2 </a:t>
            </a:r>
            <a:r>
              <a:rPr lang="ru-RU" sz="2900" dirty="0" err="1" smtClean="0">
                <a:hlinkClick r:id="rId11" tooltip="2 червня"/>
              </a:rPr>
              <a:t>червня</a:t>
            </a:r>
            <a:r>
              <a:rPr lang="ru-RU" sz="2900" dirty="0" smtClean="0"/>
              <a:t> не </a:t>
            </a:r>
            <a:r>
              <a:rPr lang="ru-RU" sz="2900" dirty="0" err="1" smtClean="0"/>
              <a:t>зважаючи</a:t>
            </a:r>
            <a:r>
              <a:rPr lang="ru-RU" sz="2900" dirty="0" smtClean="0"/>
              <a:t> на опалу. </a:t>
            </a:r>
            <a:r>
              <a:rPr lang="ru-RU" sz="2900" dirty="0" err="1" smtClean="0">
                <a:hlinkClick r:id="rId12" tooltip="Галич Олександр Аркадійович"/>
              </a:rPr>
              <a:t>Олександр</a:t>
            </a:r>
            <a:r>
              <a:rPr lang="ru-RU" sz="2900" dirty="0" smtClean="0">
                <a:hlinkClick r:id="rId12" tooltip="Галич Олександр Аркадійович"/>
              </a:rPr>
              <a:t> Галич</a:t>
            </a:r>
            <a:r>
              <a:rPr lang="ru-RU" sz="2900" dirty="0" smtClean="0"/>
              <a:t> </a:t>
            </a:r>
            <a:r>
              <a:rPr lang="ru-RU" sz="2900" dirty="0" err="1" smtClean="0"/>
              <a:t>присвятив</a:t>
            </a:r>
            <a:r>
              <a:rPr lang="ru-RU" sz="2900" dirty="0" smtClean="0"/>
              <a:t> </a:t>
            </a:r>
            <a:r>
              <a:rPr lang="ru-RU" sz="2900" dirty="0" err="1" smtClean="0"/>
              <a:t>його</a:t>
            </a:r>
            <a:r>
              <a:rPr lang="ru-RU" sz="2900" dirty="0" smtClean="0"/>
              <a:t> </a:t>
            </a:r>
            <a:r>
              <a:rPr lang="ru-RU" sz="2900" dirty="0" err="1" smtClean="0"/>
              <a:t>смерті</a:t>
            </a:r>
            <a:r>
              <a:rPr lang="ru-RU" sz="2900" dirty="0" smtClean="0"/>
              <a:t> одну </a:t>
            </a:r>
            <a:r>
              <a:rPr lang="ru-RU" sz="2900" dirty="0" err="1" smtClean="0"/>
              <a:t>з</a:t>
            </a:r>
            <a:r>
              <a:rPr lang="ru-RU" sz="2900" dirty="0" smtClean="0"/>
              <a:t> </a:t>
            </a:r>
            <a:r>
              <a:rPr lang="ru-RU" sz="2900" dirty="0" err="1" smtClean="0"/>
              <a:t>пісень</a:t>
            </a:r>
            <a:r>
              <a:rPr lang="ru-RU" sz="2900" dirty="0" smtClean="0"/>
              <a:t>.</a:t>
            </a:r>
          </a:p>
          <a:p>
            <a:endParaRPr lang="uk-UA" dirty="0"/>
          </a:p>
        </p:txBody>
      </p:sp>
      <p:pic>
        <p:nvPicPr>
          <p:cNvPr id="9218" name="Picture 2" descr="http://img0.liveinternet.ru/images/attach/c/7/96/221/96221508_76f33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7158" y="285728"/>
            <a:ext cx="3810000" cy="545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Творчість Бориса </a:t>
            </a:r>
            <a:r>
              <a:rPr lang="uk-UA" dirty="0" err="1" smtClean="0"/>
              <a:t>Пастернака</a:t>
            </a:r>
            <a:r>
              <a:rPr lang="uk-UA" dirty="0" smtClean="0"/>
              <a:t> була предметом дослідження вчених Кононової Ж. О., Маркович Я. С., </a:t>
            </a:r>
            <a:r>
              <a:rPr lang="uk-UA" dirty="0" err="1" smtClean="0"/>
              <a:t>Радіонової</a:t>
            </a:r>
            <a:r>
              <a:rPr lang="uk-UA" dirty="0" smtClean="0"/>
              <a:t> А. В., </a:t>
            </a:r>
            <a:r>
              <a:rPr lang="uk-UA" dirty="0" err="1" smtClean="0"/>
              <a:t>Кондратьєвої</a:t>
            </a:r>
            <a:r>
              <a:rPr lang="uk-UA" dirty="0" smtClean="0"/>
              <a:t> І. Ю. та інших вчених.</a:t>
            </a:r>
          </a:p>
          <a:p>
            <a:r>
              <a:rPr lang="uk-UA" dirty="0" smtClean="0"/>
              <a:t>Початковий період творчості </a:t>
            </a:r>
            <a:r>
              <a:rPr lang="uk-UA" dirty="0" err="1" smtClean="0"/>
              <a:t>Пастернака</a:t>
            </a:r>
            <a:r>
              <a:rPr lang="uk-UA" dirty="0" smtClean="0"/>
              <a:t> був відзначений перехресним впливом </a:t>
            </a:r>
            <a:r>
              <a:rPr lang="uk-UA" dirty="0" smtClean="0">
                <a:hlinkClick r:id="rId2" tooltip="Символізм"/>
              </a:rPr>
              <a:t>символізму</a:t>
            </a:r>
            <a:r>
              <a:rPr lang="uk-UA" dirty="0" smtClean="0"/>
              <a:t> і </a:t>
            </a:r>
            <a:r>
              <a:rPr lang="uk-UA" dirty="0" smtClean="0">
                <a:hlinkClick r:id="rId3" tooltip="Футуризм"/>
              </a:rPr>
              <a:t>футуризму</a:t>
            </a:r>
            <a:r>
              <a:rPr lang="uk-UA" dirty="0" smtClean="0"/>
              <a:t>.</a:t>
            </a:r>
          </a:p>
          <a:p>
            <a:r>
              <a:rPr lang="uk-UA" dirty="0" smtClean="0"/>
              <a:t>Основними особливостями поезії </a:t>
            </a:r>
            <a:r>
              <a:rPr lang="uk-UA" dirty="0" err="1" smtClean="0"/>
              <a:t>Пастернака</a:t>
            </a:r>
            <a:r>
              <a:rPr lang="uk-UA" dirty="0" smtClean="0"/>
              <a:t> є:</a:t>
            </a:r>
          </a:p>
          <a:p>
            <a:r>
              <a:rPr lang="uk-UA" dirty="0" smtClean="0"/>
              <a:t>щільне переплетення тем природи, кохання, мистецтва та їх філософське осмислення</a:t>
            </a:r>
          </a:p>
          <a:p>
            <a:r>
              <a:rPr lang="uk-UA" dirty="0" smtClean="0"/>
              <a:t>настрої зачудування буттям, радісного сприйняття світу, духовної відкритості природі, вираження стану емоційного потрясіння, «захоплення», «екстазу»</a:t>
            </a:r>
          </a:p>
          <a:p>
            <a:r>
              <a:rPr lang="uk-UA" dirty="0" smtClean="0"/>
              <a:t>відтворення безперервного руху, динаміки життя, прагнення охопити світ у цілому.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58204" cy="526893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Пастернак Б. Л. Полное собрание сочинений и писем. В 11 т. М: Слово/</a:t>
            </a:r>
            <a:r>
              <a:rPr lang="ru-RU" dirty="0" err="1" smtClean="0"/>
              <a:t>Slovo</a:t>
            </a:r>
            <a:r>
              <a:rPr lang="ru-RU" dirty="0" smtClean="0"/>
              <a:t>, 2004 (издание будет завершено в 2006 г.).</a:t>
            </a:r>
          </a:p>
          <a:p>
            <a:r>
              <a:rPr lang="ru-RU" dirty="0" smtClean="0"/>
              <a:t>Пастернак Б. Л. Собрание сочинений. В 5 т. М.: </a:t>
            </a:r>
            <a:r>
              <a:rPr lang="ru-RU" dirty="0" err="1" smtClean="0"/>
              <a:t>Худож</a:t>
            </a:r>
            <a:r>
              <a:rPr lang="ru-RU" dirty="0" smtClean="0"/>
              <a:t>. лит., 1989—1992.</a:t>
            </a:r>
          </a:p>
          <a:p>
            <a:r>
              <a:rPr lang="ru-RU" dirty="0" smtClean="0"/>
              <a:t>«Гамлет» Бориса Пастернака. М.; СПб.: Летний сад, 2002.</a:t>
            </a:r>
          </a:p>
          <a:p>
            <a:r>
              <a:rPr lang="ru-RU" dirty="0" smtClean="0"/>
              <a:t>Пастернак Б. Л. Письма к родителям и сестрам. 1907—1960. М.: Новое литературное обозрение, 2004.</a:t>
            </a:r>
          </a:p>
          <a:p>
            <a:r>
              <a:rPr lang="ru-RU" dirty="0" smtClean="0"/>
              <a:t>Борис Пастернак, Марина Цветаева. «Души начинают видеть». Письма 1922—1936 гг. М.: Вагриус, 2004.</a:t>
            </a:r>
          </a:p>
          <a:p>
            <a:r>
              <a:rPr lang="ru-RU" dirty="0" smtClean="0"/>
              <a:t>Пастернак Б. Л. «Существованья ткань сквозная». Письма к Евгении Пастернак. М.: Новое литературное обозрение, 1998.</a:t>
            </a:r>
          </a:p>
          <a:p>
            <a:r>
              <a:rPr lang="ru-RU" dirty="0" smtClean="0"/>
              <a:t>Пастернак Б. Л. «Пожизненная привязанность». Переписка с Ольгой </a:t>
            </a:r>
            <a:r>
              <a:rPr lang="ru-RU" dirty="0" err="1" smtClean="0"/>
              <a:t>Фрейденберг</a:t>
            </a:r>
            <a:r>
              <a:rPr lang="ru-RU" dirty="0" smtClean="0"/>
              <a:t>. М.: </a:t>
            </a:r>
            <a:r>
              <a:rPr lang="ru-RU" dirty="0" err="1" smtClean="0"/>
              <a:t>Арт-Флекс</a:t>
            </a:r>
            <a:r>
              <a:rPr lang="ru-RU" dirty="0" smtClean="0"/>
              <a:t>, 2000.</a:t>
            </a:r>
          </a:p>
          <a:p>
            <a:r>
              <a:rPr lang="ru-RU" dirty="0" smtClean="0"/>
              <a:t>Пастернак Б. Л. «Чтоб не скучали расстоянья». Биография в письмах. М.: </a:t>
            </a:r>
            <a:r>
              <a:rPr lang="ru-RU" dirty="0" err="1" smtClean="0"/>
              <a:t>Арт-Флекс</a:t>
            </a:r>
            <a:r>
              <a:rPr lang="ru-RU" dirty="0" smtClean="0"/>
              <a:t>, 2000.</a:t>
            </a:r>
          </a:p>
          <a:p>
            <a:r>
              <a:rPr lang="ru-RU" dirty="0" smtClean="0"/>
              <a:t>Пастернак Б. Л. Второе рождение. Письма к 3.Н.Пастернак.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857364"/>
            <a:ext cx="8358246" cy="20002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dirty="0" smtClean="0"/>
              <a:t>Презентацію підготувала:</a:t>
            </a:r>
            <a:br>
              <a:rPr lang="uk-UA" sz="4800" dirty="0" smtClean="0"/>
            </a:br>
            <a:r>
              <a:rPr lang="uk-UA" sz="4800" dirty="0" smtClean="0"/>
              <a:t>Учениця 11-Б класу</a:t>
            </a:r>
            <a:r>
              <a:rPr lang="uk-UA" sz="4800" smtClean="0"/>
              <a:t/>
            </a:r>
            <a:br>
              <a:rPr lang="uk-UA" sz="4800" smtClean="0"/>
            </a:br>
            <a:endParaRPr lang="uk-UA" sz="4800" dirty="0"/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571481"/>
            <a:ext cx="4114800" cy="357190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Народився </a:t>
            </a:r>
            <a:r>
              <a:rPr lang="uk-UA" dirty="0" smtClean="0">
                <a:hlinkClick r:id="rId2" tooltip="10 лютого"/>
              </a:rPr>
              <a:t>10 лютого</a:t>
            </a:r>
            <a:r>
              <a:rPr lang="uk-UA" dirty="0" smtClean="0"/>
              <a:t> </a:t>
            </a:r>
            <a:r>
              <a:rPr lang="uk-UA" dirty="0" smtClean="0">
                <a:hlinkClick r:id="rId3" tooltip="1890"/>
              </a:rPr>
              <a:t>1890</a:t>
            </a:r>
            <a:r>
              <a:rPr lang="uk-UA" dirty="0" smtClean="0"/>
              <a:t> року в </a:t>
            </a:r>
            <a:r>
              <a:rPr lang="uk-UA" dirty="0" smtClean="0">
                <a:hlinkClick r:id="rId4" tooltip="Москва"/>
              </a:rPr>
              <a:t>Москві</a:t>
            </a:r>
            <a:r>
              <a:rPr lang="uk-UA" dirty="0" smtClean="0"/>
              <a:t>. </a:t>
            </a:r>
            <a:r>
              <a:rPr lang="uk-UA" sz="2900" dirty="0" smtClean="0"/>
              <a:t>Батьки Бориса </a:t>
            </a:r>
            <a:r>
              <a:rPr lang="uk-UA" sz="2900" dirty="0" err="1" smtClean="0"/>
              <a:t>Пастернака</a:t>
            </a:r>
            <a:r>
              <a:rPr lang="uk-UA" sz="2900" dirty="0" smtClean="0"/>
              <a:t> — </a:t>
            </a:r>
            <a:r>
              <a:rPr lang="uk-UA" sz="2900" dirty="0" smtClean="0">
                <a:hlinkClick r:id="rId5" tooltip="Одеса"/>
              </a:rPr>
              <a:t>одеські</a:t>
            </a:r>
            <a:r>
              <a:rPr lang="uk-UA" sz="2900" dirty="0" smtClean="0"/>
              <a:t> євреї. </a:t>
            </a:r>
            <a:r>
              <a:rPr lang="uk-UA" sz="2900" dirty="0" smtClean="0">
                <a:hlinkClick r:id="rId6" tooltip="Батько"/>
              </a:rPr>
              <a:t>Батько</a:t>
            </a:r>
            <a:r>
              <a:rPr lang="uk-UA" sz="2900" dirty="0" smtClean="0"/>
              <a:t> — відомий </a:t>
            </a:r>
            <a:r>
              <a:rPr lang="uk-UA" sz="2900" dirty="0" smtClean="0">
                <a:hlinkClick r:id="rId7" tooltip="Художник"/>
              </a:rPr>
              <a:t>художник</a:t>
            </a:r>
            <a:r>
              <a:rPr lang="uk-UA" sz="2900" dirty="0" smtClean="0"/>
              <a:t>, академік </a:t>
            </a:r>
            <a:r>
              <a:rPr lang="uk-UA" sz="2900" dirty="0" smtClean="0">
                <a:hlinkClick r:id="rId8" tooltip="Петербурзька академія мистецтв"/>
              </a:rPr>
              <a:t>Петербурзької академії мистецтв</a:t>
            </a:r>
            <a:r>
              <a:rPr lang="uk-UA" sz="2900" dirty="0" smtClean="0"/>
              <a:t> Леонід Йосипович Пастернак</a:t>
            </a:r>
            <a:r>
              <a:rPr lang="uk-UA" dirty="0" smtClean="0"/>
              <a:t>, мати </a:t>
            </a:r>
            <a:r>
              <a:rPr lang="uk-UA" dirty="0" err="1" smtClean="0"/>
              <a:t>—</a:t>
            </a:r>
            <a:r>
              <a:rPr lang="uk-UA" dirty="0" err="1" smtClean="0">
                <a:hlinkClick r:id="rId9" tooltip="Піаніст"/>
              </a:rPr>
              <a:t>піаністка</a:t>
            </a:r>
            <a:r>
              <a:rPr lang="uk-UA" dirty="0" smtClean="0"/>
              <a:t> Розалія </a:t>
            </a:r>
            <a:r>
              <a:rPr lang="uk-UA" dirty="0" err="1" smtClean="0"/>
              <a:t>Ізидорівна</a:t>
            </a:r>
            <a:r>
              <a:rPr lang="uk-UA" dirty="0" smtClean="0"/>
              <a:t> Пастернак — переїхали з Одеси до Петербурга </a:t>
            </a:r>
            <a:r>
              <a:rPr lang="uk-UA" dirty="0" smtClean="0">
                <a:hlinkClick r:id="rId10" tooltip="1889"/>
              </a:rPr>
              <a:t>1889</a:t>
            </a:r>
            <a:r>
              <a:rPr lang="uk-UA" dirty="0" smtClean="0"/>
              <a:t> року.</a:t>
            </a:r>
            <a:endParaRPr lang="uk-UA" dirty="0"/>
          </a:p>
        </p:txBody>
      </p:sp>
      <p:pic>
        <p:nvPicPr>
          <p:cNvPr id="13314" name="Picture 2" descr="Файл:Boris Pasternak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404664"/>
            <a:ext cx="4381500" cy="5715000"/>
          </a:xfrm>
          <a:prstGeom prst="rect">
            <a:avLst/>
          </a:prstGeom>
          <a:noFill/>
        </p:spPr>
      </p:pic>
      <p:pic>
        <p:nvPicPr>
          <p:cNvPr id="13316" name="Picture 4" descr="http://www.sem40.ru/famous/img/pasternak0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516216" y="4293096"/>
            <a:ext cx="2286016" cy="2096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2" y="1600200"/>
            <a:ext cx="4186238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Дитячі</a:t>
            </a:r>
            <a:r>
              <a:rPr lang="ru-RU" dirty="0" smtClean="0"/>
              <a:t> роки минули в </a:t>
            </a:r>
            <a:r>
              <a:rPr lang="ru-RU" dirty="0" err="1" smtClean="0"/>
              <a:t>атмосфері</a:t>
            </a:r>
            <a:r>
              <a:rPr lang="ru-RU" dirty="0" smtClean="0"/>
              <a:t> </a:t>
            </a:r>
            <a:r>
              <a:rPr lang="ru-RU" dirty="0" err="1" smtClean="0"/>
              <a:t>мистецтва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, </a:t>
            </a:r>
            <a:r>
              <a:rPr lang="ru-RU" dirty="0" err="1" smtClean="0"/>
              <a:t>зустрічей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видатними</a:t>
            </a:r>
            <a:r>
              <a:rPr lang="ru-RU" dirty="0" smtClean="0"/>
              <a:t> </a:t>
            </a:r>
            <a:r>
              <a:rPr lang="ru-RU" dirty="0" err="1" smtClean="0"/>
              <a:t>творчими</a:t>
            </a:r>
            <a:r>
              <a:rPr lang="ru-RU" dirty="0" smtClean="0"/>
              <a:t> </a:t>
            </a:r>
            <a:r>
              <a:rPr lang="ru-RU" dirty="0" err="1" smtClean="0"/>
              <a:t>особистостями</a:t>
            </a:r>
            <a:r>
              <a:rPr lang="ru-RU" dirty="0" smtClean="0"/>
              <a:t>. У </a:t>
            </a:r>
            <a:r>
              <a:rPr lang="ru-RU" dirty="0" err="1" smtClean="0"/>
              <a:t>помешканні</a:t>
            </a:r>
            <a:r>
              <a:rPr lang="ru-RU" dirty="0" smtClean="0"/>
              <a:t> </a:t>
            </a:r>
            <a:r>
              <a:rPr lang="ru-RU" dirty="0" err="1" smtClean="0"/>
              <a:t>Пастернаків</a:t>
            </a:r>
            <a:r>
              <a:rPr lang="ru-RU" dirty="0" smtClean="0"/>
              <a:t> </a:t>
            </a:r>
            <a:r>
              <a:rPr lang="ru-RU" dirty="0" err="1" smtClean="0"/>
              <a:t>влаштовувалися</a:t>
            </a:r>
            <a:r>
              <a:rPr lang="ru-RU" dirty="0" smtClean="0"/>
              <a:t> </a:t>
            </a:r>
            <a:r>
              <a:rPr lang="ru-RU" dirty="0" err="1" smtClean="0"/>
              <a:t>домашні</a:t>
            </a:r>
            <a:r>
              <a:rPr lang="ru-RU" dirty="0" smtClean="0"/>
              <a:t> </a:t>
            </a:r>
            <a:r>
              <a:rPr lang="ru-RU" dirty="0" err="1" smtClean="0"/>
              <a:t>концерти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брали участь </a:t>
            </a:r>
            <a:r>
              <a:rPr lang="ru-RU" dirty="0" err="1" smtClean="0"/>
              <a:t>музиканти</a:t>
            </a:r>
            <a:r>
              <a:rPr lang="ru-RU" dirty="0" smtClean="0"/>
              <a:t>, </a:t>
            </a:r>
            <a:r>
              <a:rPr lang="ru-RU" dirty="0" err="1" smtClean="0"/>
              <a:t>письменники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художники,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бували</a:t>
            </a:r>
            <a:r>
              <a:rPr lang="ru-RU" dirty="0" smtClean="0"/>
              <a:t> </a:t>
            </a:r>
            <a:r>
              <a:rPr lang="ru-RU" dirty="0" err="1" smtClean="0">
                <a:hlinkClick r:id="rId2" tooltip="Скрябін Олександр Миколайович"/>
              </a:rPr>
              <a:t>Олександр</a:t>
            </a:r>
            <a:r>
              <a:rPr lang="ru-RU" dirty="0" smtClean="0">
                <a:hlinkClick r:id="rId2" tooltip="Скрябін Олександр Миколайович"/>
              </a:rPr>
              <a:t> </a:t>
            </a:r>
            <a:r>
              <a:rPr lang="ru-RU" dirty="0" err="1" smtClean="0">
                <a:hlinkClick r:id="rId2" tooltip="Скрябін Олександр Миколайович"/>
              </a:rPr>
              <a:t>Скрябін</a:t>
            </a:r>
            <a:r>
              <a:rPr lang="ru-RU" dirty="0" smtClean="0"/>
              <a:t>, </a:t>
            </a:r>
            <a:r>
              <a:rPr lang="ru-RU" dirty="0" smtClean="0">
                <a:hlinkClick r:id="rId3" tooltip="Лев Толстой"/>
              </a:rPr>
              <a:t>Лев Толстой</a:t>
            </a:r>
            <a:r>
              <a:rPr lang="ru-RU" dirty="0" smtClean="0"/>
              <a:t>, </a:t>
            </a:r>
            <a:r>
              <a:rPr lang="ru-RU" dirty="0" err="1" smtClean="0">
                <a:hlinkClick r:id="rId4" tooltip="Сергій Рахманінов"/>
              </a:rPr>
              <a:t>Сергій</a:t>
            </a:r>
            <a:r>
              <a:rPr lang="ru-RU" dirty="0" smtClean="0">
                <a:hlinkClick r:id="rId4" tooltip="Сергій Рахманінов"/>
              </a:rPr>
              <a:t> </a:t>
            </a:r>
            <a:r>
              <a:rPr lang="ru-RU" dirty="0" err="1" smtClean="0">
                <a:hlinkClick r:id="rId4" tooltip="Сергій Рахманінов"/>
              </a:rPr>
              <a:t>Рахманінов</a:t>
            </a:r>
            <a:r>
              <a:rPr lang="ru-RU" dirty="0" smtClean="0"/>
              <a:t>, </a:t>
            </a:r>
            <a:r>
              <a:rPr lang="ru-RU" dirty="0" smtClean="0">
                <a:hlinkClick r:id="rId5" tooltip="Полєнов Василь Дмитрович"/>
              </a:rPr>
              <a:t>Василь </a:t>
            </a:r>
            <a:r>
              <a:rPr lang="ru-RU" dirty="0" err="1" smtClean="0">
                <a:hlinkClick r:id="rId5" tooltip="Полєнов Василь Дмитрович"/>
              </a:rPr>
              <a:t>Полєнов</a:t>
            </a:r>
            <a:r>
              <a:rPr lang="ru-RU" dirty="0" smtClean="0"/>
              <a:t>, </a:t>
            </a:r>
            <a:r>
              <a:rPr lang="ru-RU" dirty="0" err="1" smtClean="0">
                <a:hlinkClick r:id="rId6" tooltip="Ісаак Левітан"/>
              </a:rPr>
              <a:t>Ісаак</a:t>
            </a:r>
            <a:r>
              <a:rPr lang="ru-RU" dirty="0" smtClean="0">
                <a:hlinkClick r:id="rId6" tooltip="Ісаак Левітан"/>
              </a:rPr>
              <a:t> </a:t>
            </a:r>
            <a:r>
              <a:rPr lang="ru-RU" dirty="0" err="1" smtClean="0">
                <a:hlinkClick r:id="rId6" tooltip="Ісаак Левітан"/>
              </a:rPr>
              <a:t>Левітан</a:t>
            </a:r>
            <a:r>
              <a:rPr lang="ru-RU" dirty="0" smtClean="0"/>
              <a:t>, </a:t>
            </a:r>
            <a:r>
              <a:rPr lang="ru-RU" dirty="0" smtClean="0">
                <a:hlinkClick r:id="rId7" tooltip="Сєров Валентин Олександрович"/>
              </a:rPr>
              <a:t>Валентин Серов</a:t>
            </a:r>
            <a:r>
              <a:rPr lang="ru-RU" dirty="0" smtClean="0"/>
              <a:t>.</a:t>
            </a:r>
            <a:endParaRPr lang="uk-UA" dirty="0"/>
          </a:p>
        </p:txBody>
      </p:sp>
      <p:pic>
        <p:nvPicPr>
          <p:cNvPr id="3074" name="Picture 2" descr="Файл:Boris Pasternak cropped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034" y="548680"/>
            <a:ext cx="4000528" cy="50441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214950"/>
            <a:ext cx="8258204" cy="91121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У </a:t>
            </a:r>
            <a:r>
              <a:rPr lang="ru-RU" sz="2000" dirty="0" smtClean="0">
                <a:hlinkClick r:id="rId2" tooltip="1903"/>
              </a:rPr>
              <a:t>1903</a:t>
            </a:r>
            <a:r>
              <a:rPr lang="ru-RU" sz="2000" dirty="0" smtClean="0"/>
              <a:t>—</a:t>
            </a:r>
            <a:r>
              <a:rPr lang="ru-RU" sz="2000" dirty="0" smtClean="0">
                <a:hlinkClick r:id="rId3" tooltip="1909"/>
              </a:rPr>
              <a:t>1909</a:t>
            </a:r>
            <a:r>
              <a:rPr lang="ru-RU" sz="2000" dirty="0" smtClean="0"/>
              <a:t> роках </a:t>
            </a:r>
            <a:r>
              <a:rPr lang="ru-RU" sz="2000" dirty="0" err="1" smtClean="0"/>
              <a:t>займався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4" tooltip="Музика"/>
              </a:rPr>
              <a:t>музикою</a:t>
            </a:r>
            <a:r>
              <a:rPr lang="ru-RU" sz="2000" dirty="0" smtClean="0"/>
              <a:t>, </a:t>
            </a:r>
            <a:r>
              <a:rPr lang="ru-RU" sz="2000" dirty="0" err="1" smtClean="0"/>
              <a:t>під</a:t>
            </a:r>
            <a:r>
              <a:rPr lang="ru-RU" sz="2000" dirty="0" smtClean="0"/>
              <a:t> </a:t>
            </a:r>
            <a:r>
              <a:rPr lang="ru-RU" sz="2000" dirty="0" err="1" smtClean="0"/>
              <a:t>керівництвом</a:t>
            </a:r>
            <a:r>
              <a:rPr lang="ru-RU" sz="2000" dirty="0" smtClean="0"/>
              <a:t> </a:t>
            </a:r>
            <a:r>
              <a:rPr lang="ru-RU" sz="2000" dirty="0" err="1" smtClean="0"/>
              <a:t>визначних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авторитетів</a:t>
            </a:r>
            <a:r>
              <a:rPr lang="ru-RU" sz="2000" dirty="0" smtClean="0"/>
              <a:t> </a:t>
            </a:r>
            <a:r>
              <a:rPr lang="ru-RU" sz="2000" dirty="0" err="1" smtClean="0"/>
              <a:t>вивчав</a:t>
            </a:r>
            <a:r>
              <a:rPr lang="ru-RU" sz="2000" dirty="0" smtClean="0"/>
              <a:t> </a:t>
            </a:r>
            <a:r>
              <a:rPr lang="ru-RU" sz="2000" dirty="0" err="1" smtClean="0"/>
              <a:t>теорію</a:t>
            </a:r>
            <a:r>
              <a:rPr lang="ru-RU" sz="2000" dirty="0" smtClean="0"/>
              <a:t> </a:t>
            </a:r>
            <a:r>
              <a:rPr lang="ru-RU" sz="2000" dirty="0" err="1" smtClean="0"/>
              <a:t>композиції</a:t>
            </a:r>
            <a:r>
              <a:rPr lang="ru-RU" sz="2000" dirty="0" smtClean="0"/>
              <a:t>.</a:t>
            </a:r>
            <a:endParaRPr lang="uk-UA" sz="2000" dirty="0"/>
          </a:p>
        </p:txBody>
      </p:sp>
      <p:pic>
        <p:nvPicPr>
          <p:cNvPr id="2050" name="Picture 2" descr="http://horoshienovosti.com.ua/images/slon/pasternak_2_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14480" y="428603"/>
            <a:ext cx="5572164" cy="43923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2" y="1600200"/>
            <a:ext cx="4186238" cy="4525963"/>
          </a:xfrm>
        </p:spPr>
        <p:txBody>
          <a:bodyPr>
            <a:normAutofit fontScale="92500" lnSpcReduction="10000"/>
          </a:bodyPr>
          <a:lstStyle/>
          <a:p>
            <a:r>
              <a:rPr lang="uk-UA" sz="2000" dirty="0" smtClean="0">
                <a:hlinkClick r:id="rId2" tooltip="1909"/>
              </a:rPr>
              <a:t>1909</a:t>
            </a:r>
            <a:r>
              <a:rPr lang="uk-UA" sz="2000" dirty="0" smtClean="0"/>
              <a:t> року вступив на історико-філологічний факультет </a:t>
            </a:r>
            <a:r>
              <a:rPr lang="uk-UA" sz="2000" dirty="0" smtClean="0">
                <a:hlinkClick r:id="rId3" tooltip="Московський університет"/>
              </a:rPr>
              <a:t>Московського університету</a:t>
            </a:r>
            <a:r>
              <a:rPr lang="uk-UA" sz="2000" dirty="0" smtClean="0"/>
              <a:t>. </a:t>
            </a:r>
            <a:r>
              <a:rPr lang="uk-UA" sz="2000" dirty="0" smtClean="0">
                <a:hlinkClick r:id="rId4" tooltip="1912"/>
              </a:rPr>
              <a:t>1912</a:t>
            </a:r>
            <a:r>
              <a:rPr lang="uk-UA" sz="2000" dirty="0" smtClean="0"/>
              <a:t> року студіював </a:t>
            </a:r>
            <a:r>
              <a:rPr lang="uk-UA" sz="2000" dirty="0" smtClean="0">
                <a:hlinkClick r:id="rId5" tooltip="Філософія"/>
              </a:rPr>
              <a:t>філософію</a:t>
            </a:r>
            <a:r>
              <a:rPr lang="uk-UA" sz="2000" dirty="0" smtClean="0"/>
              <a:t> в </a:t>
            </a:r>
            <a:r>
              <a:rPr lang="uk-UA" sz="2000" dirty="0" err="1" smtClean="0"/>
              <a:t>Марбурзькому</a:t>
            </a:r>
            <a:r>
              <a:rPr lang="uk-UA" sz="2000" dirty="0" smtClean="0"/>
              <a:t> університеті (</a:t>
            </a:r>
            <a:r>
              <a:rPr lang="uk-UA" sz="2000" dirty="0" smtClean="0">
                <a:hlinkClick r:id="rId6" tooltip="Німеччина"/>
              </a:rPr>
              <a:t>Німеччина</a:t>
            </a:r>
            <a:r>
              <a:rPr lang="uk-UA" sz="2000" dirty="0" smtClean="0"/>
              <a:t>).</a:t>
            </a:r>
          </a:p>
          <a:p>
            <a:r>
              <a:rPr lang="uk-UA" sz="2000" dirty="0" smtClean="0"/>
              <a:t>1913 року Пастернак залишив заняття філософією і зосередився на літературній праці. Приєднався до футуристичного угрупування </a:t>
            </a:r>
            <a:r>
              <a:rPr lang="uk-UA" sz="2000" dirty="0" smtClean="0">
                <a:hlinkClick r:id="rId7" tooltip="Центрифуга (літературне об'єднання)"/>
              </a:rPr>
              <a:t>«Центрифуга»</a:t>
            </a:r>
            <a:r>
              <a:rPr lang="uk-UA" sz="2000" dirty="0" smtClean="0"/>
              <a:t>. В цей час вийшли друком перші його поетичні збірки: «Близнюк у хмарах» (</a:t>
            </a:r>
            <a:r>
              <a:rPr lang="uk-UA" sz="2000" dirty="0" smtClean="0">
                <a:hlinkClick r:id="rId8" tooltip="1914"/>
              </a:rPr>
              <a:t>1914</a:t>
            </a:r>
            <a:r>
              <a:rPr lang="uk-UA" sz="2000" dirty="0" smtClean="0"/>
              <a:t>), </a:t>
            </a:r>
            <a:r>
              <a:rPr lang="uk-UA" sz="2000" dirty="0" smtClean="0">
                <a:hlinkClick r:id="rId9" tooltip="Поверх бар'єрів"/>
              </a:rPr>
              <a:t>«Поверх бар'єрів»</a:t>
            </a:r>
            <a:r>
              <a:rPr lang="uk-UA" sz="2000" dirty="0" smtClean="0"/>
              <a:t> (</a:t>
            </a:r>
            <a:r>
              <a:rPr lang="uk-UA" sz="2000" dirty="0" smtClean="0">
                <a:hlinkClick r:id="rId10" tooltip="1917"/>
              </a:rPr>
              <a:t>1917</a:t>
            </a:r>
            <a:r>
              <a:rPr lang="uk-UA" sz="2000" dirty="0" smtClean="0"/>
              <a:t>).</a:t>
            </a:r>
          </a:p>
          <a:p>
            <a:endParaRPr lang="uk-UA" sz="2000" dirty="0"/>
          </a:p>
        </p:txBody>
      </p:sp>
      <p:pic>
        <p:nvPicPr>
          <p:cNvPr id="1026" name="Picture 2" descr="http://www.sem40.ru/uploads/pasternask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116632"/>
            <a:ext cx="4286250" cy="6153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653136"/>
            <a:ext cx="8186766" cy="2268535"/>
          </a:xfrm>
        </p:spPr>
        <p:txBody>
          <a:bodyPr>
            <a:normAutofit fontScale="92500"/>
          </a:bodyPr>
          <a:lstStyle/>
          <a:p>
            <a:r>
              <a:rPr lang="uk-UA" sz="2000" dirty="0" smtClean="0"/>
              <a:t>Батьки </a:t>
            </a:r>
            <a:r>
              <a:rPr lang="uk-UA" sz="2000" dirty="0" err="1" smtClean="0"/>
              <a:t>Пастернака</a:t>
            </a:r>
            <a:r>
              <a:rPr lang="uk-UA" sz="2000" dirty="0" smtClean="0"/>
              <a:t> 1921 року за особистим клопотанням </a:t>
            </a:r>
            <a:r>
              <a:rPr lang="uk-UA" sz="2000" dirty="0" smtClean="0">
                <a:hlinkClick r:id="rId2" tooltip="Луначарський Анатолій Васильович"/>
              </a:rPr>
              <a:t>Анатолія Луначарського</a:t>
            </a:r>
            <a:r>
              <a:rPr lang="uk-UA" sz="2000" dirty="0" smtClean="0"/>
              <a:t> залишають радянську Росію. У </a:t>
            </a:r>
            <a:r>
              <a:rPr lang="uk-UA" sz="2000" dirty="0" smtClean="0">
                <a:hlinkClick r:id="rId3" tooltip="1920-ті"/>
              </a:rPr>
              <a:t>1920-ті</a:t>
            </a:r>
            <a:r>
              <a:rPr lang="uk-UA" sz="2000" dirty="0" smtClean="0"/>
              <a:t> роки у Бориса </a:t>
            </a:r>
            <a:r>
              <a:rPr lang="uk-UA" sz="2000" dirty="0" err="1" smtClean="0"/>
              <a:t>Пастернака</a:t>
            </a:r>
            <a:r>
              <a:rPr lang="uk-UA" sz="2000" dirty="0" smtClean="0"/>
              <a:t> почався період зрілої творчості. Тоді він опублікував збірку «Сестра моя — життя» (</a:t>
            </a:r>
            <a:r>
              <a:rPr lang="uk-UA" sz="2000" dirty="0" smtClean="0">
                <a:hlinkClick r:id="rId4" tooltip="1922"/>
              </a:rPr>
              <a:t>1922</a:t>
            </a:r>
            <a:r>
              <a:rPr lang="uk-UA" sz="2000" dirty="0" smtClean="0"/>
              <a:t>), що принесла йому широку популярність, працював над </a:t>
            </a:r>
            <a:r>
              <a:rPr lang="uk-UA" sz="2000" dirty="0" err="1" smtClean="0"/>
              <a:t>історико-революційними</a:t>
            </a:r>
            <a:r>
              <a:rPr lang="uk-UA" sz="2000" dirty="0" smtClean="0"/>
              <a:t> поемами «Дев'ятсот п'ятий рік», «Лейтенант Шмідт», романом у віршах «</a:t>
            </a:r>
            <a:r>
              <a:rPr lang="uk-UA" sz="2000" dirty="0" err="1" smtClean="0"/>
              <a:t>Спекторський</a:t>
            </a:r>
            <a:r>
              <a:rPr lang="uk-UA" sz="2000" dirty="0" smtClean="0"/>
              <a:t>». Прилучився до діяльності творчого об'єднання «ЛЄФ».</a:t>
            </a:r>
            <a:endParaRPr lang="uk-UA" sz="2000" dirty="0"/>
          </a:p>
        </p:txBody>
      </p:sp>
      <p:pic>
        <p:nvPicPr>
          <p:cNvPr id="6146" name="Picture 2" descr="http://img0.liveinternet.ru/images/attach/c/7/97/829/97829740_4198395_141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71604" y="285728"/>
            <a:ext cx="5534025" cy="430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2" y="1600200"/>
            <a:ext cx="4186238" cy="4525963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На межі 1920-их — 1930-их років були створені збірка поезій «Друге народження» та прозові твори «Охоронна грамота» і «Повість». На цей час припадає короткий період офіційного визнання творчості </a:t>
            </a:r>
            <a:r>
              <a:rPr lang="uk-UA" sz="2000" dirty="0" err="1" smtClean="0"/>
              <a:t>Пастернака</a:t>
            </a:r>
            <a:r>
              <a:rPr lang="uk-UA" sz="2000" dirty="0" smtClean="0"/>
              <a:t> в СРСР. Він бере активну участь у діяльності </a:t>
            </a:r>
            <a:r>
              <a:rPr lang="uk-UA" sz="2000" dirty="0" smtClean="0">
                <a:hlinkClick r:id="rId2" tooltip="Спілка письменників СРСР"/>
              </a:rPr>
              <a:t>Спілки письменників СРСР</a:t>
            </a:r>
            <a:r>
              <a:rPr lang="uk-UA" sz="2000" dirty="0" smtClean="0"/>
              <a:t>, виступає на її першому з'їзді.</a:t>
            </a:r>
            <a:endParaRPr lang="uk-UA" sz="2000" dirty="0"/>
          </a:p>
        </p:txBody>
      </p:sp>
      <p:pic>
        <p:nvPicPr>
          <p:cNvPr id="5124" name="Picture 4" descr="http://www.kmrz.ru/catimg/37/3742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785794"/>
            <a:ext cx="3571900" cy="5379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14744" y="1600200"/>
            <a:ext cx="4972056" cy="4525963"/>
          </a:xfrm>
        </p:spPr>
        <p:txBody>
          <a:bodyPr>
            <a:normAutofit fontScale="85000" lnSpcReduction="10000"/>
          </a:bodyPr>
          <a:lstStyle/>
          <a:p>
            <a:r>
              <a:rPr lang="uk-UA" sz="2000" dirty="0" smtClean="0">
                <a:hlinkClick r:id="rId2" tooltip="1935"/>
              </a:rPr>
              <a:t>1935</a:t>
            </a:r>
            <a:r>
              <a:rPr lang="uk-UA" sz="2000" dirty="0" smtClean="0"/>
              <a:t> року Пастернак заступається за чоловіка і сина Анни Ахматової, яких було звільнено з тюрми лише після листів </a:t>
            </a:r>
            <a:r>
              <a:rPr lang="uk-UA" sz="2000" dirty="0" smtClean="0">
                <a:hlinkClick r:id="rId3" tooltip="Сталін"/>
              </a:rPr>
              <a:t>Сталіну</a:t>
            </a:r>
            <a:r>
              <a:rPr lang="uk-UA" sz="2000" dirty="0" smtClean="0"/>
              <a:t>. У січні 1936 року він публікує два вірші зі словами захоплення </a:t>
            </a:r>
            <a:r>
              <a:rPr lang="uk-UA" sz="2000" dirty="0" err="1" smtClean="0"/>
              <a:t>Сталіном</a:t>
            </a:r>
            <a:r>
              <a:rPr lang="uk-UA" sz="2000" dirty="0" smtClean="0"/>
              <a:t>, але вже у середині 1936 року ставлення влади до нього змінюється — йому докоряють </a:t>
            </a:r>
            <a:r>
              <a:rPr lang="uk-UA" sz="2000" i="1" dirty="0" smtClean="0"/>
              <a:t>світоглядом, що не відповідає епосі</a:t>
            </a:r>
            <a:r>
              <a:rPr lang="uk-UA" sz="2000" dirty="0" smtClean="0"/>
              <a:t>, вимагають безумовної тематичної та ідейної перебудови. </a:t>
            </a:r>
            <a:r>
              <a:rPr lang="uk-UA" sz="2000" dirty="0" smtClean="0">
                <a:hlinkClick r:id="rId4" tooltip="1937"/>
              </a:rPr>
              <a:t>1937</a:t>
            </a:r>
            <a:r>
              <a:rPr lang="uk-UA" sz="2000" dirty="0" smtClean="0"/>
              <a:t> року Пастернак виявляє неабияку громадянську мужність і відмовляється підписати листа зі схваленням розстрілу </a:t>
            </a:r>
            <a:r>
              <a:rPr lang="uk-UA" sz="2000" dirty="0" err="1" smtClean="0">
                <a:hlinkClick r:id="rId5" tooltip="Тухачевський"/>
              </a:rPr>
              <a:t>Тухачевського</a:t>
            </a:r>
            <a:r>
              <a:rPr lang="uk-UA" sz="2000" dirty="0" smtClean="0"/>
              <a:t> та інших, не криючись відвідує домівку репресованого </a:t>
            </a:r>
            <a:r>
              <a:rPr lang="uk-UA" sz="2000" dirty="0" smtClean="0">
                <a:hlinkClick r:id="rId6" tooltip="Борис Пильняк (ще не написана)"/>
              </a:rPr>
              <a:t>Бориса </a:t>
            </a:r>
            <a:r>
              <a:rPr lang="uk-UA" sz="2000" dirty="0" err="1" smtClean="0">
                <a:hlinkClick r:id="rId6" tooltip="Борис Пильняк (ще не написана)"/>
              </a:rPr>
              <a:t>Пильняка</a:t>
            </a:r>
            <a:r>
              <a:rPr lang="uk-UA" sz="2000" dirty="0" smtClean="0"/>
              <a:t>. Це призводить до тривалого періоду відсторонення від офіційної літератури. Вірші набувають більш особистого та трагічного відтінку.</a:t>
            </a:r>
            <a:endParaRPr lang="uk-UA" sz="2000" dirty="0"/>
          </a:p>
        </p:txBody>
      </p:sp>
      <p:pic>
        <p:nvPicPr>
          <p:cNvPr id="4098" name="Picture 2" descr="http://historydoc.edu.ru/attach.asp?a_no=246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034" y="1000108"/>
            <a:ext cx="3426137" cy="47148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Наприкінці </a:t>
            </a:r>
            <a:r>
              <a:rPr lang="uk-UA" dirty="0" smtClean="0">
                <a:hlinkClick r:id="rId2" tooltip="1930-ті"/>
              </a:rPr>
              <a:t>1930-х років</a:t>
            </a:r>
            <a:r>
              <a:rPr lang="uk-UA" dirty="0" smtClean="0"/>
              <a:t> Пастернак звертається до прози та перекладів, які у </a:t>
            </a:r>
            <a:r>
              <a:rPr lang="uk-UA" dirty="0" smtClean="0">
                <a:hlinkClick r:id="rId3" tooltip="1940-ві"/>
              </a:rPr>
              <a:t>1940-х роках</a:t>
            </a:r>
            <a:r>
              <a:rPr lang="uk-UA" dirty="0" smtClean="0"/>
              <a:t> стають основним джерелом його заробітку. Саме у цей період створено переклади, які стали класикою: </a:t>
            </a:r>
            <a:r>
              <a:rPr lang="uk-UA" dirty="0" smtClean="0">
                <a:hlinkClick r:id="rId4" tooltip="Шекспір"/>
              </a:rPr>
              <a:t>Шекспірівські</a:t>
            </a:r>
            <a:r>
              <a:rPr lang="uk-UA" dirty="0" smtClean="0"/>
              <a:t> трагедії, «Фауст» </a:t>
            </a:r>
            <a:r>
              <a:rPr lang="uk-UA" dirty="0" smtClean="0">
                <a:hlinkClick r:id="rId5" tooltip="Ґете"/>
              </a:rPr>
              <a:t>Ґете</a:t>
            </a:r>
            <a:r>
              <a:rPr lang="uk-UA" dirty="0" smtClean="0"/>
              <a:t>, «Марія Стюарт» </a:t>
            </a:r>
            <a:r>
              <a:rPr lang="uk-UA" dirty="0" smtClean="0">
                <a:hlinkClick r:id="rId6" tooltip="Шиллер"/>
              </a:rPr>
              <a:t>Шиллера</a:t>
            </a:r>
            <a:r>
              <a:rPr lang="uk-UA" dirty="0" smtClean="0"/>
              <a:t>, твори </a:t>
            </a:r>
            <a:r>
              <a:rPr lang="uk-UA" dirty="0" smtClean="0">
                <a:hlinkClick r:id="rId7" tooltip="Рільке"/>
              </a:rPr>
              <a:t>Рільке</a:t>
            </a:r>
            <a:r>
              <a:rPr lang="uk-UA" dirty="0" smtClean="0"/>
              <a:t>, </a:t>
            </a:r>
            <a:r>
              <a:rPr lang="uk-UA" dirty="0" smtClean="0">
                <a:hlinkClick r:id="rId8" tooltip="Поль Верлен"/>
              </a:rPr>
              <a:t>Верлена</a:t>
            </a:r>
            <a:r>
              <a:rPr lang="uk-UA" dirty="0" smtClean="0"/>
              <a:t>, </a:t>
            </a:r>
            <a:r>
              <a:rPr lang="uk-UA" dirty="0" err="1" smtClean="0">
                <a:hlinkClick r:id="rId9" tooltip="Кляйст (ще не написана)"/>
              </a:rPr>
              <a:t>Кляйста</a:t>
            </a:r>
            <a:r>
              <a:rPr lang="uk-UA" dirty="0" smtClean="0"/>
              <a:t>, грузинських поетів та інших авторів.</a:t>
            </a:r>
          </a:p>
          <a:p>
            <a:r>
              <a:rPr lang="uk-UA" dirty="0" smtClean="0">
                <a:hlinkClick r:id="rId10" tooltip="1943"/>
              </a:rPr>
              <a:t>1943</a:t>
            </a:r>
            <a:r>
              <a:rPr lang="uk-UA" dirty="0" smtClean="0"/>
              <a:t> року вийшла його поетична збірка «На ранніх потягах».</a:t>
            </a:r>
          </a:p>
          <a:p>
            <a:endParaRPr lang="uk-UA" dirty="0"/>
          </a:p>
        </p:txBody>
      </p:sp>
      <p:pic>
        <p:nvPicPr>
          <p:cNvPr id="8194" name="Picture 2" descr="http://img0.liveinternet.ru/images/attach/c/3/83/432/83432112_4514961_eta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14282" y="642918"/>
            <a:ext cx="4286280" cy="51918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Термический</Template>
  <TotalTime>42</TotalTime>
  <Words>126</Words>
  <Application>Microsoft Office PowerPoint</Application>
  <PresentationFormat>Экран (4:3)</PresentationFormat>
  <Paragraphs>34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Thermal</vt:lpstr>
      <vt:lpstr>Борис Пастернак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Презентацію підготувала: Учениця 11-Б класу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Борис Пастернак</dc:title>
  <dc:creator>den</dc:creator>
  <cp:lastModifiedBy>Роман</cp:lastModifiedBy>
  <cp:revision>8</cp:revision>
  <cp:lastPrinted>2013-12-24T17:14:22Z</cp:lastPrinted>
  <dcterms:created xsi:type="dcterms:W3CDTF">2013-12-17T16:00:27Z</dcterms:created>
  <dcterms:modified xsi:type="dcterms:W3CDTF">2013-12-25T15:21:36Z</dcterms:modified>
</cp:coreProperties>
</file>