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2" r:id="rId1"/>
  </p:sldMasterIdLst>
  <p:sldIdLst>
    <p:sldId id="256" r:id="rId2"/>
    <p:sldId id="257" r:id="rId3"/>
    <p:sldId id="258" r:id="rId4"/>
    <p:sldId id="263" r:id="rId5"/>
    <p:sldId id="259" r:id="rId6"/>
    <p:sldId id="265" r:id="rId7"/>
    <p:sldId id="266" r:id="rId8"/>
    <p:sldId id="260" r:id="rId9"/>
    <p:sldId id="267" r:id="rId10"/>
    <p:sldId id="268" r:id="rId11"/>
    <p:sldId id="261" r:id="rId12"/>
    <p:sldId id="264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E57B"/>
    <a:srgbClr val="BADF5F"/>
    <a:srgbClr val="D7DF6F"/>
    <a:srgbClr val="C9D4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5958" autoAdjust="0"/>
  </p:normalViewPr>
  <p:slideViewPr>
    <p:cSldViewPr snapToGrid="0">
      <p:cViewPr varScale="1">
        <p:scale>
          <a:sx n="68" d="100"/>
          <a:sy n="68" d="100"/>
        </p:scale>
        <p:origin x="-73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51639-B2D6-4652-B8C3-1B4C224A7BAF}" type="datetimeFigureOut">
              <a:rPr lang="en-US" smtClean="0"/>
              <a:t>11/7/2014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558318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11/7/2014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146588"/>
      </p:ext>
    </p:extLst>
  </p:cSld>
  <p:clrMapOvr>
    <a:masterClrMapping/>
  </p:clrMapOvr>
  <p:transition spd="slow">
    <p:wipe/>
  </p:transition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11/7/2014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62527"/>
      </p:ext>
    </p:extLst>
  </p:cSld>
  <p:clrMapOvr>
    <a:masterClrMapping/>
  </p:clrMapOvr>
  <p:transition spd="slow">
    <p:wipe/>
  </p:transition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11/7/2014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78914925"/>
      </p:ext>
    </p:extLst>
  </p:cSld>
  <p:clrMapOvr>
    <a:masterClrMapping/>
  </p:clrMapOvr>
  <p:transition spd="slow">
    <p:wipe/>
  </p:transition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11/7/2014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586786"/>
      </p:ext>
    </p:extLst>
  </p:cSld>
  <p:clrMapOvr>
    <a:masterClrMapping/>
  </p:clrMapOvr>
  <p:transition spd="slow">
    <p:wipe/>
  </p:transition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11/7/2014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072519"/>
      </p:ext>
    </p:extLst>
  </p:cSld>
  <p:clrMapOvr>
    <a:masterClrMapping/>
  </p:clrMapOvr>
  <p:transition spd="slow">
    <p:wipe/>
  </p:transition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11/7/2014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020627"/>
      </p:ext>
    </p:extLst>
  </p:cSld>
  <p:clrMapOvr>
    <a:masterClrMapping/>
  </p:clrMapOvr>
  <p:transition spd="slow">
    <p:wipe/>
  </p:transition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smtClean="0"/>
              <a:t>11/7/2014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093264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smtClean="0"/>
              <a:t>11/7/2014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935826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smtClean="0"/>
              <a:t>11/7/2014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779479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961B7-6B89-48AB-966F-622E2788EECC}" type="datetimeFigureOut">
              <a:rPr lang="en-US" smtClean="0"/>
              <a:t>11/7/2014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195947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smtClean="0"/>
              <a:t>11/7/2014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55228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smtClean="0"/>
              <a:t>11/7/2014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87400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smtClean="0"/>
              <a:t>11/7/2014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453842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smtClean="0"/>
              <a:t>11/7/2014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116765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smtClean="0"/>
              <a:t>11/7/2014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80021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34A90-EB03-42F3-8859-2C2B2724C058}" type="datetimeFigureOut">
              <a:rPr lang="en-US" smtClean="0"/>
              <a:t>11/7/2014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6631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smtClean="0"/>
              <a:t>11/7/2014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778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  <p:sldLayoutId id="2147483866" r:id="rId14"/>
    <p:sldLayoutId id="2147483867" r:id="rId15"/>
    <p:sldLayoutId id="2147483868" r:id="rId16"/>
    <p:sldLayoutId id="2147483869" r:id="rId17"/>
  </p:sldLayoutIdLst>
  <p:transition spd="slow">
    <p:wipe/>
  </p:transition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309716" y="489397"/>
            <a:ext cx="12855677" cy="1919523"/>
          </a:xfrm>
        </p:spPr>
        <p:txBody>
          <a:bodyPr>
            <a:noAutofit/>
          </a:bodyPr>
          <a:lstStyle/>
          <a:p>
            <a:r>
              <a:rPr lang="uk-UA" sz="5000" b="0" dirty="0" smtClean="0">
                <a:latin typeface="Century Gothic" panose="020B0502020202020204" pitchFamily="34" charset="0"/>
              </a:rPr>
              <a:t>образ Маргарити </a:t>
            </a:r>
            <a:r>
              <a:rPr lang="uk-UA" sz="5000" b="0" dirty="0" err="1" smtClean="0">
                <a:latin typeface="Century Gothic" panose="020B0502020202020204" pitchFamily="34" charset="0"/>
              </a:rPr>
              <a:t>миколаївни</a:t>
            </a:r>
            <a:r>
              <a:rPr lang="uk-UA" sz="5000" b="0" dirty="0">
                <a:latin typeface="Century Gothic" panose="020B0502020202020204" pitchFamily="34" charset="0"/>
              </a:rPr>
              <a:t> </a:t>
            </a:r>
            <a:r>
              <a:rPr lang="uk-UA" sz="5000" b="0" dirty="0" smtClean="0">
                <a:latin typeface="Century Gothic" panose="020B0502020202020204" pitchFamily="34" charset="0"/>
              </a:rPr>
              <a:t/>
            </a:r>
            <a:br>
              <a:rPr lang="uk-UA" sz="5000" b="0" dirty="0" smtClean="0">
                <a:latin typeface="Century Gothic" panose="020B0502020202020204" pitchFamily="34" charset="0"/>
              </a:rPr>
            </a:br>
            <a:r>
              <a:rPr lang="uk-UA" sz="5000" b="0" dirty="0" smtClean="0">
                <a:latin typeface="Century Gothic" panose="020B0502020202020204" pitchFamily="34" charset="0"/>
              </a:rPr>
              <a:t>у романі </a:t>
            </a:r>
            <a:r>
              <a:rPr lang="uk-UA" sz="5000" b="0" dirty="0" err="1" smtClean="0">
                <a:latin typeface="Century Gothic" panose="020B0502020202020204" pitchFamily="34" charset="0"/>
              </a:rPr>
              <a:t>м.Булгакова</a:t>
            </a:r>
            <a:r>
              <a:rPr lang="uk-UA" sz="5000" b="0" dirty="0">
                <a:latin typeface="Century Gothic" panose="020B0502020202020204" pitchFamily="34" charset="0"/>
              </a:rPr>
              <a:t> </a:t>
            </a:r>
            <a:r>
              <a:rPr lang="uk-UA" sz="5000" b="0" dirty="0" smtClean="0">
                <a:latin typeface="Century Gothic" panose="020B0502020202020204" pitchFamily="34" charset="0"/>
              </a:rPr>
              <a:t/>
            </a:r>
            <a:br>
              <a:rPr lang="uk-UA" sz="5000" b="0" dirty="0" smtClean="0">
                <a:latin typeface="Century Gothic" panose="020B0502020202020204" pitchFamily="34" charset="0"/>
              </a:rPr>
            </a:br>
            <a:r>
              <a:rPr lang="uk-UA" sz="5000" b="0" dirty="0" smtClean="0">
                <a:latin typeface="Century Gothic" panose="020B0502020202020204" pitchFamily="34" charset="0"/>
              </a:rPr>
              <a:t>«майстер і </a:t>
            </a:r>
            <a:r>
              <a:rPr lang="uk-UA" sz="5000" b="0" dirty="0" err="1" smtClean="0">
                <a:latin typeface="Century Gothic" panose="020B0502020202020204" pitchFamily="34" charset="0"/>
              </a:rPr>
              <a:t>маргарита</a:t>
            </a:r>
            <a:r>
              <a:rPr lang="uk-UA" sz="5000" b="0" dirty="0" smtClean="0">
                <a:latin typeface="Century Gothic" panose="020B0502020202020204" pitchFamily="34" charset="0"/>
              </a:rPr>
              <a:t>»</a:t>
            </a:r>
            <a:endParaRPr lang="ru-RU" sz="5000" b="0" dirty="0">
              <a:latin typeface="Century Gothic" panose="020B0502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37926" y="4327301"/>
            <a:ext cx="4954074" cy="2929944"/>
          </a:xfrm>
        </p:spPr>
        <p:txBody>
          <a:bodyPr>
            <a:noAutofit/>
          </a:bodyPr>
          <a:lstStyle/>
          <a:p>
            <a:pPr algn="r"/>
            <a:r>
              <a:rPr lang="uk-UA" sz="1600" dirty="0" smtClean="0">
                <a:latin typeface="Century Gothic" panose="020B0502020202020204" pitchFamily="34" charset="0"/>
              </a:rPr>
              <a:t>Роботу підготувала:</a:t>
            </a:r>
            <a:br>
              <a:rPr lang="uk-UA" sz="1600" dirty="0" smtClean="0">
                <a:latin typeface="Century Gothic" panose="020B0502020202020204" pitchFamily="34" charset="0"/>
              </a:rPr>
            </a:br>
            <a:r>
              <a:rPr lang="uk-UA" sz="1600" dirty="0" smtClean="0">
                <a:latin typeface="Century Gothic" panose="020B0502020202020204" pitchFamily="34" charset="0"/>
              </a:rPr>
              <a:t>група І-го ряду</a:t>
            </a:r>
            <a:br>
              <a:rPr lang="uk-UA" sz="1600" dirty="0" smtClean="0">
                <a:latin typeface="Century Gothic" panose="020B0502020202020204" pitchFamily="34" charset="0"/>
              </a:rPr>
            </a:br>
            <a:r>
              <a:rPr lang="uk-UA" sz="1600" dirty="0" smtClean="0">
                <a:latin typeface="Century Gothic" panose="020B0502020202020204" pitchFamily="34" charset="0"/>
              </a:rPr>
              <a:t>учні Миколаївської гімназії №4</a:t>
            </a:r>
            <a:br>
              <a:rPr lang="uk-UA" sz="1600" dirty="0" smtClean="0">
                <a:latin typeface="Century Gothic" panose="020B0502020202020204" pitchFamily="34" charset="0"/>
              </a:rPr>
            </a:br>
            <a:r>
              <a:rPr lang="uk-UA" sz="1600" dirty="0" smtClean="0">
                <a:latin typeface="Century Gothic" panose="020B0502020202020204" pitchFamily="34" charset="0"/>
              </a:rPr>
              <a:t>Малишева Юлія, </a:t>
            </a:r>
            <a:r>
              <a:rPr lang="uk-UA" sz="1600" dirty="0" err="1" smtClean="0">
                <a:latin typeface="Century Gothic" panose="020B0502020202020204" pitchFamily="34" charset="0"/>
              </a:rPr>
              <a:t>Окулічева</a:t>
            </a:r>
            <a:r>
              <a:rPr lang="uk-UA" sz="1600" dirty="0" smtClean="0">
                <a:latin typeface="Century Gothic" panose="020B0502020202020204" pitchFamily="34" charset="0"/>
              </a:rPr>
              <a:t> Ольга,</a:t>
            </a:r>
            <a:br>
              <a:rPr lang="uk-UA" sz="1600" dirty="0" smtClean="0">
                <a:latin typeface="Century Gothic" panose="020B0502020202020204" pitchFamily="34" charset="0"/>
              </a:rPr>
            </a:br>
            <a:r>
              <a:rPr lang="uk-UA" sz="1600" dirty="0" err="1" smtClean="0">
                <a:latin typeface="Century Gothic" panose="020B0502020202020204" pitchFamily="34" charset="0"/>
              </a:rPr>
              <a:t>Бовтинський</a:t>
            </a:r>
            <a:r>
              <a:rPr lang="uk-UA" sz="1600" dirty="0" smtClean="0">
                <a:latin typeface="Century Gothic" panose="020B0502020202020204" pitchFamily="34" charset="0"/>
              </a:rPr>
              <a:t> Василь, Котова Олена,</a:t>
            </a:r>
            <a:br>
              <a:rPr lang="uk-UA" sz="1600" dirty="0" smtClean="0">
                <a:latin typeface="Century Gothic" panose="020B0502020202020204" pitchFamily="34" charset="0"/>
              </a:rPr>
            </a:br>
            <a:r>
              <a:rPr lang="uk-UA" sz="1600" dirty="0" smtClean="0">
                <a:latin typeface="Century Gothic" panose="020B0502020202020204" pitchFamily="34" charset="0"/>
              </a:rPr>
              <a:t>Гончаренко Анастасія, </a:t>
            </a:r>
            <a:r>
              <a:rPr lang="uk-UA" sz="1600" dirty="0" err="1" smtClean="0">
                <a:latin typeface="Century Gothic" panose="020B0502020202020204" pitchFamily="34" charset="0"/>
              </a:rPr>
              <a:t>Валяренко</a:t>
            </a:r>
            <a:r>
              <a:rPr lang="uk-UA" sz="1600" dirty="0" smtClean="0">
                <a:latin typeface="Century Gothic" panose="020B0502020202020204" pitchFamily="34" charset="0"/>
              </a:rPr>
              <a:t> Дмитро,</a:t>
            </a:r>
            <a:br>
              <a:rPr lang="uk-UA" sz="1600" dirty="0" smtClean="0">
                <a:latin typeface="Century Gothic" panose="020B0502020202020204" pitchFamily="34" charset="0"/>
              </a:rPr>
            </a:br>
            <a:r>
              <a:rPr lang="uk-UA" sz="1600" dirty="0" err="1" smtClean="0">
                <a:latin typeface="Century Gothic" panose="020B0502020202020204" pitchFamily="34" charset="0"/>
              </a:rPr>
              <a:t>Каменєва</a:t>
            </a:r>
            <a:r>
              <a:rPr lang="uk-UA" sz="1600" dirty="0" smtClean="0">
                <a:latin typeface="Century Gothic" panose="020B0502020202020204" pitchFamily="34" charset="0"/>
              </a:rPr>
              <a:t> Марія, </a:t>
            </a:r>
            <a:r>
              <a:rPr lang="uk-UA" sz="1600" dirty="0" err="1" smtClean="0">
                <a:latin typeface="Century Gothic" panose="020B0502020202020204" pitchFamily="34" charset="0"/>
              </a:rPr>
              <a:t>Росошинський</a:t>
            </a:r>
            <a:r>
              <a:rPr lang="uk-UA" sz="1600" dirty="0" smtClean="0">
                <a:latin typeface="Century Gothic" panose="020B0502020202020204" pitchFamily="34" charset="0"/>
              </a:rPr>
              <a:t> Владислав,</a:t>
            </a:r>
            <a:br>
              <a:rPr lang="uk-UA" sz="1600" dirty="0" smtClean="0">
                <a:latin typeface="Century Gothic" panose="020B0502020202020204" pitchFamily="34" charset="0"/>
              </a:rPr>
            </a:br>
            <a:r>
              <a:rPr lang="uk-UA" sz="1600" dirty="0" err="1" smtClean="0">
                <a:latin typeface="Century Gothic" panose="020B0502020202020204" pitchFamily="34" charset="0"/>
              </a:rPr>
              <a:t>Ведолкіна</a:t>
            </a:r>
            <a:r>
              <a:rPr lang="uk-UA" sz="1600" dirty="0" smtClean="0">
                <a:latin typeface="Century Gothic" panose="020B0502020202020204" pitchFamily="34" charset="0"/>
              </a:rPr>
              <a:t> Анастасія, </a:t>
            </a:r>
            <a:r>
              <a:rPr lang="uk-UA" sz="1600" dirty="0" err="1" smtClean="0">
                <a:latin typeface="Century Gothic" panose="020B0502020202020204" pitchFamily="34" charset="0"/>
              </a:rPr>
              <a:t>Кривой</a:t>
            </a:r>
            <a:r>
              <a:rPr lang="uk-UA" sz="1600" dirty="0" smtClean="0">
                <a:latin typeface="Century Gothic" panose="020B0502020202020204" pitchFamily="34" charset="0"/>
              </a:rPr>
              <a:t> Владислав</a:t>
            </a:r>
            <a:endParaRPr lang="ru-RU" sz="1600" dirty="0">
              <a:latin typeface="Century Gothic" panose="020B0502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306" y="2408920"/>
            <a:ext cx="3888198" cy="44409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813022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4842" y="0"/>
            <a:ext cx="1153235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just"/>
            <a:r>
              <a:rPr lang="ru-RU" sz="2400" dirty="0">
                <a:latin typeface="Century Gothic" panose="020B0502020202020204" pitchFamily="34" charset="0"/>
              </a:rPr>
              <a:t>Вона не </a:t>
            </a:r>
            <a:r>
              <a:rPr lang="ru-RU" sz="2400" dirty="0" err="1">
                <a:latin typeface="Century Gothic" panose="020B0502020202020204" pitchFamily="34" charset="0"/>
              </a:rPr>
              <a:t>здається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навіть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після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smtClean="0">
                <a:latin typeface="Century Gothic" panose="020B0502020202020204" pitchFamily="34" charset="0"/>
              </a:rPr>
              <a:t>того, </a:t>
            </a:r>
            <a:r>
              <a:rPr lang="ru-RU" sz="2400" dirty="0">
                <a:latin typeface="Century Gothic" panose="020B0502020202020204" pitchFamily="34" charset="0"/>
              </a:rPr>
              <a:t>як </a:t>
            </a:r>
            <a:r>
              <a:rPr lang="ru-RU" sz="2400" dirty="0" err="1">
                <a:latin typeface="Century Gothic" panose="020B0502020202020204" pitchFamily="34" charset="0"/>
              </a:rPr>
              <a:t>Майстер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спалює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рукопис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нещасливого</a:t>
            </a:r>
            <a:r>
              <a:rPr lang="ru-RU" sz="2400" dirty="0">
                <a:latin typeface="Century Gothic" panose="020B0502020202020204" pitchFamily="34" charset="0"/>
              </a:rPr>
              <a:t> роману , Маргарита </a:t>
            </a:r>
            <a:r>
              <a:rPr lang="ru-RU" sz="2400" dirty="0" err="1">
                <a:latin typeface="Century Gothic" panose="020B0502020202020204" pitchFamily="34" charset="0"/>
              </a:rPr>
              <a:t>ні</a:t>
            </a:r>
            <a:r>
              <a:rPr lang="ru-RU" sz="2400" dirty="0">
                <a:latin typeface="Century Gothic" panose="020B0502020202020204" pitchFamily="34" charset="0"/>
              </a:rPr>
              <a:t> на секунду не </a:t>
            </a:r>
            <a:r>
              <a:rPr lang="ru-RU" sz="2400" dirty="0" err="1">
                <a:latin typeface="Century Gothic" panose="020B0502020202020204" pitchFamily="34" charset="0"/>
              </a:rPr>
              <a:t>допускає</a:t>
            </a:r>
            <a:r>
              <a:rPr lang="ru-RU" sz="2400" dirty="0">
                <a:latin typeface="Century Gothic" panose="020B0502020202020204" pitchFamily="34" charset="0"/>
              </a:rPr>
              <a:t> думки про </a:t>
            </a:r>
            <a:r>
              <a:rPr lang="ru-RU" sz="2400" dirty="0" smtClean="0">
                <a:latin typeface="Century Gothic" panose="020B0502020202020204" pitchFamily="34" charset="0"/>
              </a:rPr>
              <a:t>те, </a:t>
            </a:r>
            <a:r>
              <a:rPr lang="ru-RU" sz="2400" dirty="0" err="1">
                <a:latin typeface="Century Gothic" panose="020B0502020202020204" pitchFamily="34" charset="0"/>
              </a:rPr>
              <a:t>щоб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покинути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його</a:t>
            </a:r>
            <a:r>
              <a:rPr lang="ru-RU" sz="2400" dirty="0">
                <a:latin typeface="Century Gothic" panose="020B0502020202020204" pitchFamily="34" charset="0"/>
              </a:rPr>
              <a:t>. Вона </a:t>
            </a:r>
            <a:r>
              <a:rPr lang="ru-RU" sz="2400" dirty="0" err="1">
                <a:latin typeface="Century Gothic" panose="020B0502020202020204" pitchFamily="34" charset="0"/>
              </a:rPr>
              <a:t>віддана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душею</a:t>
            </a:r>
            <a:r>
              <a:rPr lang="ru-RU" sz="2400" dirty="0">
                <a:latin typeface="Century Gothic" panose="020B0502020202020204" pitchFamily="34" charset="0"/>
              </a:rPr>
              <a:t> і </a:t>
            </a:r>
            <a:r>
              <a:rPr lang="ru-RU" sz="2400" dirty="0" err="1" smtClean="0">
                <a:latin typeface="Century Gothic" panose="020B0502020202020204" pitchFamily="34" charset="0"/>
              </a:rPr>
              <a:t>йому</a:t>
            </a:r>
            <a:r>
              <a:rPr lang="ru-RU" sz="2400" dirty="0" smtClean="0">
                <a:latin typeface="Century Gothic" panose="020B0502020202020204" pitchFamily="34" charset="0"/>
              </a:rPr>
              <a:t>, </a:t>
            </a:r>
            <a:r>
              <a:rPr lang="ru-RU" sz="2400" dirty="0">
                <a:latin typeface="Century Gothic" panose="020B0502020202020204" pitchFamily="34" charset="0"/>
              </a:rPr>
              <a:t>і </a:t>
            </a:r>
            <a:r>
              <a:rPr lang="ru-RU" sz="2400" dirty="0" err="1">
                <a:latin typeface="Century Gothic" panose="020B0502020202020204" pitchFamily="34" charset="0"/>
              </a:rPr>
              <a:t>його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smtClean="0">
                <a:latin typeface="Century Gothic" panose="020B0502020202020204" pitchFamily="34" charset="0"/>
              </a:rPr>
              <a:t>таланту:</a:t>
            </a:r>
            <a:endParaRPr lang="ru-RU" sz="2400" dirty="0">
              <a:latin typeface="Century Gothic" panose="020B0502020202020204" pitchFamily="34" charset="0"/>
            </a:endParaRPr>
          </a:p>
          <a:p>
            <a:endParaRPr lang="ru-RU" sz="2400" dirty="0"/>
          </a:p>
          <a:p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35975" y="2731320"/>
            <a:ext cx="715296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5125" algn="just"/>
            <a:r>
              <a:rPr lang="ru-RU" sz="24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Після</a:t>
            </a:r>
            <a:r>
              <a:rPr lang="ru-RU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 того, як </a:t>
            </a:r>
            <a:r>
              <a:rPr lang="ru-RU" sz="24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Майстер</a:t>
            </a:r>
            <a:r>
              <a:rPr lang="ru-RU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 пропав, і Маргарита не </a:t>
            </a:r>
            <a:r>
              <a:rPr lang="ru-RU" sz="24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знає</a:t>
            </a:r>
            <a:r>
              <a:rPr lang="ru-RU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, </a:t>
            </a:r>
            <a:r>
              <a:rPr lang="ru-RU" sz="24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що</a:t>
            </a:r>
            <a:r>
              <a:rPr lang="ru-RU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він</a:t>
            </a:r>
            <a:r>
              <a:rPr lang="ru-RU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потрапив</a:t>
            </a:r>
            <a:r>
              <a:rPr lang="ru-RU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 у </a:t>
            </a:r>
            <a:r>
              <a:rPr lang="ru-RU" sz="24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клініку</a:t>
            </a:r>
            <a:r>
              <a:rPr lang="ru-RU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 для </a:t>
            </a:r>
            <a:r>
              <a:rPr lang="ru-RU" sz="24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душевнохворих</a:t>
            </a:r>
            <a:r>
              <a:rPr lang="ru-RU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, вона </a:t>
            </a:r>
            <a:r>
              <a:rPr lang="ru-RU" sz="24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нескінченно</a:t>
            </a:r>
            <a:r>
              <a:rPr lang="ru-RU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страждає</a:t>
            </a:r>
            <a:r>
              <a:rPr lang="ru-RU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 і </a:t>
            </a:r>
            <a:r>
              <a:rPr lang="ru-RU" sz="24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звинувачує</a:t>
            </a:r>
            <a:r>
              <a:rPr lang="ru-RU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 себе:</a:t>
            </a:r>
          </a:p>
          <a:p>
            <a:pPr lvl="0"/>
            <a:endParaRPr lang="ru-RU" sz="2400" i="1" dirty="0">
              <a:solidFill>
                <a:srgbClr val="9EC544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917" y="2329226"/>
            <a:ext cx="4262283" cy="4451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32011" y="1241979"/>
            <a:ext cx="118960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«Я тебя вылечу, вылечу, - бормотала она, впиваясь мне в плечи, - ты восстановишь его. Зачем, зачем я не оставила у себя один экземпляр</a:t>
            </a:r>
            <a:r>
              <a:rPr lang="ru-RU" sz="2400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!»</a:t>
            </a:r>
            <a:endParaRPr lang="ru-RU" sz="2400" i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" y="4670312"/>
            <a:ext cx="76249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«Да, да, да, такая же самая ошибка! – говорила Маргарита зимою, сидя у печки и  глядя в  огонь, – зачем я тогда ночью ушла от него? Зачем?  Ведь это же безумие</a:t>
            </a:r>
            <a:r>
              <a:rPr lang="ru-RU" sz="2400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!»</a:t>
            </a:r>
            <a:endParaRPr lang="ru-RU" sz="2400" i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1034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4842" y="0"/>
            <a:ext cx="11395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5125" algn="just"/>
            <a:r>
              <a:rPr lang="ru-RU" sz="2400" dirty="0" err="1">
                <a:latin typeface="Century Gothic" panose="020B0502020202020204" pitchFamily="34" charset="0"/>
              </a:rPr>
              <a:t>Від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розпачу</a:t>
            </a:r>
            <a:r>
              <a:rPr lang="ru-RU" sz="2400" dirty="0">
                <a:latin typeface="Century Gothic" panose="020B0502020202020204" pitchFamily="34" charset="0"/>
              </a:rPr>
              <a:t> Маргарита готова на все – на </a:t>
            </a:r>
            <a:r>
              <a:rPr lang="ru-RU" sz="2400" dirty="0" err="1">
                <a:latin typeface="Century Gothic" panose="020B0502020202020204" pitchFamily="34" charset="0"/>
              </a:rPr>
              <a:t>зустріч</a:t>
            </a:r>
            <a:r>
              <a:rPr lang="ru-RU" sz="2400" dirty="0">
                <a:latin typeface="Century Gothic" panose="020B0502020202020204" pitchFamily="34" charset="0"/>
              </a:rPr>
              <a:t> з </a:t>
            </a:r>
            <a:r>
              <a:rPr lang="ru-RU" sz="2400" dirty="0" err="1">
                <a:latin typeface="Century Gothic" panose="020B0502020202020204" pitchFamily="34" charset="0"/>
              </a:rPr>
              <a:t>іноземцем</a:t>
            </a:r>
            <a:r>
              <a:rPr lang="ru-RU" sz="2400" dirty="0">
                <a:latin typeface="Century Gothic" panose="020B0502020202020204" pitchFamily="34" charset="0"/>
              </a:rPr>
              <a:t> , на союз з нечистою </a:t>
            </a:r>
            <a:r>
              <a:rPr lang="ru-RU" sz="2400" dirty="0" smtClean="0">
                <a:latin typeface="Century Gothic" panose="020B0502020202020204" pitchFamily="34" charset="0"/>
              </a:rPr>
              <a:t>силою, </a:t>
            </a:r>
            <a:r>
              <a:rPr lang="ru-RU" sz="2400" dirty="0">
                <a:latin typeface="Century Gothic" panose="020B0502020202020204" pitchFamily="34" charset="0"/>
              </a:rPr>
              <a:t>на </a:t>
            </a:r>
            <a:r>
              <a:rPr lang="ru-RU" sz="2400" dirty="0" smtClean="0">
                <a:latin typeface="Century Gothic" panose="020B0502020202020204" pitchFamily="34" charset="0"/>
              </a:rPr>
              <a:t>те, </a:t>
            </a:r>
            <a:r>
              <a:rPr lang="ru-RU" sz="2400" dirty="0" err="1">
                <a:latin typeface="Century Gothic" panose="020B0502020202020204" pitchFamily="34" charset="0"/>
              </a:rPr>
              <a:t>щоб</a:t>
            </a:r>
            <a:r>
              <a:rPr lang="ru-RU" sz="2400" dirty="0">
                <a:latin typeface="Century Gothic" panose="020B0502020202020204" pitchFamily="34" charset="0"/>
              </a:rPr>
              <a:t> бути </a:t>
            </a:r>
            <a:r>
              <a:rPr lang="ru-RU" sz="2400" dirty="0" err="1">
                <a:latin typeface="Century Gothic" panose="020B0502020202020204" pitchFamily="34" charset="0"/>
              </a:rPr>
              <a:t>господинею</a:t>
            </a:r>
            <a:r>
              <a:rPr lang="ru-RU" sz="2400" dirty="0">
                <a:latin typeface="Century Gothic" panose="020B0502020202020204" pitchFamily="34" charset="0"/>
              </a:rPr>
              <a:t> на балу у </a:t>
            </a:r>
            <a:r>
              <a:rPr lang="ru-RU" sz="2400" dirty="0" err="1">
                <a:latin typeface="Century Gothic" panose="020B0502020202020204" pitchFamily="34" charset="0"/>
              </a:rPr>
              <a:t>сатани</a:t>
            </a:r>
            <a:r>
              <a:rPr lang="ru-RU" sz="2400" dirty="0">
                <a:latin typeface="Century Gothic" panose="020B0502020202020204" pitchFamily="34" charset="0"/>
              </a:rPr>
              <a:t> – </a:t>
            </a:r>
            <a:r>
              <a:rPr lang="ru-RU" sz="2400" dirty="0" err="1">
                <a:latin typeface="Century Gothic" panose="020B0502020202020204" pitchFamily="34" charset="0"/>
              </a:rPr>
              <a:t>аби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знову</a:t>
            </a:r>
            <a:r>
              <a:rPr lang="ru-RU" sz="2400" dirty="0">
                <a:latin typeface="Century Gothic" panose="020B0502020202020204" pitchFamily="34" charset="0"/>
              </a:rPr>
              <a:t> бути з </a:t>
            </a:r>
            <a:r>
              <a:rPr lang="ru-RU" sz="2400" dirty="0" err="1">
                <a:latin typeface="Century Gothic" panose="020B0502020202020204" pitchFamily="34" charset="0"/>
              </a:rPr>
              <a:t>коханим</a:t>
            </a:r>
            <a:r>
              <a:rPr lang="ru-RU" sz="2400" dirty="0">
                <a:latin typeface="Century Gothic" panose="020B0502020202020204" pitchFamily="34" charset="0"/>
              </a:rPr>
              <a:t>:</a:t>
            </a:r>
            <a:endParaRPr lang="uk-UA" sz="2400" dirty="0">
              <a:latin typeface="Century Gothic" panose="020B0502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43218" y="1120394"/>
            <a:ext cx="1219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ru-RU" sz="2400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«Я </a:t>
            </a:r>
            <a:r>
              <a:rPr lang="ru-RU" sz="2400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знаю, на что иду. Но иду на все из-за него, потому что ни на что в мире больше надежды у меня нет. Но я хочу вам сказать, что, если вы меня погубите, вам будет </a:t>
            </a:r>
            <a:r>
              <a:rPr lang="ru-RU" sz="2400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стыдно! Да, стыдно! Я погибаю из-за любви!»</a:t>
            </a:r>
            <a:endParaRPr lang="uk-UA" sz="2400" i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347" y="2320723"/>
            <a:ext cx="117468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ru-RU" sz="2400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«О </a:t>
            </a:r>
            <a:r>
              <a:rPr lang="ru-RU" sz="2400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нет! – воскликнула Маргарита, поражая проходящих, – согласна на все, согласна проделать эту комедию с натиранием мазью, согласна идти к черту на куличики. Не отдам</a:t>
            </a:r>
            <a:r>
              <a:rPr lang="ru-RU" sz="2400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!»</a:t>
            </a:r>
            <a:endParaRPr lang="uk-UA" sz="2400" i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145" y="3616587"/>
            <a:ext cx="4413469" cy="3092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922" y="3616587"/>
            <a:ext cx="4413600" cy="3092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99078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163" y="555778"/>
            <a:ext cx="4271890" cy="5648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0251" y="3379815"/>
            <a:ext cx="7268902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uk-UA" dirty="0"/>
          </a:p>
          <a:p>
            <a:pPr algn="just"/>
            <a:endParaRPr lang="uk-UA" sz="2400" dirty="0"/>
          </a:p>
          <a:p>
            <a:pPr indent="365125" algn="just"/>
            <a:r>
              <a:rPr lang="uk-UA" sz="2000" dirty="0">
                <a:latin typeface="Century Gothic" panose="020B0502020202020204" pitchFamily="34" charset="0"/>
              </a:rPr>
              <a:t>Маргарита по дорозі на бал громить квартиру критика </a:t>
            </a:r>
            <a:r>
              <a:rPr lang="uk-UA" sz="2000" dirty="0" err="1" smtClean="0">
                <a:latin typeface="Century Gothic" panose="020B0502020202020204" pitchFamily="34" charset="0"/>
              </a:rPr>
              <a:t>Латунського</a:t>
            </a:r>
            <a:r>
              <a:rPr lang="uk-UA" sz="2000" dirty="0" smtClean="0">
                <a:latin typeface="Century Gothic" panose="020B0502020202020204" pitchFamily="34" charset="0"/>
              </a:rPr>
              <a:t>, </a:t>
            </a:r>
            <a:r>
              <a:rPr lang="uk-UA" sz="2000" dirty="0">
                <a:latin typeface="Century Gothic" panose="020B0502020202020204" pitchFamily="34" charset="0"/>
              </a:rPr>
              <a:t>через </a:t>
            </a:r>
            <a:r>
              <a:rPr lang="uk-UA" sz="2000" dirty="0" smtClean="0">
                <a:latin typeface="Century Gothic" panose="020B0502020202020204" pitchFamily="34" charset="0"/>
              </a:rPr>
              <a:t>статі </a:t>
            </a:r>
            <a:r>
              <a:rPr lang="uk-UA" sz="2000" dirty="0">
                <a:latin typeface="Century Gothic" panose="020B0502020202020204" pitchFamily="34" charset="0"/>
              </a:rPr>
              <a:t>якого Майстер захворів. Однак при цьому вона залишається справжньою благородної жінкою. Побачивши , що налякала </a:t>
            </a:r>
            <a:r>
              <a:rPr lang="uk-UA" sz="2000" dirty="0" smtClean="0">
                <a:latin typeface="Century Gothic" panose="020B0502020202020204" pitchFamily="34" charset="0"/>
              </a:rPr>
              <a:t>дитину, </a:t>
            </a:r>
            <a:r>
              <a:rPr lang="uk-UA" sz="2000" dirty="0">
                <a:latin typeface="Century Gothic" panose="020B0502020202020204" pitchFamily="34" charset="0"/>
              </a:rPr>
              <a:t>вона припиняє </a:t>
            </a:r>
            <a:r>
              <a:rPr lang="uk-UA" sz="2000" dirty="0" smtClean="0">
                <a:latin typeface="Century Gothic" panose="020B0502020202020204" pitchFamily="34" charset="0"/>
              </a:rPr>
              <a:t>погром, </a:t>
            </a:r>
            <a:r>
              <a:rPr lang="uk-UA" sz="2000" dirty="0">
                <a:latin typeface="Century Gothic" panose="020B0502020202020204" pitchFamily="34" charset="0"/>
              </a:rPr>
              <a:t>її гнів вщухає. Вона намагається заспокоїти дитину і розповідає йому казку про </a:t>
            </a:r>
            <a:r>
              <a:rPr lang="uk-UA" sz="2000" dirty="0" smtClean="0">
                <a:latin typeface="Century Gothic" panose="020B0502020202020204" pitchFamily="34" charset="0"/>
              </a:rPr>
              <a:t>себе.</a:t>
            </a:r>
            <a:endParaRPr lang="uk-UA" sz="2000" dirty="0">
              <a:latin typeface="Century Gothic" panose="020B0502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0251" y="152783"/>
            <a:ext cx="72689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5125" algn="just"/>
            <a:r>
              <a:rPr lang="uk-UA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Коли Маргарита </a:t>
            </a:r>
            <a:r>
              <a:rPr lang="uk-UA" sz="24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намазалася </a:t>
            </a:r>
            <a:r>
              <a:rPr lang="uk-UA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чарівним кремом </a:t>
            </a:r>
            <a:r>
              <a:rPr lang="uk-UA" sz="2400" dirty="0" err="1" smtClean="0">
                <a:solidFill>
                  <a:prstClr val="white"/>
                </a:solidFill>
                <a:latin typeface="Century Gothic" panose="020B0502020202020204" pitchFamily="34" charset="0"/>
              </a:rPr>
              <a:t>Азазелло</a:t>
            </a:r>
            <a:r>
              <a:rPr lang="uk-UA" sz="24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, </a:t>
            </a:r>
            <a:r>
              <a:rPr lang="uk-UA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її душа і пристрасть вириваються на свободу: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3245" y="1667010"/>
            <a:ext cx="74229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5125" algn="ctr"/>
            <a:r>
              <a:rPr lang="uk-UA" sz="2400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«</a:t>
            </a:r>
            <a:r>
              <a:rPr lang="ru-RU" sz="2400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Маргарита ощутила себя свободной, свободной от всего. Кроме того, она поняла со всею ясностью, что именно случилось то, о чем еще утром говорило предчувствие, и что она покидает особняк и прежнюю свою жизнь навсегда</a:t>
            </a:r>
            <a:r>
              <a:rPr lang="uk-UA" sz="2400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10982508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8364" y="142079"/>
            <a:ext cx="1165518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5125" algn="just"/>
            <a:r>
              <a:rPr lang="uk-UA" sz="2400" dirty="0">
                <a:latin typeface="Century Gothic" panose="020B0502020202020204" pitchFamily="34" charset="0"/>
              </a:rPr>
              <a:t>При зустрічі з </a:t>
            </a:r>
            <a:r>
              <a:rPr lang="uk-UA" sz="2400" dirty="0" err="1">
                <a:latin typeface="Century Gothic" panose="020B0502020202020204" pitchFamily="34" charset="0"/>
              </a:rPr>
              <a:t>Воландом</a:t>
            </a:r>
            <a:r>
              <a:rPr lang="uk-UA" sz="2400" dirty="0">
                <a:latin typeface="Century Gothic" panose="020B0502020202020204" pitchFamily="34" charset="0"/>
              </a:rPr>
              <a:t> Маргарита веде себе найкращим чином , демонструючи силу своєї </a:t>
            </a:r>
            <a:r>
              <a:rPr lang="uk-UA" sz="2400" dirty="0" smtClean="0">
                <a:latin typeface="Century Gothic" panose="020B0502020202020204" pitchFamily="34" charset="0"/>
              </a:rPr>
              <a:t>натури, </a:t>
            </a:r>
            <a:r>
              <a:rPr lang="uk-UA" sz="2400" dirty="0">
                <a:latin typeface="Century Gothic" panose="020B0502020202020204" pitchFamily="34" charset="0"/>
              </a:rPr>
              <a:t>бо </a:t>
            </a:r>
            <a:r>
              <a:rPr lang="uk-UA" sz="2400" dirty="0" smtClean="0">
                <a:latin typeface="Century Gothic" panose="020B0502020202020204" pitchFamily="34" charset="0"/>
              </a:rPr>
              <a:t>«надія </a:t>
            </a:r>
            <a:r>
              <a:rPr lang="uk-UA" sz="2400" dirty="0">
                <a:latin typeface="Century Gothic" panose="020B0502020202020204" pitchFamily="34" charset="0"/>
              </a:rPr>
              <a:t>на </a:t>
            </a:r>
            <a:r>
              <a:rPr lang="uk-UA" sz="2400" dirty="0" smtClean="0">
                <a:latin typeface="Century Gothic" panose="020B0502020202020204" pitchFamily="34" charset="0"/>
              </a:rPr>
              <a:t>те, </a:t>
            </a:r>
            <a:r>
              <a:rPr lang="uk-UA" sz="2400" dirty="0">
                <a:latin typeface="Century Gothic" panose="020B0502020202020204" pitchFamily="34" charset="0"/>
              </a:rPr>
              <a:t>що там їй вдасться домогтися повернення свого щастя , зробила її </a:t>
            </a:r>
            <a:r>
              <a:rPr lang="uk-UA" sz="2400" dirty="0" smtClean="0">
                <a:latin typeface="Century Gothic" panose="020B0502020202020204" pitchFamily="34" charset="0"/>
              </a:rPr>
              <a:t>безстрашної». </a:t>
            </a:r>
            <a:r>
              <a:rPr lang="uk-UA" sz="2400" dirty="0">
                <a:latin typeface="Century Gothic" panose="020B0502020202020204" pitchFamily="34" charset="0"/>
              </a:rPr>
              <a:t>Маргарита з честю проходить через випробування </a:t>
            </a:r>
            <a:r>
              <a:rPr lang="uk-UA" sz="2400" dirty="0" smtClean="0">
                <a:latin typeface="Century Gothic" panose="020B0502020202020204" pitchFamily="34" charset="0"/>
              </a:rPr>
              <a:t>Бала:</a:t>
            </a:r>
            <a:endParaRPr lang="uk-UA" sz="2400" dirty="0">
              <a:latin typeface="Century Gothic" panose="020B0502020202020204" pitchFamily="34" charset="0"/>
            </a:endParaRPr>
          </a:p>
          <a:p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2120094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400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«Да </a:t>
            </a:r>
            <a:r>
              <a:rPr lang="ru-RU" sz="2400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и притом вы сами – королевской крови» - говорит ей </a:t>
            </a:r>
            <a:r>
              <a:rPr lang="ru-RU" sz="2400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Азазелло».</a:t>
            </a:r>
            <a:endParaRPr lang="uk-UA" sz="2400" i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035391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400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«Чем </a:t>
            </a:r>
            <a:r>
              <a:rPr lang="ru-RU" sz="2400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дальше я говорю с вами, - любезно отозвался </a:t>
            </a:r>
            <a:r>
              <a:rPr lang="ru-RU" sz="2400" i="1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Воланд</a:t>
            </a:r>
            <a:r>
              <a:rPr lang="ru-RU" sz="2400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, тем больше убеждаюсь в том, что вы очень </a:t>
            </a:r>
            <a:r>
              <a:rPr lang="ru-RU" sz="2400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умны».</a:t>
            </a:r>
            <a:endParaRPr lang="uk-UA" sz="2400" i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4320021"/>
            <a:ext cx="1219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400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«Мы </a:t>
            </a:r>
            <a:r>
              <a:rPr lang="ru-RU" sz="2400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вас испытывали, - продолжал </a:t>
            </a:r>
            <a:r>
              <a:rPr lang="ru-RU" sz="2400" i="1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Воланд</a:t>
            </a:r>
            <a:r>
              <a:rPr lang="ru-RU" sz="2400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, - никогда и ничего не просите! Никогда и ничего, и в особенности у тех, кто сильнее вас. Сами предложат и сами все дадут! Садитесь, гордая женщина</a:t>
            </a:r>
            <a:r>
              <a:rPr lang="ru-RU" sz="2400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!»</a:t>
            </a:r>
            <a:endParaRPr lang="uk-UA" sz="2400" i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549" y="885452"/>
            <a:ext cx="9244818" cy="513087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06463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  <p:bldP spid="5" grpId="0"/>
      <p:bldP spid="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0306" y="108304"/>
            <a:ext cx="117780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5125" algn="just"/>
            <a:r>
              <a:rPr lang="uk-UA" sz="2000" dirty="0">
                <a:latin typeface="Century Gothic" panose="020B0502020202020204" pitchFamily="34" charset="0"/>
              </a:rPr>
              <a:t>Після </a:t>
            </a:r>
            <a:r>
              <a:rPr lang="uk-UA" sz="2000" dirty="0" smtClean="0">
                <a:latin typeface="Century Gothic" panose="020B0502020202020204" pitchFamily="34" charset="0"/>
              </a:rPr>
              <a:t>того, </a:t>
            </a:r>
            <a:r>
              <a:rPr lang="uk-UA" sz="2000" dirty="0">
                <a:latin typeface="Century Gothic" panose="020B0502020202020204" pitchFamily="34" charset="0"/>
              </a:rPr>
              <a:t>як їй пропонують винагороду за </a:t>
            </a:r>
            <a:r>
              <a:rPr lang="uk-UA" sz="2000" dirty="0" smtClean="0">
                <a:latin typeface="Century Gothic" panose="020B0502020202020204" pitchFamily="34" charset="0"/>
              </a:rPr>
              <a:t>роль, </a:t>
            </a:r>
            <a:r>
              <a:rPr lang="uk-UA" sz="2000" dirty="0">
                <a:latin typeface="Century Gothic" panose="020B0502020202020204" pitchFamily="34" charset="0"/>
              </a:rPr>
              <a:t>яку вона з честю </a:t>
            </a:r>
            <a:r>
              <a:rPr lang="uk-UA" sz="2000" dirty="0" smtClean="0">
                <a:latin typeface="Century Gothic" panose="020B0502020202020204" pitchFamily="34" charset="0"/>
              </a:rPr>
              <a:t>виконала, </a:t>
            </a:r>
            <a:r>
              <a:rPr lang="uk-UA" sz="2000" dirty="0">
                <a:latin typeface="Century Gothic" panose="020B0502020202020204" pitchFamily="34" charset="0"/>
              </a:rPr>
              <a:t>Маргарита спочатку просить не </a:t>
            </a:r>
            <a:r>
              <a:rPr lang="uk-UA" sz="2000" dirty="0" smtClean="0">
                <a:latin typeface="Century Gothic" panose="020B0502020202020204" pitchFamily="34" charset="0"/>
              </a:rPr>
              <a:t>того, </a:t>
            </a:r>
            <a:r>
              <a:rPr lang="uk-UA" sz="2000" dirty="0">
                <a:latin typeface="Century Gothic" panose="020B0502020202020204" pitchFamily="34" charset="0"/>
              </a:rPr>
              <a:t>що хоче </a:t>
            </a:r>
            <a:r>
              <a:rPr lang="uk-UA" sz="2000" dirty="0" smtClean="0">
                <a:latin typeface="Century Gothic" panose="020B0502020202020204" pitchFamily="34" charset="0"/>
              </a:rPr>
              <a:t>насправді, </a:t>
            </a:r>
            <a:r>
              <a:rPr lang="uk-UA" sz="2000" dirty="0">
                <a:latin typeface="Century Gothic" panose="020B0502020202020204" pitchFamily="34" charset="0"/>
              </a:rPr>
              <a:t>під враженням від того, що </a:t>
            </a:r>
            <a:r>
              <a:rPr lang="uk-UA" sz="2000" dirty="0" smtClean="0">
                <a:latin typeface="Century Gothic" panose="020B0502020202020204" pitchFamily="34" charset="0"/>
              </a:rPr>
              <a:t>відбувається, </a:t>
            </a:r>
            <a:r>
              <a:rPr lang="uk-UA" sz="2000" dirty="0">
                <a:latin typeface="Century Gothic" panose="020B0502020202020204" pitchFamily="34" charset="0"/>
              </a:rPr>
              <a:t>від втоми і з почуття </a:t>
            </a:r>
            <a:r>
              <a:rPr lang="uk-UA" sz="2000" dirty="0" smtClean="0">
                <a:latin typeface="Century Gothic" panose="020B0502020202020204" pitchFamily="34" charset="0"/>
              </a:rPr>
              <a:t>відповідальності, </a:t>
            </a:r>
            <a:r>
              <a:rPr lang="uk-UA" sz="2000" dirty="0">
                <a:latin typeface="Century Gothic" panose="020B0502020202020204" pitchFamily="34" charset="0"/>
              </a:rPr>
              <a:t>як і належить </a:t>
            </a:r>
            <a:r>
              <a:rPr lang="uk-UA" sz="2000" dirty="0" smtClean="0">
                <a:latin typeface="Century Gothic" panose="020B0502020202020204" pitchFamily="34" charset="0"/>
              </a:rPr>
              <a:t>Королеві:</a:t>
            </a:r>
            <a:endParaRPr lang="uk-UA" sz="2000" dirty="0">
              <a:latin typeface="Century Gothic" panose="020B0502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228190"/>
            <a:ext cx="119983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«Нет</a:t>
            </a:r>
            <a:r>
              <a:rPr lang="ru-RU" sz="2400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, - с силой ответила Маргарита, -  я </a:t>
            </a:r>
            <a:r>
              <a:rPr lang="ru-RU" sz="2400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знаю</a:t>
            </a:r>
            <a:r>
              <a:rPr lang="ru-RU" sz="2400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, </a:t>
            </a:r>
            <a:r>
              <a:rPr lang="ru-RU" sz="2400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что с вами  </a:t>
            </a:r>
            <a:r>
              <a:rPr lang="ru-RU" sz="2400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можно</a:t>
            </a:r>
          </a:p>
          <a:p>
            <a:pPr algn="ctr"/>
            <a:r>
              <a:rPr lang="ru-RU" sz="2400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разговаривать только откровенно, и откровенно вам скажу: я </a:t>
            </a:r>
            <a:r>
              <a:rPr lang="ru-RU" sz="2400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легкомысленный</a:t>
            </a:r>
            <a:endParaRPr lang="ru-RU" sz="2400" i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ru-RU" sz="2400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человек. Я попросила вас за Фриду только потому, что имела  неосторожность</a:t>
            </a:r>
          </a:p>
          <a:p>
            <a:pPr algn="ctr"/>
            <a:r>
              <a:rPr lang="ru-RU" sz="2400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подать ей твердую надежду. Она ждет, </a:t>
            </a:r>
            <a:r>
              <a:rPr lang="ru-RU" sz="2400" i="1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мессир</a:t>
            </a:r>
            <a:r>
              <a:rPr lang="ru-RU" sz="2400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, она верит в мою мощь. И  если</a:t>
            </a:r>
          </a:p>
          <a:p>
            <a:pPr algn="ctr"/>
            <a:r>
              <a:rPr lang="ru-RU" sz="2400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она останется обманутой, я попаду в ужасное положение.  Я </a:t>
            </a:r>
            <a:r>
              <a:rPr lang="ru-RU" sz="2400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не буду иметь</a:t>
            </a:r>
            <a:endParaRPr lang="ru-RU" sz="2400" i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ru-RU" sz="2400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покоя всю жизнь. Ничего не поделаешь! Так уж </a:t>
            </a:r>
            <a:r>
              <a:rPr lang="ru-RU" sz="2400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вышло».</a:t>
            </a:r>
            <a:endParaRPr lang="uk-UA" sz="2400" i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94472" y="3864562"/>
            <a:ext cx="620385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5125" algn="just"/>
            <a:r>
              <a:rPr lang="uk-UA" sz="2000" dirty="0">
                <a:latin typeface="Century Gothic" panose="020B0502020202020204" pitchFamily="34" charset="0"/>
              </a:rPr>
              <a:t>Але </a:t>
            </a:r>
            <a:r>
              <a:rPr lang="uk-UA" sz="2000" dirty="0" err="1">
                <a:latin typeface="Century Gothic" panose="020B0502020202020204" pitchFamily="34" charset="0"/>
              </a:rPr>
              <a:t>Воланд</a:t>
            </a:r>
            <a:r>
              <a:rPr lang="uk-UA" sz="2000" dirty="0">
                <a:latin typeface="Century Gothic" panose="020B0502020202020204" pitchFamily="34" charset="0"/>
              </a:rPr>
              <a:t> не має наміру карати її за </a:t>
            </a:r>
            <a:r>
              <a:rPr lang="uk-UA" sz="2000" dirty="0" smtClean="0">
                <a:latin typeface="Century Gothic" panose="020B0502020202020204" pitchFamily="34" charset="0"/>
              </a:rPr>
              <a:t>це, </a:t>
            </a:r>
            <a:r>
              <a:rPr lang="uk-UA" sz="2000" dirty="0">
                <a:latin typeface="Century Gothic" panose="020B0502020202020204" pitchFamily="34" charset="0"/>
              </a:rPr>
              <a:t>і нарешті </a:t>
            </a:r>
            <a:r>
              <a:rPr lang="uk-UA" sz="2000" dirty="0" smtClean="0">
                <a:latin typeface="Century Gothic" panose="020B0502020202020204" pitchFamily="34" charset="0"/>
              </a:rPr>
              <a:t>Маргарита </a:t>
            </a:r>
            <a:r>
              <a:rPr lang="uk-UA" sz="2000" dirty="0">
                <a:latin typeface="Century Gothic" panose="020B0502020202020204" pitchFamily="34" charset="0"/>
              </a:rPr>
              <a:t>оголошує своє справжнє </a:t>
            </a:r>
            <a:r>
              <a:rPr lang="uk-UA" sz="2000" dirty="0" smtClean="0">
                <a:latin typeface="Century Gothic" panose="020B0502020202020204" pitchFamily="34" charset="0"/>
              </a:rPr>
              <a:t>бажання:</a:t>
            </a:r>
            <a:endParaRPr lang="uk-UA" sz="2000" dirty="0">
              <a:latin typeface="Century Gothic" panose="020B0502020202020204" pitchFamily="34" charset="0"/>
            </a:endParaRPr>
          </a:p>
          <a:p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902324" y="5015588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«Я </a:t>
            </a:r>
            <a:r>
              <a:rPr lang="ru-RU" sz="2400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хочу, чтобы мне сейчас же, сию секунду, вернули моего  любовника,</a:t>
            </a:r>
          </a:p>
          <a:p>
            <a:pPr algn="ctr"/>
            <a:r>
              <a:rPr lang="ru-RU" sz="2400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Мастера</a:t>
            </a:r>
            <a:r>
              <a:rPr lang="ru-RU" sz="2400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, - сказала Маргарита, и лицо ее исказилось </a:t>
            </a:r>
            <a:r>
              <a:rPr lang="ru-RU" sz="2400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судорогой».</a:t>
            </a:r>
            <a:endParaRPr lang="uk-UA" sz="2400" i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26" y="3536514"/>
            <a:ext cx="5282418" cy="324142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40016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12841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5125" algn="just"/>
            <a:r>
              <a:rPr lang="ru-RU" sz="2400" dirty="0" err="1">
                <a:latin typeface="Century Gothic" panose="020B0502020202020204" pitchFamily="34" charset="0"/>
              </a:rPr>
              <a:t>Після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smtClean="0">
                <a:latin typeface="Century Gothic" panose="020B0502020202020204" pitchFamily="34" charset="0"/>
              </a:rPr>
              <a:t>того, </a:t>
            </a:r>
            <a:r>
              <a:rPr lang="ru-RU" sz="2400" dirty="0">
                <a:latin typeface="Century Gothic" panose="020B0502020202020204" pitchFamily="34" charset="0"/>
              </a:rPr>
              <a:t>як Азазелло </a:t>
            </a:r>
            <a:r>
              <a:rPr lang="ru-RU" sz="2400" dirty="0" err="1">
                <a:latin typeface="Century Gothic" panose="020B0502020202020204" pitchFamily="34" charset="0"/>
              </a:rPr>
              <a:t>отруїв</a:t>
            </a:r>
            <a:r>
              <a:rPr lang="ru-RU" sz="2400" dirty="0">
                <a:latin typeface="Century Gothic" panose="020B0502020202020204" pitchFamily="34" charset="0"/>
              </a:rPr>
              <a:t> і оживив </a:t>
            </a:r>
            <a:r>
              <a:rPr lang="ru-RU" sz="2400" dirty="0" err="1" smtClean="0">
                <a:latin typeface="Century Gothic" panose="020B0502020202020204" pitchFamily="34" charset="0"/>
              </a:rPr>
              <a:t>її</a:t>
            </a:r>
            <a:r>
              <a:rPr lang="ru-RU" sz="2400" dirty="0" smtClean="0">
                <a:latin typeface="Century Gothic" panose="020B0502020202020204" pitchFamily="34" charset="0"/>
              </a:rPr>
              <a:t>, автор так </a:t>
            </a:r>
            <a:r>
              <a:rPr lang="ru-RU" sz="2400" dirty="0" err="1" smtClean="0">
                <a:latin typeface="Century Gothic" panose="020B0502020202020204" pitchFamily="34" charset="0"/>
              </a:rPr>
              <a:t>опису</a:t>
            </a:r>
            <a:r>
              <a:rPr lang="uk-UA" sz="2400" dirty="0" smtClean="0">
                <a:latin typeface="Century Gothic" panose="020B0502020202020204" pitchFamily="34" charset="0"/>
              </a:rPr>
              <a:t>є Маргариту: </a:t>
            </a:r>
            <a:endParaRPr lang="uk-UA" sz="2400" dirty="0">
              <a:latin typeface="Century Gothic" panose="020B0502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817724"/>
            <a:ext cx="1219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ctr"/>
            <a:r>
              <a:rPr lang="ru-RU" sz="2400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«Даже </a:t>
            </a:r>
            <a:r>
              <a:rPr lang="ru-RU" sz="2400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в наступавших грозовых сумерках видно было, как исчезало ее временное </a:t>
            </a:r>
            <a:r>
              <a:rPr lang="ru-RU" sz="2400" i="1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ведьмино</a:t>
            </a:r>
            <a:r>
              <a:rPr lang="ru-RU" sz="2400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косоглазие и жестокость и буйность черт. Лицо покойной посветлело и, наконец, смягчилось, и оскал ее стал не хищным, а просто женственным страдальческим </a:t>
            </a:r>
            <a:r>
              <a:rPr lang="ru-RU" sz="2400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оскалом».</a:t>
            </a:r>
            <a:endParaRPr lang="uk-UA" sz="2400" i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2137" y="3177140"/>
            <a:ext cx="545910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5125" algn="just"/>
            <a:r>
              <a:rPr lang="uk-UA" sz="2400" dirty="0">
                <a:latin typeface="Century Gothic" panose="020B0502020202020204" pitchFamily="34" charset="0"/>
              </a:rPr>
              <a:t>Маргарита знайшла своє заслужене і вимучене щастя і спокій поруч з коханим </a:t>
            </a:r>
            <a:r>
              <a:rPr lang="uk-UA" sz="2400" dirty="0" smtClean="0">
                <a:latin typeface="Century Gothic" panose="020B0502020202020204" pitchFamily="34" charset="0"/>
              </a:rPr>
              <a:t>Майстром, </a:t>
            </a:r>
            <a:r>
              <a:rPr lang="uk-UA" sz="2400" dirty="0">
                <a:latin typeface="Century Gothic" panose="020B0502020202020204" pitchFamily="34" charset="0"/>
              </a:rPr>
              <a:t>своєю любов’ю і вірою врятувала </a:t>
            </a:r>
            <a:r>
              <a:rPr lang="uk-UA" sz="2400" dirty="0" smtClean="0">
                <a:latin typeface="Century Gothic" panose="020B0502020202020204" pitchFamily="34" charset="0"/>
              </a:rPr>
              <a:t>його, </a:t>
            </a:r>
            <a:r>
              <a:rPr lang="uk-UA" sz="2400" dirty="0">
                <a:latin typeface="Century Gothic" panose="020B0502020202020204" pitchFamily="34" charset="0"/>
              </a:rPr>
              <a:t>пройшла через неймовірні випробування без тіні сумніву і </a:t>
            </a:r>
            <a:r>
              <a:rPr lang="uk-UA" sz="2400" dirty="0" smtClean="0">
                <a:latin typeface="Century Gothic" panose="020B0502020202020204" pitchFamily="34" charset="0"/>
              </a:rPr>
              <a:t>докору.</a:t>
            </a:r>
            <a:endParaRPr lang="uk-UA" sz="2400" dirty="0">
              <a:latin typeface="Century Gothic" panose="020B0502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2530602"/>
            <a:ext cx="5730875" cy="417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51435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1930" y="-162160"/>
            <a:ext cx="10353761" cy="1326321"/>
          </a:xfrm>
        </p:spPr>
        <p:txBody>
          <a:bodyPr>
            <a:normAutofit/>
          </a:bodyPr>
          <a:lstStyle/>
          <a:p>
            <a:r>
              <a:rPr lang="uk-UA" sz="4400" b="0" dirty="0" smtClean="0">
                <a:latin typeface="Century Gothic" panose="020B0502020202020204" pitchFamily="34" charset="0"/>
              </a:rPr>
              <a:t>Анкета Героїні</a:t>
            </a:r>
            <a:endParaRPr lang="ru-RU" sz="4400" b="0" dirty="0">
              <a:latin typeface="Century Gothic" panose="020B0502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9151" y="1344430"/>
            <a:ext cx="7188591" cy="4454769"/>
          </a:xfrm>
        </p:spPr>
        <p:txBody>
          <a:bodyPr>
            <a:normAutofit lnSpcReduction="10000"/>
          </a:bodyPr>
          <a:lstStyle/>
          <a:p>
            <a:r>
              <a:rPr lang="ru-RU" sz="3600" dirty="0" err="1" smtClean="0">
                <a:latin typeface="Century Gothic" panose="020B0502020202020204" pitchFamily="34" charset="0"/>
              </a:rPr>
              <a:t>Ім</a:t>
            </a:r>
            <a:r>
              <a:rPr lang="en-US" sz="3600" dirty="0" smtClean="0">
                <a:latin typeface="Century Gothic" panose="020B0502020202020204" pitchFamily="34" charset="0"/>
              </a:rPr>
              <a:t>’</a:t>
            </a:r>
            <a:r>
              <a:rPr lang="ru-RU" sz="3600" dirty="0" smtClean="0">
                <a:latin typeface="Century Gothic" panose="020B0502020202020204" pitchFamily="34" charset="0"/>
              </a:rPr>
              <a:t>я</a:t>
            </a:r>
            <a:r>
              <a:rPr lang="uk-UA" sz="3600" dirty="0" smtClean="0">
                <a:latin typeface="Century Gothic" panose="020B0502020202020204" pitchFamily="34" charset="0"/>
              </a:rPr>
              <a:t>: </a:t>
            </a:r>
            <a:r>
              <a:rPr lang="uk-UA" sz="3200" i="1" dirty="0" smtClean="0"/>
              <a:t>Маргарита Миколаївна</a:t>
            </a:r>
          </a:p>
          <a:p>
            <a:r>
              <a:rPr lang="uk-UA" sz="3600" dirty="0" smtClean="0">
                <a:latin typeface="Century Gothic" panose="020B0502020202020204" pitchFamily="34" charset="0"/>
              </a:rPr>
              <a:t>Вік:</a:t>
            </a:r>
            <a:r>
              <a:rPr lang="uk-UA" sz="3600" dirty="0" smtClean="0"/>
              <a:t> </a:t>
            </a:r>
            <a:r>
              <a:rPr lang="uk-UA" sz="3200" i="1" dirty="0" smtClean="0"/>
              <a:t>30 років</a:t>
            </a:r>
          </a:p>
          <a:p>
            <a:r>
              <a:rPr lang="uk-UA" sz="3600" dirty="0" smtClean="0">
                <a:latin typeface="Century Gothic" panose="020B0502020202020204" pitchFamily="34" charset="0"/>
              </a:rPr>
              <a:t>Сім</a:t>
            </a:r>
            <a:r>
              <a:rPr lang="en-US" sz="3600" dirty="0" smtClean="0">
                <a:latin typeface="Century Gothic" panose="020B0502020202020204" pitchFamily="34" charset="0"/>
              </a:rPr>
              <a:t>’</a:t>
            </a:r>
            <a:r>
              <a:rPr lang="ru-RU" sz="3600" dirty="0" smtClean="0">
                <a:latin typeface="Century Gothic" panose="020B0502020202020204" pitchFamily="34" charset="0"/>
              </a:rPr>
              <a:t>я</a:t>
            </a:r>
            <a:r>
              <a:rPr lang="uk-UA" sz="3600" dirty="0" smtClean="0">
                <a:latin typeface="Century Gothic" panose="020B0502020202020204" pitchFamily="34" charset="0"/>
              </a:rPr>
              <a:t>:</a:t>
            </a:r>
            <a:r>
              <a:rPr lang="uk-UA" sz="3600" dirty="0" smtClean="0"/>
              <a:t> </a:t>
            </a:r>
            <a:r>
              <a:rPr lang="uk-UA" sz="3200" i="1" dirty="0" smtClean="0"/>
              <a:t>одружена з заможним військовим інженером; дітей немає</a:t>
            </a:r>
          </a:p>
          <a:p>
            <a:r>
              <a:rPr lang="uk-UA" sz="3600" dirty="0" smtClean="0">
                <a:latin typeface="Century Gothic" panose="020B0502020202020204" pitchFamily="34" charset="0"/>
              </a:rPr>
              <a:t>Місце проживання: </a:t>
            </a:r>
            <a:r>
              <a:rPr lang="uk-UA" sz="3200" i="1" dirty="0" smtClean="0"/>
              <a:t>Москва</a:t>
            </a:r>
          </a:p>
          <a:p>
            <a:r>
              <a:rPr lang="uk-UA" sz="3600" dirty="0" smtClean="0">
                <a:latin typeface="Century Gothic" panose="020B0502020202020204" pitchFamily="34" charset="0"/>
              </a:rPr>
              <a:t>Діяльність: </a:t>
            </a:r>
            <a:r>
              <a:rPr lang="uk-UA" sz="3200" i="1" dirty="0" smtClean="0"/>
              <a:t>домогосподарка</a:t>
            </a:r>
            <a:endParaRPr lang="ru-RU" sz="3200" i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658" y="834682"/>
            <a:ext cx="4290647" cy="5720863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04338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9916" y="-128063"/>
            <a:ext cx="10353761" cy="1326321"/>
          </a:xfrm>
        </p:spPr>
        <p:txBody>
          <a:bodyPr>
            <a:normAutofit/>
          </a:bodyPr>
          <a:lstStyle/>
          <a:p>
            <a:r>
              <a:rPr lang="uk-UA" sz="4000" b="0" dirty="0" smtClean="0">
                <a:latin typeface="Century Gothic" panose="020B0502020202020204" pitchFamily="34" charset="0"/>
              </a:rPr>
              <a:t>Характеристика </a:t>
            </a:r>
            <a:r>
              <a:rPr lang="uk-UA" sz="4000" b="0" dirty="0" err="1" smtClean="0">
                <a:latin typeface="Century Gothic" panose="020B0502020202020204" pitchFamily="34" charset="0"/>
              </a:rPr>
              <a:t>маргарити</a:t>
            </a:r>
            <a:endParaRPr lang="ru-RU" sz="4000" b="0" dirty="0">
              <a:latin typeface="Century Gothic" panose="020B0502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6602" y="1031188"/>
            <a:ext cx="11620391" cy="205287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800" dirty="0" smtClean="0">
                <a:latin typeface="Century Gothic" panose="020B0502020202020204" pitchFamily="34" charset="0"/>
              </a:rPr>
              <a:t>	</a:t>
            </a:r>
            <a:r>
              <a:rPr lang="ru-RU" sz="2400" dirty="0" smtClean="0">
                <a:latin typeface="Century Gothic" panose="020B0502020202020204" pitchFamily="34" charset="0"/>
              </a:rPr>
              <a:t>Маргарита </a:t>
            </a:r>
            <a:r>
              <a:rPr lang="ru-RU" sz="2400" dirty="0" err="1">
                <a:latin typeface="Century Gothic" panose="020B0502020202020204" pitchFamily="34" charset="0"/>
              </a:rPr>
              <a:t>Миколаївна</a:t>
            </a:r>
            <a:r>
              <a:rPr lang="ru-RU" sz="2400" dirty="0">
                <a:latin typeface="Century Gothic" panose="020B0502020202020204" pitchFamily="34" charset="0"/>
              </a:rPr>
              <a:t> - </a:t>
            </a:r>
            <a:r>
              <a:rPr lang="ru-RU" sz="2400" dirty="0" err="1">
                <a:latin typeface="Century Gothic" panose="020B0502020202020204" pitchFamily="34" charset="0"/>
              </a:rPr>
              <a:t>таємна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кохана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Майстра</a:t>
            </a:r>
            <a:r>
              <a:rPr lang="ru-RU" sz="2400" dirty="0">
                <a:latin typeface="Century Gothic" panose="020B0502020202020204" pitchFamily="34" charset="0"/>
              </a:rPr>
              <a:t>. Молода </a:t>
            </a:r>
            <a:r>
              <a:rPr lang="ru-RU" sz="2400" dirty="0" err="1">
                <a:latin typeface="Century Gothic" panose="020B0502020202020204" pitchFamily="34" charset="0"/>
              </a:rPr>
              <a:t>жінка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тридцяти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років</a:t>
            </a:r>
            <a:r>
              <a:rPr lang="ru-RU" sz="2400" dirty="0">
                <a:latin typeface="Century Gothic" panose="020B0502020202020204" pitchFamily="34" charset="0"/>
              </a:rPr>
              <a:t>, </a:t>
            </a:r>
            <a:r>
              <a:rPr lang="ru-RU" sz="2400" dirty="0" err="1">
                <a:latin typeface="Century Gothic" panose="020B0502020202020204" pitchFamily="34" charset="0"/>
              </a:rPr>
              <a:t>заміжня</a:t>
            </a:r>
            <a:r>
              <a:rPr lang="ru-RU" sz="2400" dirty="0">
                <a:latin typeface="Century Gothic" panose="020B0502020202020204" pitchFamily="34" charset="0"/>
              </a:rPr>
              <a:t> за «великим </a:t>
            </a:r>
            <a:r>
              <a:rPr lang="ru-RU" sz="2400" dirty="0" err="1">
                <a:latin typeface="Century Gothic" panose="020B0502020202020204" pitchFamily="34" charset="0"/>
              </a:rPr>
              <a:t>фахівцем</a:t>
            </a:r>
            <a:r>
              <a:rPr lang="ru-RU" sz="2400" dirty="0">
                <a:latin typeface="Century Gothic" panose="020B0502020202020204" pitchFamily="34" charset="0"/>
              </a:rPr>
              <a:t>», </a:t>
            </a:r>
            <a:r>
              <a:rPr lang="ru-RU" sz="2400" dirty="0" err="1">
                <a:latin typeface="Century Gothic" panose="020B0502020202020204" pitchFamily="34" charset="0"/>
              </a:rPr>
              <a:t>чоловік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її</a:t>
            </a:r>
            <a:r>
              <a:rPr lang="ru-RU" sz="2400" dirty="0">
                <a:latin typeface="Century Gothic" panose="020B0502020202020204" pitchFamily="34" charset="0"/>
              </a:rPr>
              <a:t> любить і добре до </a:t>
            </a:r>
            <a:r>
              <a:rPr lang="ru-RU" sz="2400" dirty="0" err="1">
                <a:latin typeface="Century Gothic" panose="020B0502020202020204" pitchFamily="34" charset="0"/>
              </a:rPr>
              <a:t>неї</a:t>
            </a:r>
            <a:r>
              <a:rPr lang="ru-RU" sz="2400" dirty="0">
                <a:latin typeface="Century Gothic" panose="020B0502020202020204" pitchFamily="34" charset="0"/>
              </a:rPr>
              <a:t> ставиться, </a:t>
            </a:r>
            <a:r>
              <a:rPr lang="ru-RU" sz="2400" dirty="0" err="1">
                <a:latin typeface="Century Gothic" panose="020B0502020202020204" pitchFamily="34" charset="0"/>
              </a:rPr>
              <a:t>він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забезпечений</a:t>
            </a:r>
            <a:r>
              <a:rPr lang="ru-RU" sz="2400" dirty="0">
                <a:latin typeface="Century Gothic" panose="020B0502020202020204" pitchFamily="34" charset="0"/>
              </a:rPr>
              <a:t>, Маргарита </a:t>
            </a:r>
            <a:r>
              <a:rPr lang="ru-RU" sz="2400" dirty="0" err="1">
                <a:latin typeface="Century Gothic" panose="020B0502020202020204" pitchFamily="34" charset="0"/>
              </a:rPr>
              <a:t>живе</a:t>
            </a:r>
            <a:r>
              <a:rPr lang="ru-RU" sz="2400" dirty="0">
                <a:latin typeface="Century Gothic" panose="020B0502020202020204" pitchFamily="34" charset="0"/>
              </a:rPr>
              <a:t> у великому особняку і не </a:t>
            </a:r>
            <a:r>
              <a:rPr lang="ru-RU" sz="2400" dirty="0" err="1">
                <a:latin typeface="Century Gothic" panose="020B0502020202020204" pitchFamily="34" charset="0"/>
              </a:rPr>
              <a:t>потребує</a:t>
            </a:r>
            <a:r>
              <a:rPr lang="ru-RU" sz="2400" dirty="0">
                <a:latin typeface="Century Gothic" panose="020B0502020202020204" pitchFamily="34" charset="0"/>
              </a:rPr>
              <a:t> грошей</a:t>
            </a:r>
            <a:r>
              <a:rPr lang="ru-RU" sz="2400" dirty="0" smtClean="0">
                <a:latin typeface="Century Gothic" panose="020B0502020202020204" pitchFamily="34" charset="0"/>
              </a:rPr>
              <a:t>:</a:t>
            </a:r>
          </a:p>
          <a:p>
            <a:pPr marL="0" indent="0">
              <a:buNone/>
            </a:pPr>
            <a:r>
              <a:rPr lang="ru-RU" i="1" dirty="0" smtClean="0">
                <a:latin typeface="Century Gothic" panose="020B0502020202020204" pitchFamily="34" charset="0"/>
              </a:rPr>
              <a:t>	</a:t>
            </a:r>
            <a:endParaRPr lang="ru-RU" i="1" dirty="0">
              <a:latin typeface="Century Gothic" panose="020B0502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6602" y="3663455"/>
            <a:ext cx="8116378" cy="22690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5125" algn="ctr" defTabSz="914400">
              <a:lnSpc>
                <a:spcPct val="120000"/>
              </a:lnSpc>
              <a:spcBef>
                <a:spcPts val="1000"/>
              </a:spcBef>
            </a:pPr>
            <a:r>
              <a:rPr lang="ru-RU" sz="2400" i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</a:rPr>
              <a:t>«Она была красива и умна. К этому надо добавить еще одно – с уверенностью можно сказать, что многие женщины все, что угодно, отдали бы за то, чтобы променять свою жизнь на жизнь Маргариты Николаевны»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4"/>
          <a:stretch/>
        </p:blipFill>
        <p:spPr bwMode="auto">
          <a:xfrm>
            <a:off x="8843311" y="2552340"/>
            <a:ext cx="3063682" cy="41845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66869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80680" y="2583030"/>
            <a:ext cx="784746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ctr"/>
            <a:r>
              <a:rPr lang="ru-RU" sz="2400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«</a:t>
            </a:r>
            <a:r>
              <a:rPr lang="ru-RU" sz="2400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Маргарита Николаевна не нуждалась в деньгах. </a:t>
            </a:r>
            <a:r>
              <a:rPr lang="ru-RU" sz="2400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Она могла </a:t>
            </a:r>
            <a:r>
              <a:rPr lang="ru-RU" sz="2400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купить все, что ей понравится. Среди знакомых ее мужа попадались интересные люди. Маргарита Николаевна никогда не прикасалась к примусу. </a:t>
            </a:r>
            <a:r>
              <a:rPr lang="ru-RU" sz="2400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Она </a:t>
            </a:r>
            <a:r>
              <a:rPr lang="ru-RU" sz="2400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не знала ужасов житья в совместной квартире. Словом... Она была счастлива? Ни одной минуты! С тех пор, как девятнадцатилетней она вышла замуж и попала в особняк, она не знала счастья».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14"/>
          <a:stretch/>
        </p:blipFill>
        <p:spPr bwMode="auto">
          <a:xfrm>
            <a:off x="132186" y="806966"/>
            <a:ext cx="3628573" cy="539811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19194" y="987012"/>
            <a:ext cx="79704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717550" algn="just"/>
            <a:r>
              <a:rPr lang="ru-RU" sz="24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Незважаючи</a:t>
            </a:r>
            <a:r>
              <a:rPr lang="ru-RU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 на </a:t>
            </a:r>
            <a:r>
              <a:rPr lang="ru-RU" sz="24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забезпечене</a:t>
            </a:r>
            <a:r>
              <a:rPr lang="ru-RU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 і </a:t>
            </a:r>
            <a:r>
              <a:rPr lang="ru-RU" sz="24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успішне</a:t>
            </a:r>
            <a:r>
              <a:rPr lang="ru-RU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життя</a:t>
            </a:r>
            <a:r>
              <a:rPr lang="ru-RU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, Маргарита не </a:t>
            </a:r>
            <a:r>
              <a:rPr lang="ru-RU" sz="24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відчуває</a:t>
            </a:r>
            <a:r>
              <a:rPr lang="ru-RU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 себе </a:t>
            </a:r>
            <a:r>
              <a:rPr lang="ru-RU" sz="24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щасливою</a:t>
            </a:r>
            <a:r>
              <a:rPr lang="ru-RU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7253761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8982" y="1337520"/>
            <a:ext cx="7001301" cy="82383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 smtClean="0"/>
              <a:t>	</a:t>
            </a:r>
            <a:r>
              <a:rPr lang="ru-RU" sz="2400" dirty="0" smtClean="0">
                <a:latin typeface="Century Gothic" panose="020B0502020202020204" pitchFamily="34" charset="0"/>
              </a:rPr>
              <a:t>Ось </a:t>
            </a:r>
            <a:r>
              <a:rPr lang="ru-RU" sz="2400" dirty="0">
                <a:latin typeface="Century Gothic" panose="020B0502020202020204" pitchFamily="34" charset="0"/>
              </a:rPr>
              <a:t>як </a:t>
            </a:r>
            <a:r>
              <a:rPr lang="ru-RU" sz="2400" dirty="0" err="1">
                <a:latin typeface="Century Gothic" panose="020B0502020202020204" pitchFamily="34" charset="0"/>
              </a:rPr>
              <a:t>описує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Майстер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їх</a:t>
            </a:r>
            <a:r>
              <a:rPr lang="ru-RU" sz="2400" dirty="0">
                <a:latin typeface="Century Gothic" panose="020B0502020202020204" pitchFamily="34" charset="0"/>
              </a:rPr>
              <a:t> першу </a:t>
            </a:r>
            <a:r>
              <a:rPr lang="ru-RU" sz="2400" dirty="0" err="1">
                <a:latin typeface="Century Gothic" panose="020B0502020202020204" pitchFamily="34" charset="0"/>
              </a:rPr>
              <a:t>зустріч</a:t>
            </a:r>
            <a:r>
              <a:rPr lang="ru-RU" sz="2400" dirty="0">
                <a:latin typeface="Century Gothic" panose="020B0502020202020204" pitchFamily="34" charset="0"/>
              </a:rPr>
              <a:t> з Маргаритою</a:t>
            </a:r>
            <a:r>
              <a:rPr lang="ru-RU" sz="2400" dirty="0" smtClean="0">
                <a:latin typeface="Century Gothic" panose="020B0502020202020204" pitchFamily="34" charset="0"/>
              </a:rPr>
              <a:t>:</a:t>
            </a:r>
          </a:p>
          <a:p>
            <a:pPr marL="0" indent="354013" algn="just">
              <a:buNone/>
            </a:pPr>
            <a:endParaRPr lang="ru-RU" sz="2800" i="1" dirty="0" smtClean="0"/>
          </a:p>
          <a:p>
            <a:pPr marL="0" indent="0" algn="just">
              <a:buNone/>
            </a:pPr>
            <a:r>
              <a:rPr lang="ru-RU" i="1" dirty="0" smtClean="0"/>
              <a:t>	</a:t>
            </a:r>
            <a:endParaRPr lang="ru-RU" i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44391" y="2926306"/>
            <a:ext cx="693474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4013" algn="ctr"/>
            <a:r>
              <a:rPr lang="ru-RU" sz="2400" i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</a:rPr>
              <a:t>«По Тверской шли тысячи людей, но я вам ручаюсь, что увидела она меня одного… Она несла в руках отвратительные, тревожные желтые цветы…. Эти цветы очень отчетливо выделялись на черном ее весеннем пальто… И меня поразило не столько ее красота, сколько необыкновенное, никем не виданное одиночество в глазах!»</a:t>
            </a:r>
            <a:endParaRPr lang="uk-UA" sz="16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96686" y="167393"/>
            <a:ext cx="67169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 smtClean="0">
                <a:latin typeface="Century Gothic" panose="020B0502020202020204" pitchFamily="34" charset="0"/>
              </a:rPr>
              <a:t>СТОСУНКИ З МАЙСТРОМ</a:t>
            </a:r>
            <a:endParaRPr lang="uk-UA" sz="4000" dirty="0">
              <a:latin typeface="Century Gothic" panose="020B0502020202020204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283" y="1403937"/>
            <a:ext cx="4192173" cy="5327453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17322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7845" y="224856"/>
            <a:ext cx="115766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717550" algn="just"/>
            <a:r>
              <a:rPr lang="ru-RU" sz="2400" dirty="0" err="1">
                <a:latin typeface="Century Gothic" panose="020B0502020202020204" pitchFamily="34" charset="0"/>
              </a:rPr>
              <a:t>Це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була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любов</a:t>
            </a:r>
            <a:r>
              <a:rPr lang="ru-RU" sz="2400" dirty="0">
                <a:latin typeface="Century Gothic" panose="020B0502020202020204" pitchFamily="34" charset="0"/>
              </a:rPr>
              <a:t> з </a:t>
            </a:r>
            <a:r>
              <a:rPr lang="ru-RU" sz="2400" dirty="0" err="1">
                <a:latin typeface="Century Gothic" panose="020B0502020202020204" pitchFamily="34" charset="0"/>
              </a:rPr>
              <a:t>великої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літери</a:t>
            </a:r>
            <a:r>
              <a:rPr lang="ru-RU" sz="2400" dirty="0">
                <a:latin typeface="Century Gothic" panose="020B0502020202020204" pitchFamily="34" charset="0"/>
              </a:rPr>
              <a:t> і з </a:t>
            </a:r>
            <a:r>
              <a:rPr lang="ru-RU" sz="2400" dirty="0" err="1">
                <a:latin typeface="Century Gothic" panose="020B0502020202020204" pitchFamily="34" charset="0"/>
              </a:rPr>
              <a:t>першого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погляду</a:t>
            </a:r>
            <a:r>
              <a:rPr lang="ru-RU" sz="2400" dirty="0">
                <a:latin typeface="Century Gothic" panose="020B0502020202020204" pitchFamily="34" charset="0"/>
              </a:rPr>
              <a:t>, </a:t>
            </a:r>
            <a:r>
              <a:rPr lang="ru-RU" sz="2400" dirty="0" err="1">
                <a:latin typeface="Century Gothic" panose="020B0502020202020204" pitchFamily="34" charset="0"/>
              </a:rPr>
              <a:t>любов</a:t>
            </a:r>
            <a:r>
              <a:rPr lang="ru-RU" sz="2400" dirty="0">
                <a:latin typeface="Century Gothic" panose="020B0502020202020204" pitchFamily="34" charset="0"/>
              </a:rPr>
              <a:t> до </a:t>
            </a:r>
            <a:r>
              <a:rPr lang="ru-RU" sz="2400" dirty="0" err="1">
                <a:latin typeface="Century Gothic" panose="020B0502020202020204" pitchFamily="34" charset="0"/>
              </a:rPr>
              <a:t>глибини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душі</a:t>
            </a:r>
            <a:r>
              <a:rPr lang="ru-RU" sz="2400" dirty="0">
                <a:latin typeface="Century Gothic" panose="020B0502020202020204" pitchFamily="34" charset="0"/>
              </a:rPr>
              <a:t>, </a:t>
            </a:r>
            <a:r>
              <a:rPr lang="ru-RU" sz="2400" dirty="0" err="1">
                <a:latin typeface="Century Gothic" panose="020B0502020202020204" pitchFamily="34" charset="0"/>
              </a:rPr>
              <a:t>любов</a:t>
            </a:r>
            <a:r>
              <a:rPr lang="ru-RU" sz="2400" dirty="0">
                <a:latin typeface="Century Gothic" panose="020B0502020202020204" pitchFamily="34" charset="0"/>
              </a:rPr>
              <a:t>, яка </a:t>
            </a:r>
            <a:r>
              <a:rPr lang="ru-RU" sz="2400" dirty="0" err="1">
                <a:latin typeface="Century Gothic" panose="020B0502020202020204" pitchFamily="34" charset="0"/>
              </a:rPr>
              <a:t>оживляє</a:t>
            </a:r>
            <a:r>
              <a:rPr lang="ru-RU" sz="2400" dirty="0">
                <a:latin typeface="Century Gothic" panose="020B0502020202020204" pitchFamily="34" charset="0"/>
              </a:rPr>
              <a:t> душу і вносить </a:t>
            </a:r>
            <a:r>
              <a:rPr lang="ru-RU" sz="2400" dirty="0" err="1">
                <a:latin typeface="Century Gothic" panose="020B0502020202020204" pitchFamily="34" charset="0"/>
              </a:rPr>
              <a:t>сенс</a:t>
            </a:r>
            <a:r>
              <a:rPr lang="ru-RU" sz="2400" dirty="0">
                <a:latin typeface="Century Gothic" panose="020B0502020202020204" pitchFamily="34" charset="0"/>
              </a:rPr>
              <a:t> в </a:t>
            </a:r>
            <a:r>
              <a:rPr lang="ru-RU" sz="2400" dirty="0" err="1">
                <a:latin typeface="Century Gothic" panose="020B0502020202020204" pitchFamily="34" charset="0"/>
              </a:rPr>
              <a:t>життя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їх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обох</a:t>
            </a:r>
            <a:r>
              <a:rPr lang="ru-RU" sz="2400" dirty="0" smtClean="0">
                <a:latin typeface="Century Gothic" panose="020B0502020202020204" pitchFamily="34" charset="0"/>
              </a:rPr>
              <a:t>:</a:t>
            </a:r>
            <a:endParaRPr lang="ru-RU" sz="2400" dirty="0">
              <a:latin typeface="Century Gothic" panose="020B0502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1573" y="1478745"/>
            <a:ext cx="118538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54013" algn="ctr"/>
            <a:r>
              <a:rPr lang="ru-RU" sz="2400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«Она-то, впрочем, утверждала впоследствии, что это не так, что любили мы, конечно, друг друга давным-давно, не зная друг друга, никогда не </a:t>
            </a:r>
            <a:r>
              <a:rPr lang="ru-RU" sz="2400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видя». </a:t>
            </a:r>
            <a:endParaRPr lang="ru-RU" sz="2400" i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881801" y="3517763"/>
            <a:ext cx="603269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54013" algn="ctr"/>
            <a:r>
              <a:rPr lang="ru-RU" sz="2400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«Так вот она говорила, что с желтыми цветами в руках она вышла в тот день, чтобы я наконец ее нашел, и что если бы этого не произошло, она отравилась бы, потому что жизнь ее пуста».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45" y="2834939"/>
            <a:ext cx="5148555" cy="3304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8197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9307" y="157150"/>
            <a:ext cx="117685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717550" algn="just"/>
            <a:r>
              <a:rPr lang="ru-RU" sz="2400" dirty="0" err="1">
                <a:latin typeface="Century Gothic" panose="020B0502020202020204" pitchFamily="34" charset="0"/>
              </a:rPr>
              <a:t>Саме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любов</a:t>
            </a:r>
            <a:r>
              <a:rPr lang="ru-RU" sz="2400" dirty="0">
                <a:latin typeface="Century Gothic" panose="020B0502020202020204" pitchFamily="34" charset="0"/>
              </a:rPr>
              <a:t> до </a:t>
            </a:r>
            <a:r>
              <a:rPr lang="ru-RU" sz="2400" dirty="0" err="1">
                <a:latin typeface="Century Gothic" panose="020B0502020202020204" pitchFamily="34" charset="0"/>
              </a:rPr>
              <a:t>Майстра</a:t>
            </a:r>
            <a:r>
              <a:rPr lang="ru-RU" sz="2400" dirty="0">
                <a:latin typeface="Century Gothic" panose="020B0502020202020204" pitchFamily="34" charset="0"/>
              </a:rPr>
              <a:t>, до </a:t>
            </a:r>
            <a:r>
              <a:rPr lang="ru-RU" sz="2400" dirty="0" err="1">
                <a:latin typeface="Century Gothic" panose="020B0502020202020204" pitchFamily="34" charset="0"/>
              </a:rPr>
              <a:t>людини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 smtClean="0">
                <a:latin typeface="Century Gothic" panose="020B0502020202020204" pitchFamily="34" charset="0"/>
              </a:rPr>
              <a:t>геніальної</a:t>
            </a:r>
            <a:r>
              <a:rPr lang="ru-RU" sz="2400" dirty="0" smtClean="0">
                <a:latin typeface="Century Gothic" panose="020B0502020202020204" pitchFamily="34" charset="0"/>
              </a:rPr>
              <a:t>, </a:t>
            </a:r>
            <a:r>
              <a:rPr lang="ru-RU" sz="2400" dirty="0" err="1" smtClean="0">
                <a:latin typeface="Century Gothic" panose="020B0502020202020204" pitchFamily="34" charset="0"/>
              </a:rPr>
              <a:t>талановитої</a:t>
            </a:r>
            <a:r>
              <a:rPr lang="ru-RU" sz="2400" dirty="0" smtClean="0">
                <a:latin typeface="Century Gothic" panose="020B0502020202020204" pitchFamily="34" charset="0"/>
              </a:rPr>
              <a:t>, </a:t>
            </a:r>
            <a:r>
              <a:rPr lang="ru-RU" sz="2400" dirty="0" err="1">
                <a:latin typeface="Century Gothic" panose="020B0502020202020204" pitchFamily="34" charset="0"/>
              </a:rPr>
              <a:t>виявилася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справжньою</a:t>
            </a:r>
            <a:r>
              <a:rPr lang="ru-RU" sz="2400" dirty="0">
                <a:latin typeface="Century Gothic" panose="020B0502020202020204" pitchFamily="34" charset="0"/>
              </a:rPr>
              <a:t> потребою </a:t>
            </a:r>
            <a:r>
              <a:rPr lang="ru-RU" sz="2400" dirty="0" err="1">
                <a:latin typeface="Century Gothic" panose="020B0502020202020204" pitchFamily="34" charset="0"/>
              </a:rPr>
              <a:t>Маргарити</a:t>
            </a:r>
            <a:r>
              <a:rPr lang="ru-RU" sz="2400" dirty="0">
                <a:latin typeface="Century Gothic" panose="020B0502020202020204" pitchFamily="34" charset="0"/>
              </a:rPr>
              <a:t>, </a:t>
            </a:r>
            <a:r>
              <a:rPr lang="ru-RU" sz="2400" dirty="0" err="1">
                <a:latin typeface="Century Gothic" panose="020B0502020202020204" pitchFamily="34" charset="0"/>
              </a:rPr>
              <a:t>бо</a:t>
            </a:r>
            <a:r>
              <a:rPr lang="ru-RU" sz="2400" dirty="0">
                <a:latin typeface="Century Gothic" panose="020B0502020202020204" pitchFamily="34" charset="0"/>
              </a:rPr>
              <a:t> «​​у </a:t>
            </a:r>
            <a:r>
              <a:rPr lang="ru-RU" sz="2400" dirty="0" err="1">
                <a:latin typeface="Century Gothic" panose="020B0502020202020204" pitchFamily="34" charset="0"/>
              </a:rPr>
              <a:t>неї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була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пристрасть</a:t>
            </a:r>
            <a:r>
              <a:rPr lang="ru-RU" sz="2400" dirty="0">
                <a:latin typeface="Century Gothic" panose="020B0502020202020204" pitchFamily="34" charset="0"/>
              </a:rPr>
              <a:t> до </a:t>
            </a:r>
            <a:r>
              <a:rPr lang="ru-RU" sz="2400" dirty="0" err="1">
                <a:latin typeface="Century Gothic" panose="020B0502020202020204" pitchFamily="34" charset="0"/>
              </a:rPr>
              <a:t>всіх</a:t>
            </a:r>
            <a:r>
              <a:rPr lang="ru-RU" sz="2400" dirty="0">
                <a:latin typeface="Century Gothic" panose="020B0502020202020204" pitchFamily="34" charset="0"/>
              </a:rPr>
              <a:t> людей, </a:t>
            </a:r>
            <a:r>
              <a:rPr lang="ru-RU" sz="2400" dirty="0" err="1">
                <a:latin typeface="Century Gothic" panose="020B0502020202020204" pitchFamily="34" charset="0"/>
              </a:rPr>
              <a:t>які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роблять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що-небудь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першокласно</a:t>
            </a:r>
            <a:r>
              <a:rPr lang="ru-RU" sz="2400" dirty="0" smtClean="0">
                <a:latin typeface="Century Gothic" panose="020B0502020202020204" pitchFamily="34" charset="0"/>
              </a:rPr>
              <a:t>»:</a:t>
            </a:r>
            <a:endParaRPr lang="ru-RU" sz="2400" dirty="0">
              <a:latin typeface="Century Gothic" panose="020B0502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68741" y="1571185"/>
            <a:ext cx="1087726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5125" algn="ctr"/>
            <a:r>
              <a:rPr lang="ru-RU" sz="2400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«Что нужно было этой женщине, в глазах которой всегда горел какой-то непонятный огонечек, что нужно было этой чуть косящей на один глаз ведьме, украсившей себя тогда весною мимозами?... Очевидно, она говорила правду, ей нужен был он, мастер, а вовсе не готический особняк, и не отдельный сад, и не  деньги. Она любила </a:t>
            </a:r>
            <a:r>
              <a:rPr lang="ru-RU" sz="2400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его</a:t>
            </a:r>
            <a:r>
              <a:rPr lang="ru-RU" sz="2400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, </a:t>
            </a:r>
            <a:r>
              <a:rPr lang="ru-RU" sz="2400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она </a:t>
            </a:r>
            <a:r>
              <a:rPr lang="ru-RU" sz="2400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говорила правду».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933" y="3889749"/>
            <a:ext cx="6932881" cy="2485541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45396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9152" y="112540"/>
            <a:ext cx="11809726" cy="6415193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dirty="0" smtClean="0">
                <a:latin typeface="Century Gothic" panose="020B0502020202020204" pitchFamily="34" charset="0"/>
              </a:rPr>
              <a:t>	</a:t>
            </a:r>
            <a:r>
              <a:rPr lang="ru-RU" sz="2400" dirty="0" err="1" smtClean="0">
                <a:latin typeface="Century Gothic" panose="020B0502020202020204" pitchFamily="34" charset="0"/>
              </a:rPr>
              <a:t>Поки</a:t>
            </a:r>
            <a:r>
              <a:rPr lang="ru-RU" sz="2400" dirty="0" smtClean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Майстер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працював</a:t>
            </a:r>
            <a:r>
              <a:rPr lang="ru-RU" sz="2400" dirty="0">
                <a:latin typeface="Century Gothic" panose="020B0502020202020204" pitchFamily="34" charset="0"/>
              </a:rPr>
              <a:t> над романом про </a:t>
            </a:r>
            <a:r>
              <a:rPr lang="ru-RU" sz="2400" dirty="0" err="1">
                <a:latin typeface="Century Gothic" panose="020B0502020202020204" pitchFamily="34" charset="0"/>
              </a:rPr>
              <a:t>Понтія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Пілата</a:t>
            </a:r>
            <a:r>
              <a:rPr lang="ru-RU" sz="2400" dirty="0">
                <a:latin typeface="Century Gothic" panose="020B0502020202020204" pitchFamily="34" charset="0"/>
              </a:rPr>
              <a:t>, Маргарита жила ним, </a:t>
            </a:r>
            <a:r>
              <a:rPr lang="ru-RU" sz="2400" dirty="0" err="1">
                <a:latin typeface="Century Gothic" panose="020B0502020202020204" pitchFamily="34" charset="0"/>
              </a:rPr>
              <a:t>його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творчістю</a:t>
            </a:r>
            <a:r>
              <a:rPr lang="ru-RU" sz="2400" dirty="0">
                <a:latin typeface="Century Gothic" panose="020B0502020202020204" pitchFamily="34" charset="0"/>
              </a:rPr>
              <a:t>, </a:t>
            </a:r>
            <a:r>
              <a:rPr lang="ru-RU" sz="2400" dirty="0" err="1">
                <a:latin typeface="Century Gothic" panose="020B0502020202020204" pitchFamily="34" charset="0"/>
              </a:rPr>
              <a:t>підтримувала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його</a:t>
            </a:r>
            <a:r>
              <a:rPr lang="ru-RU" sz="2400" dirty="0">
                <a:latin typeface="Century Gothic" panose="020B0502020202020204" pitchFamily="34" charset="0"/>
              </a:rPr>
              <a:t> у </a:t>
            </a:r>
            <a:r>
              <a:rPr lang="ru-RU" sz="2400" dirty="0" err="1">
                <a:latin typeface="Century Gothic" panose="020B0502020202020204" pitchFamily="34" charset="0"/>
              </a:rPr>
              <a:t>всьому</a:t>
            </a:r>
            <a:r>
              <a:rPr lang="ru-RU" sz="2400" dirty="0">
                <a:latin typeface="Century Gothic" panose="020B0502020202020204" pitchFamily="34" charset="0"/>
              </a:rPr>
              <a:t>. </a:t>
            </a:r>
            <a:r>
              <a:rPr lang="ru-RU" sz="2400" dirty="0" err="1">
                <a:latin typeface="Century Gothic" panose="020B0502020202020204" pitchFamily="34" charset="0"/>
              </a:rPr>
              <a:t>Крім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цього</a:t>
            </a:r>
            <a:r>
              <a:rPr lang="ru-RU" sz="2400" dirty="0">
                <a:latin typeface="Century Gothic" panose="020B0502020202020204" pitchFamily="34" charset="0"/>
              </a:rPr>
              <a:t>, </a:t>
            </a:r>
            <a:r>
              <a:rPr lang="ru-RU" sz="2400" dirty="0" err="1">
                <a:latin typeface="Century Gothic" panose="020B0502020202020204" pitchFamily="34" charset="0"/>
              </a:rPr>
              <a:t>їх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спільне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проведення</a:t>
            </a:r>
            <a:r>
              <a:rPr lang="ru-RU" sz="2400" dirty="0">
                <a:latin typeface="Century Gothic" panose="020B0502020202020204" pitchFamily="34" charset="0"/>
              </a:rPr>
              <a:t> часу </a:t>
            </a:r>
            <a:r>
              <a:rPr lang="ru-RU" sz="2400" dirty="0" err="1">
                <a:latin typeface="Century Gothic" panose="020B0502020202020204" pitchFamily="34" charset="0"/>
              </a:rPr>
              <a:t>було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наповнене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довірою</a:t>
            </a:r>
            <a:r>
              <a:rPr lang="ru-RU" sz="2400" dirty="0">
                <a:latin typeface="Century Gothic" panose="020B0502020202020204" pitchFamily="34" charset="0"/>
              </a:rPr>
              <a:t>, </a:t>
            </a:r>
            <a:r>
              <a:rPr lang="ru-RU" sz="2400" dirty="0" err="1">
                <a:latin typeface="Century Gothic" panose="020B0502020202020204" pitchFamily="34" charset="0"/>
              </a:rPr>
              <a:t>відкритістю</a:t>
            </a:r>
            <a:r>
              <a:rPr lang="ru-RU" sz="2400" dirty="0">
                <a:latin typeface="Century Gothic" panose="020B0502020202020204" pitchFamily="34" charset="0"/>
              </a:rPr>
              <a:t>, </a:t>
            </a:r>
            <a:r>
              <a:rPr lang="ru-RU" sz="2400" dirty="0" err="1">
                <a:latin typeface="Century Gothic" panose="020B0502020202020204" pitchFamily="34" charset="0"/>
              </a:rPr>
              <a:t>турботою</a:t>
            </a:r>
            <a:r>
              <a:rPr lang="ru-RU" sz="2400" dirty="0">
                <a:latin typeface="Century Gothic" panose="020B0502020202020204" pitchFamily="34" charset="0"/>
              </a:rPr>
              <a:t> і </a:t>
            </a:r>
            <a:r>
              <a:rPr lang="ru-RU" sz="2400" dirty="0" err="1">
                <a:latin typeface="Century Gothic" panose="020B0502020202020204" pitchFamily="34" charset="0"/>
              </a:rPr>
              <a:t>розумінням</a:t>
            </a:r>
            <a:r>
              <a:rPr lang="ru-RU" sz="2400" dirty="0" smtClean="0">
                <a:latin typeface="Century Gothic" panose="020B0502020202020204" pitchFamily="34" charset="0"/>
              </a:rPr>
              <a:t>:</a:t>
            </a:r>
            <a:br>
              <a:rPr lang="ru-RU" sz="2400" dirty="0" smtClean="0">
                <a:latin typeface="Century Gothic" panose="020B0502020202020204" pitchFamily="34" charset="0"/>
              </a:rPr>
            </a:br>
            <a:endParaRPr lang="ru-RU" sz="2400" dirty="0" smtClean="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ru-RU" sz="2400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• «</a:t>
            </a:r>
            <a:r>
              <a:rPr lang="ru-RU" sz="2400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Она приходила, и первым долгом надевала фартук, и в узкой передней, где находилась та самая раковина, которой гордился почему-то бедный больной, на деревянном столе зажигала керосинку, и готовила завтрак, и накрывала его в первой комнате на овальном </a:t>
            </a:r>
            <a:r>
              <a:rPr lang="ru-RU" sz="2400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столе…</a:t>
            </a:r>
            <a:endParaRPr lang="ru-RU" sz="2400" i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2400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…а она, запустив в волосы тонкие с остро отточенными ногтями пальцы, перечитывала написанное, а перечитав, шила вот эту самую шапочку. Иногда она сидела на корточках у нижних полок или стояла на стуле у верхних и тряпкой вытирала сотни пыльных корешков. Она сулила славу, она подгоняла его и вот тут-то стала называть мастером. Она дожидалась этих обещанных уже последних слов о пятом прокураторе Иудеи, нараспев и громко повторяла отдельные фразы, которые ей нравились, и говорила, что в этом романе ее жизнь».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55" y="329232"/>
            <a:ext cx="5151600" cy="6198501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982" y="329231"/>
            <a:ext cx="5153025" cy="6198501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60552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52313" y="3534049"/>
            <a:ext cx="7596554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/>
          </a:p>
          <a:p>
            <a:endParaRPr lang="ru-RU" sz="2600" i="1" dirty="0"/>
          </a:p>
          <a:p>
            <a:pPr indent="365125" algn="ctr"/>
            <a:r>
              <a:rPr lang="ru-RU" sz="2400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«Она взяла </a:t>
            </a:r>
            <a:r>
              <a:rPr lang="ru-RU" sz="2400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их, </a:t>
            </a:r>
            <a:r>
              <a:rPr lang="ru-RU" sz="2400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положила в сумочку , стала целовать меня и </a:t>
            </a:r>
            <a:r>
              <a:rPr lang="ru-RU" sz="2400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говорить, </a:t>
            </a:r>
            <a:r>
              <a:rPr lang="ru-RU" sz="2400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что ей легче было бы умереть , чем оставлять меня в таком состоянии одного , но что ее </a:t>
            </a:r>
            <a:r>
              <a:rPr lang="ru-RU" sz="2400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ждут, </a:t>
            </a:r>
            <a:r>
              <a:rPr lang="ru-RU" sz="2400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что она подчиняется </a:t>
            </a:r>
            <a:r>
              <a:rPr lang="ru-RU" sz="2400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необходимости, </a:t>
            </a:r>
            <a:r>
              <a:rPr lang="ru-RU" sz="2400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что придет </a:t>
            </a:r>
            <a:r>
              <a:rPr lang="ru-RU" sz="2400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завтра. </a:t>
            </a:r>
            <a:r>
              <a:rPr lang="ru-RU" sz="2400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Она умоляла меня не бояться ничего».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91068" y="-17813"/>
            <a:ext cx="117992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/>
            <a:r>
              <a:rPr lang="ru-RU" sz="24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Після</a:t>
            </a:r>
            <a:r>
              <a:rPr lang="ru-RU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першої</a:t>
            </a:r>
            <a:r>
              <a:rPr lang="ru-RU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невдалої</a:t>
            </a:r>
            <a:r>
              <a:rPr lang="ru-RU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спроби</a:t>
            </a:r>
            <a:r>
              <a:rPr lang="ru-RU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надрукувати</a:t>
            </a:r>
            <a:r>
              <a:rPr lang="ru-RU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ru-RU" sz="24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роман, </a:t>
            </a:r>
            <a:r>
              <a:rPr lang="ru-RU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Маргарита </a:t>
            </a:r>
            <a:r>
              <a:rPr lang="ru-RU" sz="24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продовжувала</a:t>
            </a:r>
            <a:r>
              <a:rPr lang="ru-RU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вірити</a:t>
            </a:r>
            <a:r>
              <a:rPr lang="ru-RU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 у </a:t>
            </a:r>
            <a:r>
              <a:rPr lang="ru-RU" sz="2400" dirty="0" err="1" smtClean="0">
                <a:solidFill>
                  <a:prstClr val="white"/>
                </a:solidFill>
                <a:latin typeface="Century Gothic" panose="020B0502020202020204" pitchFamily="34" charset="0"/>
              </a:rPr>
              <a:t>Майстра</a:t>
            </a:r>
            <a:r>
              <a:rPr lang="ru-RU" sz="24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ru-RU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і в </a:t>
            </a:r>
            <a:r>
              <a:rPr lang="ru-RU" sz="24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цінність</a:t>
            </a:r>
            <a:r>
              <a:rPr lang="ru-RU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його</a:t>
            </a:r>
            <a:r>
              <a:rPr lang="ru-RU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праці</a:t>
            </a:r>
            <a:r>
              <a:rPr lang="ru-RU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 . Вона </a:t>
            </a:r>
            <a:r>
              <a:rPr lang="ru-RU" sz="24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вмовляла</a:t>
            </a:r>
            <a:r>
              <a:rPr lang="ru-RU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його</a:t>
            </a:r>
            <a:r>
              <a:rPr lang="ru-RU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 не </a:t>
            </a:r>
            <a:r>
              <a:rPr lang="ru-RU" sz="24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здаватися</a:t>
            </a:r>
            <a:r>
              <a:rPr lang="ru-RU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 і </a:t>
            </a:r>
            <a:r>
              <a:rPr lang="ru-RU" sz="24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надрукувати</a:t>
            </a:r>
            <a:r>
              <a:rPr lang="ru-RU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уривок</a:t>
            </a:r>
            <a:r>
              <a:rPr lang="ru-RU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 з роману в </a:t>
            </a:r>
            <a:r>
              <a:rPr lang="ru-RU" sz="24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іншого</a:t>
            </a:r>
            <a:r>
              <a:rPr lang="ru-RU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 редактора:</a:t>
            </a:r>
          </a:p>
          <a:p>
            <a:pPr lvl="0" algn="just"/>
            <a:endParaRPr lang="ru-RU" sz="2400" i="1" dirty="0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52313" y="1423681"/>
            <a:ext cx="75965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5125" algn="ctr"/>
            <a:r>
              <a:rPr lang="ru-RU" sz="2400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«Шепотом вскрикивал, что он ее, которая толкала его на борьбу, ничуть не винит, о нет, не винит</a:t>
            </a:r>
            <a:r>
              <a:rPr lang="ru-RU" sz="2400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!»</a:t>
            </a:r>
            <a:endParaRPr lang="ru-RU" sz="2400" i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77" y="1423681"/>
            <a:ext cx="3588141" cy="5188134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152314" y="2993341"/>
            <a:ext cx="78380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5125" algn="just"/>
            <a:r>
              <a:rPr lang="ru-RU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Маргарита </a:t>
            </a:r>
            <a:r>
              <a:rPr lang="ru-RU" sz="24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сміливо</a:t>
            </a:r>
            <a:r>
              <a:rPr lang="ru-RU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, </a:t>
            </a:r>
            <a:r>
              <a:rPr lang="ru-RU" sz="24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віддано</a:t>
            </a:r>
            <a:r>
              <a:rPr lang="ru-RU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 і </a:t>
            </a:r>
            <a:r>
              <a:rPr lang="ru-RU" sz="24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пристрасно</a:t>
            </a:r>
            <a:r>
              <a:rPr lang="ru-RU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вірить</a:t>
            </a:r>
            <a:r>
              <a:rPr lang="ru-RU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 у </a:t>
            </a:r>
            <a:r>
              <a:rPr lang="ru-RU" sz="24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свого</a:t>
            </a:r>
            <a:r>
              <a:rPr lang="ru-RU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коханого</a:t>
            </a:r>
            <a:r>
              <a:rPr lang="ru-RU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, </a:t>
            </a:r>
            <a:r>
              <a:rPr lang="ru-RU" sz="24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намагається</a:t>
            </a:r>
            <a:r>
              <a:rPr lang="ru-RU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зробити</a:t>
            </a:r>
            <a:r>
              <a:rPr lang="ru-RU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 все, </a:t>
            </a:r>
            <a:r>
              <a:rPr lang="ru-RU" sz="24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щоб</a:t>
            </a:r>
            <a:r>
              <a:rPr lang="ru-RU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полегшити</a:t>
            </a:r>
            <a:r>
              <a:rPr lang="ru-RU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його</a:t>
            </a:r>
            <a:r>
              <a:rPr lang="ru-RU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ru-RU" sz="2400" dirty="0" err="1" smtClean="0">
                <a:solidFill>
                  <a:prstClr val="white"/>
                </a:solidFill>
                <a:latin typeface="Century Gothic" panose="020B0502020202020204" pitchFamily="34" charset="0"/>
              </a:rPr>
              <a:t>страждання</a:t>
            </a:r>
            <a:r>
              <a:rPr lang="ru-RU" sz="24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:</a:t>
            </a:r>
            <a:endParaRPr lang="ru-RU" sz="24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7887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TC104033921[[fn=Дамаск]]</Template>
  <TotalTime>326</TotalTime>
  <Words>1299</Words>
  <Application>Microsoft Office PowerPoint</Application>
  <PresentationFormat>Произвольный</PresentationFormat>
  <Paragraphs>62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Damask</vt:lpstr>
      <vt:lpstr>образ Маргарити миколаївни  у романі м.Булгакова  «майстер і маргарита»</vt:lpstr>
      <vt:lpstr>Анкета Героїні</vt:lpstr>
      <vt:lpstr>Характеристика маргарити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Анкета Маргарити миколаївни (за романом м.Булгакова «мастер і маргарита»)</dc:title>
  <dc:creator>Masha</dc:creator>
  <cp:lastModifiedBy>Admin</cp:lastModifiedBy>
  <cp:revision>35</cp:revision>
  <dcterms:created xsi:type="dcterms:W3CDTF">2014-10-31T12:16:38Z</dcterms:created>
  <dcterms:modified xsi:type="dcterms:W3CDTF">2014-11-07T16:40:12Z</dcterms:modified>
</cp:coreProperties>
</file>