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B33252-BD61-4CC8-B405-785EC9D4CA7F}" type="datetimeFigureOut">
              <a:rPr lang="uk-UA" smtClean="0"/>
              <a:t>13.11.2013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EAA89D-A89B-4C06-A171-FC54FBBC116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65718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err="1" smtClean="0"/>
              <a:t>Привет</a:t>
            </a:r>
            <a:endParaRPr lang="uk-UA" dirty="0" smtClean="0"/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AA89D-A89B-4C06-A171-FC54FBBC116B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2392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Сапфо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3"/>
                </a:solidFill>
              </a:rPr>
              <a:t>(кінець </a:t>
            </a:r>
            <a:r>
              <a:rPr lang="en-US" dirty="0" smtClean="0">
                <a:solidFill>
                  <a:schemeClr val="accent3"/>
                </a:solidFill>
              </a:rPr>
              <a:t>VII</a:t>
            </a:r>
            <a:r>
              <a:rPr lang="uk-UA" dirty="0" smtClean="0">
                <a:solidFill>
                  <a:schemeClr val="accent3"/>
                </a:solidFill>
              </a:rPr>
              <a:t> – перша половина </a:t>
            </a:r>
            <a:r>
              <a:rPr lang="en-US" dirty="0" smtClean="0">
                <a:solidFill>
                  <a:schemeClr val="accent3"/>
                </a:solidFill>
              </a:rPr>
              <a:t>VI</a:t>
            </a:r>
            <a:r>
              <a:rPr lang="uk-UA" dirty="0" smtClean="0">
                <a:solidFill>
                  <a:schemeClr val="accent3"/>
                </a:solidFill>
              </a:rPr>
              <a:t> ст. до н. е.)</a:t>
            </a:r>
            <a:endParaRPr lang="uk-UA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46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248347"/>
            <a:ext cx="3728737" cy="4609653"/>
          </a:xfrm>
        </p:spPr>
        <p:txBody>
          <a:bodyPr>
            <a:normAutofit fontScale="55000" lnSpcReduction="20000"/>
          </a:bodyPr>
          <a:lstStyle/>
          <a:p>
            <a:r>
              <a:rPr lang="vi-VN" dirty="0" smtClean="0">
                <a:solidFill>
                  <a:schemeClr val="accent5">
                    <a:lumMod val="75000"/>
                  </a:schemeClr>
                </a:solidFill>
              </a:rPr>
              <a:t>Сапфо́ </a:t>
            </a:r>
            <a:r>
              <a:rPr lang="el-GR" dirty="0" smtClean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vi-VN" dirty="0">
                <a:solidFill>
                  <a:schemeClr val="accent5">
                    <a:lumMod val="75000"/>
                  </a:schemeClr>
                </a:solidFill>
              </a:rPr>
              <a:t>бл. 630 до н. е. — 570 до н. е.) — давньогрецька поетеса, представниця монодичної пісенної лірики. Уродженка острова Лесбос, міста Мітіліні. </a:t>
            </a:r>
            <a:r>
              <a:rPr lang="vi-VN" dirty="0" smtClean="0">
                <a:solidFill>
                  <a:schemeClr val="accent5">
                    <a:lumMod val="75000"/>
                  </a:schemeClr>
                </a:solidFill>
              </a:rPr>
              <a:t>Була </a:t>
            </a:r>
            <a:r>
              <a:rPr lang="vi-VN" dirty="0">
                <a:solidFill>
                  <a:schemeClr val="accent5">
                    <a:lumMod val="75000"/>
                  </a:schemeClr>
                </a:solidFill>
              </a:rPr>
              <a:t>засновницею та начальницею «Дому Муз» при храмі Афродіти, гуртка знатних дівчат, яких навчала музиці, віршуванню й танцям. У центрі її лірики — теми </a:t>
            </a:r>
            <a:r>
              <a:rPr lang="vi-VN" dirty="0" smtClean="0">
                <a:solidFill>
                  <a:schemeClr val="accent5">
                    <a:lumMod val="75000"/>
                  </a:schemeClr>
                </a:solidFill>
              </a:rPr>
              <a:t>любові</a:t>
            </a:r>
            <a:r>
              <a:rPr lang="uk-UA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  <a:r>
              <a:rPr lang="vi-VN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vi-VN" dirty="0">
                <a:solidFill>
                  <a:schemeClr val="accent5">
                    <a:lumMod val="75000"/>
                  </a:schemeClr>
                </a:solidFill>
              </a:rPr>
              <a:t>Катулл та Горацій її наслідували. Розповідають, що Солон — знаменитий реформатор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VI </a:t>
            </a:r>
            <a:r>
              <a:rPr lang="vi-VN" dirty="0">
                <a:solidFill>
                  <a:schemeClr val="accent5">
                    <a:lumMod val="75000"/>
                  </a:schemeClr>
                </a:solidFill>
              </a:rPr>
              <a:t>століття, почувши вірші Сапфо, сказав, що не хоче помирати раніше, ніж вивчить їх напам'ять.</a:t>
            </a:r>
          </a:p>
          <a:p>
            <a:r>
              <a:rPr lang="vi-VN" dirty="0">
                <a:solidFill>
                  <a:schemeClr val="accent5">
                    <a:lumMod val="75000"/>
                  </a:schemeClr>
                </a:solidFill>
              </a:rPr>
              <a:t>На острові Лесбос карбували монети із зображенням поетеси. Пісні її співали в усіх еллінських землях. Лірика Сапфо мала великий вплив на Евріпіда, в п'єсах якого вперше в давньогрецькій драматичній поезії показано муки і шал кохання. Образ поетеси часто зустрічається у творах живописців, скульпторів, романістів, драматургів. Згодом її перекладатимуть Іван Котляревський та Іван Франко, Агатангел Кримський. Не обходять її й сучасні перекладачі.</a:t>
            </a:r>
            <a:endParaRPr lang="uk-UA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1052736"/>
            <a:ext cx="7756263" cy="864096"/>
          </a:xfrm>
        </p:spPr>
        <p:txBody>
          <a:bodyPr/>
          <a:lstStyle/>
          <a:p>
            <a:r>
              <a:rPr lang="ru-RU" sz="3600" dirty="0"/>
              <a:t>Сапфо́ (</a:t>
            </a:r>
            <a:r>
              <a:rPr lang="ru-RU" sz="3600" dirty="0" err="1"/>
              <a:t>бл</a:t>
            </a:r>
            <a:r>
              <a:rPr lang="ru-RU" sz="3600" dirty="0"/>
              <a:t>. 630 до н. е. — 570 до н. е.) </a:t>
            </a:r>
            <a:endParaRPr lang="uk-UA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389786"/>
            <a:ext cx="2567528" cy="385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20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004048" y="2132857"/>
            <a:ext cx="3672408" cy="4608512"/>
          </a:xfrm>
        </p:spPr>
        <p:txBody>
          <a:bodyPr>
            <a:normAutofit fontScale="47500" lnSpcReduction="20000"/>
          </a:bodyPr>
          <a:lstStyle/>
          <a:p>
            <a:r>
              <a:rPr lang="uk-UA" dirty="0"/>
              <a:t>За переказом, </a:t>
            </a:r>
            <a:r>
              <a:rPr lang="uk-UA" dirty="0" smtClean="0"/>
              <a:t>Сапфо </a:t>
            </a:r>
            <a:r>
              <a:rPr lang="uk-UA" dirty="0"/>
              <a:t>була дочкою </a:t>
            </a:r>
            <a:r>
              <a:rPr lang="uk-UA" dirty="0" smtClean="0"/>
              <a:t>аристократа, </a:t>
            </a:r>
            <a:r>
              <a:rPr lang="uk-UA" dirty="0"/>
              <a:t>що займався торгівлею, і жінки на ім'я </a:t>
            </a:r>
            <a:r>
              <a:rPr lang="uk-UA" dirty="0" err="1" smtClean="0"/>
              <a:t>Клеїс</a:t>
            </a:r>
            <a:r>
              <a:rPr lang="uk-UA" dirty="0" smtClean="0"/>
              <a:t>. </a:t>
            </a:r>
            <a:r>
              <a:rPr lang="uk-UA" dirty="0"/>
              <a:t>У шість років осиротіла, тому матері довелося віддати її до школи гетер, де навчали співу і танцям. Абсолютний слух обумовив захоплення поезією. Вже в юному віці Сапфо писала оди, гімни, елегії, святкові і застільні пісні. За свідченням сучасників, Сапфо була невисокого зросту, дуже смаглява, з живими блискучими очима і довгими темними локонами уздовж щік.</a:t>
            </a:r>
          </a:p>
          <a:p>
            <a:r>
              <a:rPr lang="uk-UA" dirty="0"/>
              <a:t>Через політичні обставини, приблизно в 17-літньому віці всій родині Сапфо з братами — </a:t>
            </a:r>
            <a:r>
              <a:rPr lang="uk-UA" dirty="0" err="1"/>
              <a:t>Хараксом</a:t>
            </a:r>
            <a:r>
              <a:rPr lang="uk-UA" dirty="0"/>
              <a:t>, </a:t>
            </a:r>
            <a:r>
              <a:rPr lang="uk-UA" dirty="0" err="1"/>
              <a:t>Ларіхом</a:t>
            </a:r>
            <a:r>
              <a:rPr lang="uk-UA" dirty="0"/>
              <a:t> й </a:t>
            </a:r>
            <a:r>
              <a:rPr lang="uk-UA" dirty="0" err="1"/>
              <a:t>Еврігом</a:t>
            </a:r>
            <a:r>
              <a:rPr lang="uk-UA" dirty="0"/>
              <a:t> — довелося бігти з острова на </a:t>
            </a:r>
            <a:r>
              <a:rPr lang="uk-UA" dirty="0" smtClean="0"/>
              <a:t>Сицилію. </a:t>
            </a:r>
            <a:r>
              <a:rPr lang="uk-UA" dirty="0"/>
              <a:t>Лише в 595 до н. е., коли Сапфо вже було за тридцять, вона змогла повернутися на Лесбос і оселитися як і раніше в </a:t>
            </a:r>
            <a:r>
              <a:rPr lang="uk-UA" dirty="0" err="1"/>
              <a:t>Мітіліні</a:t>
            </a:r>
            <a:r>
              <a:rPr lang="uk-UA" dirty="0"/>
              <a:t>.</a:t>
            </a:r>
          </a:p>
          <a:p>
            <a:r>
              <a:rPr lang="uk-UA" dirty="0" smtClean="0"/>
              <a:t>Незабаром </a:t>
            </a:r>
            <a:r>
              <a:rPr lang="uk-UA" dirty="0"/>
              <a:t>Сапфо буцімто вийшла заміж за </a:t>
            </a:r>
            <a:r>
              <a:rPr lang="uk-UA" dirty="0" err="1"/>
              <a:t>Керкіла</a:t>
            </a:r>
            <a:r>
              <a:rPr lang="uk-UA" dirty="0"/>
              <a:t> </a:t>
            </a:r>
            <a:r>
              <a:rPr lang="uk-UA" dirty="0" smtClean="0"/>
              <a:t>і </a:t>
            </a:r>
            <a:r>
              <a:rPr lang="uk-UA" dirty="0"/>
              <a:t>народила дочку </a:t>
            </a:r>
            <a:r>
              <a:rPr lang="uk-UA" dirty="0" err="1"/>
              <a:t>Клеїс</a:t>
            </a:r>
            <a:r>
              <a:rPr lang="uk-UA" dirty="0"/>
              <a:t>. Але доля була до неї жорстока: з невідомих причин, і чоловік, і дитина Сапфо прожили недовго. </a:t>
            </a:r>
            <a:endParaRPr lang="uk-UA" dirty="0" smtClean="0"/>
          </a:p>
          <a:p>
            <a:r>
              <a:rPr lang="uk-UA" dirty="0" smtClean="0"/>
              <a:t>Існувала </a:t>
            </a:r>
            <a:r>
              <a:rPr lang="uk-UA" dirty="0"/>
              <a:t>легенда, що Сапфо покінчила із собою близько 572 до н. е., через кохання кинувшись у море зі скелі на острові </a:t>
            </a:r>
            <a:r>
              <a:rPr lang="uk-UA" dirty="0" smtClean="0"/>
              <a:t>. Критики знаходять </a:t>
            </a:r>
            <a:r>
              <a:rPr lang="uk-UA" dirty="0"/>
              <a:t>пояснення «самогубству»: «кинутися з </a:t>
            </a:r>
            <a:r>
              <a:rPr lang="uk-UA" dirty="0" err="1"/>
              <a:t>Левкадської</a:t>
            </a:r>
            <a:r>
              <a:rPr lang="uk-UA" dirty="0"/>
              <a:t> скелі» було поширеною метафорою, що означала «очистити душу від пристрастей», — подібні вчинки вважалися ритуальними і практикувалися в рамках культу Аполлона</a:t>
            </a:r>
            <a:r>
              <a:rPr lang="uk-UA" dirty="0" smtClean="0"/>
              <a:t>.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Життя Сапфо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358887"/>
            <a:ext cx="3566160" cy="383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42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" y="2132857"/>
            <a:ext cx="9144000" cy="439248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uk-UA" dirty="0" smtClean="0"/>
              <a:t>	</a:t>
            </a:r>
            <a:r>
              <a:rPr lang="uk-UA" dirty="0" smtClean="0">
                <a:solidFill>
                  <a:schemeClr val="accent3">
                    <a:lumMod val="75000"/>
                  </a:schemeClr>
                </a:solidFill>
              </a:rPr>
              <a:t>Основна 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тематика творчості Сапфо — жіночі культові гімни, весільні </a:t>
            </a:r>
            <a:r>
              <a:rPr lang="uk-UA" dirty="0" err="1" smtClean="0">
                <a:solidFill>
                  <a:schemeClr val="accent3">
                    <a:lumMod val="75000"/>
                  </a:schemeClr>
                </a:solidFill>
              </a:rPr>
              <a:t>пісні.Сапфо</a:t>
            </a:r>
            <a:r>
              <a:rPr lang="uk-UA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широко використовує й фольклорну пісню та епос, але традиційні мотиви фольклорних та обрядових дівочих пісень набувають особистого звучання. Ліричні творіння Сапфо здебільшого позначені сяючою радістю, оптимізмом, пристрасним бажанням злитися з природою, яку поетеса безмірно любить і розуміє. Вона розмовляє з джерельцем, що «посилає крізь гілля яблунь своє дзюрчання ніжне», милується «льотом голубків», трояндами, своїми улюбленими квітами, які схилилися над печерою німф і з </a:t>
            </a: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пелюстків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 яких «стікає томливо дрімота», дихає ароматом запашних трав, медунки та анісу, найпростіших польових </a:t>
            </a:r>
            <a:r>
              <a:rPr lang="uk-UA" dirty="0" smtClean="0">
                <a:solidFill>
                  <a:schemeClr val="accent3">
                    <a:lumMod val="75000"/>
                  </a:schemeClr>
                </a:solidFill>
              </a:rPr>
              <a:t>квіток. 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Ці невеличкі й барвисті замальовки відповідають настрою авторки, створюють тло, на якому розвивається почуття. В стародавні часи поетичні твори Сапфо становили дев'ять книг, серед яких були гімни, весільні пісні (епіталами), пісні любовні і елегії. З усього масиву творчості Сапфо до нас дійшли, крім численних уривків, тільки дві цілі поезії: гімн до Афродіти, в якому поетеса благає богиню допомогти їй у коханні, і друга поезія, перекладена пізніше римським поетом </a:t>
            </a: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Катуллом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 і потім безліч разів перекладена всіма мовами світу, — поезія, що змальовує в усій реальності силу любовного почуття. Обидві поезії в оригіналі написані так званою «сапфічною строфою», особливою формою чергування наголошених і ненаголошених складів, яка в римській літературі увійшла в ужиток особливо після </a:t>
            </a:r>
            <a:r>
              <a:rPr lang="uk-UA" dirty="0" smtClean="0">
                <a:solidFill>
                  <a:schemeClr val="accent3">
                    <a:lumMod val="75000"/>
                  </a:schemeClr>
                </a:solidFill>
              </a:rPr>
              <a:t>Горація.</a:t>
            </a:r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                                                                                                                                                                                                  </a:t>
            </a:r>
            <a:r>
              <a:rPr lang="uk-UA" dirty="0" smtClean="0">
                <a:solidFill>
                  <a:schemeClr val="tx2"/>
                </a:solidFill>
              </a:rPr>
              <a:t>Жереб </a:t>
            </a:r>
            <a:r>
              <a:rPr lang="uk-UA" dirty="0">
                <a:solidFill>
                  <a:schemeClr val="tx2"/>
                </a:solidFill>
              </a:rPr>
              <a:t>мені</a:t>
            </a:r>
          </a:p>
          <a:p>
            <a:pPr marL="0" indent="0" algn="r">
              <a:buNone/>
            </a:pPr>
            <a:r>
              <a:rPr lang="uk-UA" dirty="0" smtClean="0">
                <a:solidFill>
                  <a:schemeClr val="tx2"/>
                </a:solidFill>
              </a:rPr>
              <a:t>	Випав </a:t>
            </a:r>
            <a:r>
              <a:rPr lang="uk-UA" dirty="0">
                <a:solidFill>
                  <a:schemeClr val="tx2"/>
                </a:solidFill>
              </a:rPr>
              <a:t>такий:</a:t>
            </a:r>
          </a:p>
          <a:p>
            <a:pPr marL="0" indent="0" algn="r">
              <a:buNone/>
            </a:pPr>
            <a:r>
              <a:rPr lang="uk-UA" dirty="0" smtClean="0">
                <a:solidFill>
                  <a:schemeClr val="tx2"/>
                </a:solidFill>
              </a:rPr>
              <a:t>	Серцем </a:t>
            </a:r>
            <a:r>
              <a:rPr lang="uk-UA" dirty="0">
                <a:solidFill>
                  <a:schemeClr val="tx2"/>
                </a:solidFill>
              </a:rPr>
              <a:t>палким</a:t>
            </a:r>
          </a:p>
          <a:p>
            <a:pPr marL="0" indent="0" algn="r">
              <a:buNone/>
            </a:pPr>
            <a:r>
              <a:rPr lang="uk-UA" dirty="0" smtClean="0">
                <a:solidFill>
                  <a:schemeClr val="tx2"/>
                </a:solidFill>
              </a:rPr>
              <a:t>	Любити</a:t>
            </a:r>
            <a:endParaRPr lang="uk-UA" dirty="0">
              <a:solidFill>
                <a:schemeClr val="tx2"/>
              </a:solidFill>
            </a:endParaRPr>
          </a:p>
          <a:p>
            <a:pPr marL="0" indent="0" algn="r">
              <a:buNone/>
            </a:pPr>
            <a:r>
              <a:rPr lang="uk-UA" dirty="0" smtClean="0">
                <a:solidFill>
                  <a:schemeClr val="tx2"/>
                </a:solidFill>
              </a:rPr>
              <a:t>	Ласку </a:t>
            </a:r>
            <a:r>
              <a:rPr lang="uk-UA" dirty="0">
                <a:solidFill>
                  <a:schemeClr val="tx2"/>
                </a:solidFill>
              </a:rPr>
              <a:t>весни,</a:t>
            </a:r>
          </a:p>
          <a:p>
            <a:pPr marL="0" indent="0" algn="r">
              <a:buNone/>
            </a:pPr>
            <a:r>
              <a:rPr lang="uk-UA" dirty="0">
                <a:solidFill>
                  <a:schemeClr val="tx2"/>
                </a:solidFill>
              </a:rPr>
              <a:t>	</a:t>
            </a:r>
            <a:r>
              <a:rPr lang="uk-UA" dirty="0" smtClean="0">
                <a:solidFill>
                  <a:schemeClr val="tx2"/>
                </a:solidFill>
              </a:rPr>
              <a:t>Розкіш</a:t>
            </a:r>
            <a:r>
              <a:rPr lang="uk-UA" dirty="0">
                <a:solidFill>
                  <a:schemeClr val="tx2"/>
                </a:solidFill>
              </a:rPr>
              <a:t>, красу,</a:t>
            </a:r>
          </a:p>
          <a:p>
            <a:pPr marL="0" indent="0" algn="r">
              <a:buNone/>
            </a:pPr>
            <a:r>
              <a:rPr lang="uk-UA" dirty="0" smtClean="0">
                <a:solidFill>
                  <a:schemeClr val="tx2"/>
                </a:solidFill>
              </a:rPr>
              <a:t>	Сонця </a:t>
            </a:r>
            <a:r>
              <a:rPr lang="uk-UA" dirty="0">
                <a:solidFill>
                  <a:schemeClr val="tx2"/>
                </a:solidFill>
              </a:rPr>
              <a:t>ясне</a:t>
            </a:r>
          </a:p>
          <a:p>
            <a:pPr marL="0" indent="0" algn="r">
              <a:buNone/>
            </a:pPr>
            <a:r>
              <a:rPr lang="uk-UA" dirty="0" smtClean="0">
                <a:solidFill>
                  <a:schemeClr val="tx2"/>
                </a:solidFill>
              </a:rPr>
              <a:t>	Проміння</a:t>
            </a:r>
            <a:r>
              <a:rPr lang="uk-UA" dirty="0">
                <a:solidFill>
                  <a:schemeClr val="tx2"/>
                </a:solidFill>
              </a:rPr>
              <a:t>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15816" y="713385"/>
            <a:ext cx="756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dirty="0" smtClean="0">
                <a:solidFill>
                  <a:schemeClr val="accent3">
                    <a:lumMod val="50000"/>
                  </a:schemeClr>
                </a:solidFill>
              </a:rPr>
              <a:t>Творчість</a:t>
            </a:r>
            <a:endParaRPr lang="uk-UA" sz="5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447050"/>
            <a:ext cx="5616624" cy="199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32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348880"/>
            <a:ext cx="4376809" cy="450912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  </a:t>
            </a:r>
            <a:r>
              <a:rPr lang="uk-UA" dirty="0" smtClean="0">
                <a:solidFill>
                  <a:schemeClr val="bg2">
                    <a:lumMod val="50000"/>
                  </a:schemeClr>
                </a:solidFill>
              </a:rPr>
              <a:t>Девід </a:t>
            </a:r>
            <a:r>
              <a:rPr lang="uk-UA" dirty="0" err="1">
                <a:solidFill>
                  <a:schemeClr val="bg2">
                    <a:lumMod val="50000"/>
                  </a:schemeClr>
                </a:solidFill>
              </a:rPr>
              <a:t>Кемпбелл</a:t>
            </a:r>
            <a:r>
              <a:rPr lang="uk-UA" dirty="0">
                <a:solidFill>
                  <a:schemeClr val="bg2">
                    <a:lumMod val="50000"/>
                  </a:schemeClr>
                </a:solidFill>
              </a:rPr>
              <a:t> стисло окреслив деякі з найпривабливіших якостей поезії Сапфо: «Простота мови і чіткість думки в усіх цих фрагментах очевидні; жарти і пафос, звичайні в англійських віршах про любов і нерідко зустрічаються в творах </a:t>
            </a:r>
            <a:r>
              <a:rPr lang="uk-UA" dirty="0" err="1">
                <a:solidFill>
                  <a:schemeClr val="bg2">
                    <a:lumMod val="50000"/>
                  </a:schemeClr>
                </a:solidFill>
              </a:rPr>
              <a:t>Катула</a:t>
            </a:r>
            <a:r>
              <a:rPr lang="uk-UA" dirty="0">
                <a:solidFill>
                  <a:schemeClr val="bg2">
                    <a:lumMod val="50000"/>
                  </a:schemeClr>
                </a:solidFill>
              </a:rPr>
              <a:t>, відсутні повністю. Її образи ясні - горобці, запряжені в колісницю Афродіти, повний місяць у зоряну ніч, єдине червоне яблуко на верхівці дерева - і іноді вона детально зупиняється на них, розвиваючи їх самі по собі. Вона використовує пряму мову, цитуючи справжні чи вигадані діалоги, і тим самим досягає враження безпосередності. Коли мова йде про киплячі в її душі почуття, вона спокійно вибирає слова для їх вираження. У цьому вона спирається передусім на мелодику мови: її вміння підбирати положення голосних і приголосних звуків, яким захоплювався Діонісій </a:t>
            </a:r>
            <a:r>
              <a:rPr lang="uk-UA" dirty="0" err="1">
                <a:solidFill>
                  <a:schemeClr val="bg2">
                    <a:lumMod val="50000"/>
                  </a:schemeClr>
                </a:solidFill>
              </a:rPr>
              <a:t>Галікарнаський</a:t>
            </a:r>
            <a:r>
              <a:rPr lang="uk-UA" dirty="0">
                <a:solidFill>
                  <a:schemeClr val="bg2">
                    <a:lumMod val="50000"/>
                  </a:schemeClr>
                </a:solidFill>
              </a:rPr>
              <a:t>, очевидно майже в будь-якій строфі; музика, під яку вона співала свої вірші, вже не звучить, але, прочитані вголос, вони, як і раніше, зачаровують».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Особливості поезії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348880"/>
            <a:ext cx="2715000" cy="410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78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17809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808" y="-20014"/>
            <a:ext cx="2646279" cy="38810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809" y="3861047"/>
            <a:ext cx="4235922" cy="29770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731" y="3861047"/>
            <a:ext cx="2188309" cy="299695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647" y="-17446"/>
            <a:ext cx="3803354" cy="387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59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728916" y="2780928"/>
            <a:ext cx="568617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</a:t>
            </a:r>
          </a:p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 внимание!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361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57</TotalTime>
  <Words>618</Words>
  <Application>Microsoft Office PowerPoint</Application>
  <PresentationFormat>Экран (4:3)</PresentationFormat>
  <Paragraphs>26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Твердый переплет</vt:lpstr>
      <vt:lpstr>Сапфо</vt:lpstr>
      <vt:lpstr>Сапфо́ (бл. 630 до н. е. — 570 до н. е.) </vt:lpstr>
      <vt:lpstr>Життя Сапфо</vt:lpstr>
      <vt:lpstr>Презентация PowerPoint</vt:lpstr>
      <vt:lpstr>Особливості поезії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Сапфо</dc:title>
  <dc:creator>Microsoft</dc:creator>
  <cp:lastModifiedBy>Microsoft</cp:lastModifiedBy>
  <cp:revision>7</cp:revision>
  <dcterms:created xsi:type="dcterms:W3CDTF">2013-11-13T17:19:13Z</dcterms:created>
  <dcterms:modified xsi:type="dcterms:W3CDTF">2013-11-13T18:30:12Z</dcterms:modified>
</cp:coreProperties>
</file>