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0"/>
  </p:notesMasterIdLst>
  <p:sldIdLst>
    <p:sldId id="256" r:id="rId2"/>
    <p:sldId id="257" r:id="rId3"/>
    <p:sldId id="275" r:id="rId4"/>
    <p:sldId id="258" r:id="rId5"/>
    <p:sldId id="27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4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997854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blip>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ru"/>
              <a:t>‹#›</a:t>
            </a:fld>
            <a:endParaRPr lang="ru"/>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3131839" y="203846"/>
            <a:ext cx="2736158" cy="3376013"/>
          </a:xfrm>
          <a:prstGeom prst="rect">
            <a:avLst/>
          </a:prstGeom>
          <a:noFill/>
          <a:ln>
            <a:noFill/>
          </a:ln>
        </p:spPr>
      </p:pic>
      <p:sp>
        <p:nvSpPr>
          <p:cNvPr id="31" name="Shape 31"/>
          <p:cNvSpPr txBox="1"/>
          <p:nvPr/>
        </p:nvSpPr>
        <p:spPr>
          <a:xfrm>
            <a:off x="2651309" y="3586095"/>
            <a:ext cx="3697219" cy="611399"/>
          </a:xfrm>
          <a:prstGeom prst="rect">
            <a:avLst/>
          </a:prstGeom>
          <a:noFill/>
          <a:ln>
            <a:noFill/>
          </a:ln>
        </p:spPr>
        <p:txBody>
          <a:bodyPr lIns="91425" tIns="91425" rIns="91425" bIns="91425" anchor="t" anchorCtr="0">
            <a:noAutofit/>
          </a:bodyPr>
          <a:lstStyle/>
          <a:p>
            <a:pPr rtl="0">
              <a:spcBef>
                <a:spcPts val="0"/>
              </a:spcBef>
              <a:buNone/>
            </a:pPr>
            <a:r>
              <a:rPr lang="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Анна Ахматова</a:t>
            </a:r>
            <a:endParaRPr lang="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spcBef>
                <a:spcPts val="0"/>
              </a:spcBef>
              <a:buNone/>
            </a:pPr>
            <a:endParaRPr sz="1800" b="1" dirty="0"/>
          </a:p>
        </p:txBody>
      </p:sp>
      <p:sp>
        <p:nvSpPr>
          <p:cNvPr id="3" name="TextBox 2"/>
          <p:cNvSpPr txBox="1"/>
          <p:nvPr/>
        </p:nvSpPr>
        <p:spPr>
          <a:xfrm>
            <a:off x="6012160" y="4197494"/>
            <a:ext cx="2448272" cy="738664"/>
          </a:xfrm>
          <a:prstGeom prst="rect">
            <a:avLst/>
          </a:prstGeom>
          <a:noFill/>
        </p:spPr>
        <p:txBody>
          <a:bodyPr wrap="square" rtlCol="0">
            <a:spAutoFit/>
          </a:bodyPr>
          <a:lstStyle/>
          <a:p>
            <a:r>
              <a:rPr lang="uk-UA" dirty="0" smtClean="0"/>
              <a:t>Виконали учні 11-Ф класу:</a:t>
            </a:r>
          </a:p>
          <a:p>
            <a:r>
              <a:rPr lang="uk-UA" dirty="0" err="1" smtClean="0"/>
              <a:t>Саліх</a:t>
            </a:r>
            <a:r>
              <a:rPr lang="uk-UA" dirty="0" smtClean="0"/>
              <a:t> </a:t>
            </a:r>
            <a:r>
              <a:rPr lang="uk-UA" dirty="0" err="1" smtClean="0"/>
              <a:t>Мікаель</a:t>
            </a:r>
            <a:r>
              <a:rPr lang="uk-UA" dirty="0" smtClean="0"/>
              <a:t>, Медвєдєва </a:t>
            </a:r>
            <a:r>
              <a:rPr lang="uk-UA" dirty="0"/>
              <a:t>О</a:t>
            </a:r>
            <a:r>
              <a:rPr lang="uk-UA" dirty="0" smtClean="0"/>
              <a:t>лександра</a:t>
            </a:r>
            <a:endParaRPr lang="uk-UA"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4882625" y="300300"/>
            <a:ext cx="3649799" cy="4542899"/>
          </a:xfrm>
          <a:prstGeom prst="rect">
            <a:avLst/>
          </a:prstGeom>
          <a:noFill/>
          <a:ln>
            <a:noFill/>
          </a:ln>
        </p:spPr>
        <p:txBody>
          <a:bodyPr lIns="91425" tIns="91425" rIns="91425" bIns="91425" anchor="t" anchorCtr="0">
            <a:noAutofit/>
          </a:bodyPr>
          <a:lstStyle/>
          <a:p>
            <a:pPr>
              <a:spcBef>
                <a:spcPts val="0"/>
              </a:spcBef>
              <a:buNone/>
            </a:pPr>
            <a:r>
              <a:rPr lang="ru" dirty="0"/>
              <a:t>З початком Першої світової війни  Анна Ахматова різко обмежила своє публічне життя. В цей час вона страждала від туберкульозу.Поглиблене </a:t>
            </a:r>
            <a:r>
              <a:rPr lang="ru" dirty="0" smtClean="0"/>
              <a:t>читання </a:t>
            </a:r>
            <a:r>
              <a:rPr lang="ru" dirty="0"/>
              <a:t>позначається на її поетичній манері, остропарадоксальный стиль психологічних замальовок поступається місцем неоклассицистичним урочистим інтонаціям. </a:t>
            </a:r>
            <a:endParaRPr lang="ru" dirty="0" smtClean="0"/>
          </a:p>
          <a:p>
            <a:pPr>
              <a:spcBef>
                <a:spcPts val="0"/>
              </a:spcBef>
              <a:buNone/>
            </a:pPr>
            <a:endParaRPr lang="ru" dirty="0" smtClean="0"/>
          </a:p>
          <a:p>
            <a:pPr>
              <a:spcBef>
                <a:spcPts val="0"/>
              </a:spcBef>
              <a:buNone/>
            </a:pPr>
            <a:r>
              <a:rPr lang="ru" dirty="0" smtClean="0"/>
              <a:t>Анна </a:t>
            </a:r>
            <a:r>
              <a:rPr lang="ru" dirty="0"/>
              <a:t>Андрівна ввела у високу поезію вільне «самовираження» як стильовий принцип. Удавана фрагментарність,  спонтанність ліричного переживання все виразніше підпорядковується сильному интегрируючому початку, що дало привід Володимирові Володимировичу Маяковському зауважити: «Вірші Ахматової монолітні і витримають тиск будь-якого голосу, не давши тріщини».</a:t>
            </a:r>
          </a:p>
        </p:txBody>
      </p:sp>
      <p:pic>
        <p:nvPicPr>
          <p:cNvPr id="79" name="Shape 79"/>
          <p:cNvPicPr preferRelativeResize="0"/>
          <p:nvPr/>
        </p:nvPicPr>
        <p:blipFill>
          <a:blip r:embed="rId3">
            <a:alphaModFix/>
          </a:blip>
          <a:stretch>
            <a:fillRect/>
          </a:stretch>
        </p:blipFill>
        <p:spPr>
          <a:xfrm>
            <a:off x="879750" y="300299"/>
            <a:ext cx="1577799" cy="2242925"/>
          </a:xfrm>
          <a:prstGeom prst="rect">
            <a:avLst/>
          </a:prstGeom>
          <a:noFill/>
          <a:ln>
            <a:noFill/>
          </a:ln>
        </p:spPr>
      </p:pic>
      <p:pic>
        <p:nvPicPr>
          <p:cNvPr id="80" name="Shape 80"/>
          <p:cNvPicPr preferRelativeResize="0"/>
          <p:nvPr/>
        </p:nvPicPr>
        <p:blipFill>
          <a:blip r:embed="rId4">
            <a:alphaModFix/>
          </a:blip>
          <a:stretch>
            <a:fillRect/>
          </a:stretch>
        </p:blipFill>
        <p:spPr>
          <a:xfrm>
            <a:off x="2737448" y="469562"/>
            <a:ext cx="1222999" cy="1904398"/>
          </a:xfrm>
          <a:prstGeom prst="rect">
            <a:avLst/>
          </a:prstGeom>
          <a:noFill/>
          <a:ln>
            <a:noFill/>
          </a:ln>
        </p:spPr>
      </p:pic>
      <p:pic>
        <p:nvPicPr>
          <p:cNvPr id="81" name="Shape 81"/>
          <p:cNvPicPr preferRelativeResize="0"/>
          <p:nvPr/>
        </p:nvPicPr>
        <p:blipFill>
          <a:blip r:embed="rId5">
            <a:alphaModFix/>
          </a:blip>
          <a:stretch>
            <a:fillRect/>
          </a:stretch>
        </p:blipFill>
        <p:spPr>
          <a:xfrm>
            <a:off x="879749" y="2738799"/>
            <a:ext cx="3290675" cy="2104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5125300" y="2477100"/>
            <a:ext cx="3048000" cy="2286000"/>
          </a:xfrm>
          <a:prstGeom prst="rect">
            <a:avLst/>
          </a:prstGeom>
          <a:noFill/>
          <a:ln>
            <a:noFill/>
          </a:ln>
        </p:spPr>
      </p:pic>
      <p:pic>
        <p:nvPicPr>
          <p:cNvPr id="87" name="Shape 87"/>
          <p:cNvPicPr preferRelativeResize="0"/>
          <p:nvPr/>
        </p:nvPicPr>
        <p:blipFill>
          <a:blip r:embed="rId4">
            <a:alphaModFix/>
          </a:blip>
          <a:stretch>
            <a:fillRect/>
          </a:stretch>
        </p:blipFill>
        <p:spPr>
          <a:xfrm>
            <a:off x="5301948" y="452623"/>
            <a:ext cx="2694700" cy="1907999"/>
          </a:xfrm>
          <a:prstGeom prst="rect">
            <a:avLst/>
          </a:prstGeom>
          <a:noFill/>
          <a:ln>
            <a:noFill/>
          </a:ln>
        </p:spPr>
      </p:pic>
      <p:sp>
        <p:nvSpPr>
          <p:cNvPr id="88" name="Shape 88"/>
          <p:cNvSpPr txBox="1"/>
          <p:nvPr/>
        </p:nvSpPr>
        <p:spPr>
          <a:xfrm>
            <a:off x="990125" y="378575"/>
            <a:ext cx="3261600" cy="4384500"/>
          </a:xfrm>
          <a:prstGeom prst="rect">
            <a:avLst/>
          </a:prstGeom>
          <a:noFill/>
          <a:ln>
            <a:noFill/>
          </a:ln>
        </p:spPr>
        <p:txBody>
          <a:bodyPr lIns="91425" tIns="91425" rIns="91425" bIns="91425" anchor="t" anchorCtr="0">
            <a:noAutofit/>
          </a:bodyPr>
          <a:lstStyle/>
          <a:p>
            <a:pPr>
              <a:spcBef>
                <a:spcPts val="0"/>
              </a:spcBef>
              <a:buNone/>
            </a:pPr>
            <a:r>
              <a:rPr lang="ru" sz="1600"/>
              <a:t>Перші післяреволюційні роки в житті Анни Ахматової були відзначені нестатками і повним віддаленням від літературного середовища, але восени 1921 р. після смерті Блоку, розстрілу Гумільова вона, розлучившись з Шилейко, повернулася до активної діяльності - брала участь у літературних вечорах, в роботі письменницьких організацій, публікувалася в періодиці. У тому ж році вийшли дві її збірки - «Подорожник» і «Anno Domini. MCMXXI».</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313448" y="464000"/>
            <a:ext cx="2520850" cy="4215499"/>
          </a:xfrm>
          <a:prstGeom prst="rect">
            <a:avLst/>
          </a:prstGeom>
          <a:noFill/>
          <a:ln>
            <a:noFill/>
          </a:ln>
        </p:spPr>
      </p:pic>
      <p:sp>
        <p:nvSpPr>
          <p:cNvPr id="94" name="Shape 94"/>
          <p:cNvSpPr txBox="1"/>
          <p:nvPr/>
        </p:nvSpPr>
        <p:spPr>
          <a:xfrm>
            <a:off x="4979700" y="281525"/>
            <a:ext cx="3348899" cy="4465199"/>
          </a:xfrm>
          <a:prstGeom prst="rect">
            <a:avLst/>
          </a:prstGeom>
          <a:noFill/>
          <a:ln>
            <a:noFill/>
          </a:ln>
        </p:spPr>
        <p:txBody>
          <a:bodyPr lIns="91425" tIns="91425" rIns="91425" bIns="91425" anchor="t" anchorCtr="0">
            <a:noAutofit/>
          </a:bodyPr>
          <a:lstStyle/>
          <a:p>
            <a:pPr>
              <a:spcBef>
                <a:spcPts val="0"/>
              </a:spcBef>
              <a:buNone/>
            </a:pPr>
            <a:endParaRPr/>
          </a:p>
        </p:txBody>
      </p:sp>
      <p:sp>
        <p:nvSpPr>
          <p:cNvPr id="95" name="Shape 95"/>
          <p:cNvSpPr txBox="1"/>
          <p:nvPr/>
        </p:nvSpPr>
        <p:spPr>
          <a:xfrm>
            <a:off x="4989450" y="343950"/>
            <a:ext cx="3329399" cy="4455600"/>
          </a:xfrm>
          <a:prstGeom prst="rect">
            <a:avLst/>
          </a:prstGeom>
          <a:noFill/>
          <a:ln>
            <a:noFill/>
          </a:ln>
        </p:spPr>
        <p:txBody>
          <a:bodyPr lIns="91425" tIns="91425" rIns="91425" bIns="91425" anchor="t" anchorCtr="0">
            <a:noAutofit/>
          </a:bodyPr>
          <a:lstStyle/>
          <a:p>
            <a:pPr>
              <a:spcBef>
                <a:spcPts val="0"/>
              </a:spcBef>
              <a:buNone/>
            </a:pPr>
            <a:r>
              <a:rPr lang="ru" sz="1800" dirty="0"/>
              <a:t>У 1922 році на півтора десятка років Ахматова поєднала свою долю з мистецтвознавцем Миколою Миколайовичем Пуніним (Роки життя 1888-1953. </a:t>
            </a:r>
            <a:endParaRPr lang="ru" sz="1800" dirty="0" smtClean="0"/>
          </a:p>
          <a:p>
            <a:pPr>
              <a:spcBef>
                <a:spcPts val="0"/>
              </a:spcBef>
              <a:buNone/>
            </a:pPr>
            <a:endParaRPr lang="ru" sz="1800" dirty="0"/>
          </a:p>
          <a:p>
            <a:pPr>
              <a:spcBef>
                <a:spcPts val="0"/>
              </a:spcBef>
              <a:buNone/>
            </a:pPr>
            <a:r>
              <a:rPr lang="ru" sz="1800" dirty="0" smtClean="0"/>
              <a:t>З </a:t>
            </a:r>
            <a:r>
              <a:rPr lang="ru" sz="1800" dirty="0"/>
              <a:t>1918-один з організаторів системи художньої освіти та музейної справи в СРСР. Праці з історії російського мистецтва, про творчість сучасних художників. Репресований; реабілітований посмертно).</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5798300" y="436825"/>
            <a:ext cx="1454700" cy="2211149"/>
          </a:xfrm>
          <a:prstGeom prst="rect">
            <a:avLst/>
          </a:prstGeom>
          <a:noFill/>
          <a:ln>
            <a:noFill/>
          </a:ln>
        </p:spPr>
      </p:pic>
      <p:pic>
        <p:nvPicPr>
          <p:cNvPr id="101" name="Shape 101"/>
          <p:cNvPicPr preferRelativeResize="0"/>
          <p:nvPr/>
        </p:nvPicPr>
        <p:blipFill>
          <a:blip r:embed="rId4">
            <a:alphaModFix/>
          </a:blip>
          <a:stretch>
            <a:fillRect/>
          </a:stretch>
        </p:blipFill>
        <p:spPr>
          <a:xfrm>
            <a:off x="5191850" y="2821924"/>
            <a:ext cx="2748475" cy="1953974"/>
          </a:xfrm>
          <a:prstGeom prst="rect">
            <a:avLst/>
          </a:prstGeom>
          <a:noFill/>
          <a:ln>
            <a:noFill/>
          </a:ln>
        </p:spPr>
      </p:pic>
      <p:sp>
        <p:nvSpPr>
          <p:cNvPr id="102" name="Shape 102"/>
          <p:cNvSpPr txBox="1"/>
          <p:nvPr/>
        </p:nvSpPr>
        <p:spPr>
          <a:xfrm>
            <a:off x="896549" y="196613"/>
            <a:ext cx="3528392" cy="4562399"/>
          </a:xfrm>
          <a:prstGeom prst="rect">
            <a:avLst/>
          </a:prstGeom>
          <a:noFill/>
          <a:ln>
            <a:noFill/>
          </a:ln>
        </p:spPr>
        <p:txBody>
          <a:bodyPr lIns="91425" tIns="91425" rIns="91425" bIns="91425" anchor="t" anchorCtr="0">
            <a:noAutofit/>
          </a:bodyPr>
          <a:lstStyle/>
          <a:p>
            <a:pPr>
              <a:spcBef>
                <a:spcPts val="0"/>
              </a:spcBef>
              <a:buNone/>
            </a:pPr>
            <a:r>
              <a:rPr lang="ru" sz="1600" dirty="0"/>
              <a:t>У 1924 році нові вірші Ахматової були опубліковані в останній раз перед багаторічною перервою, після чого на її ім'я було накладено негласну заборону</a:t>
            </a:r>
            <a:r>
              <a:rPr lang="ru" sz="1600" dirty="0" smtClean="0"/>
              <a:t>.</a:t>
            </a:r>
          </a:p>
          <a:p>
            <a:pPr>
              <a:spcBef>
                <a:spcPts val="0"/>
              </a:spcBef>
              <a:buNone/>
            </a:pPr>
            <a:r>
              <a:rPr lang="ru" sz="1600" dirty="0" smtClean="0"/>
              <a:t> </a:t>
            </a:r>
          </a:p>
          <a:p>
            <a:pPr>
              <a:spcBef>
                <a:spcPts val="0"/>
              </a:spcBef>
              <a:buNone/>
            </a:pPr>
            <a:r>
              <a:rPr lang="ru" sz="1600" dirty="0" smtClean="0"/>
              <a:t>У </a:t>
            </a:r>
            <a:r>
              <a:rPr lang="ru" sz="1600" dirty="0"/>
              <a:t>пресі з'являлися тільки перекази </a:t>
            </a:r>
            <a:r>
              <a:rPr lang="ru" sz="1600" dirty="0"/>
              <a:t>,</a:t>
            </a:r>
            <a:r>
              <a:rPr lang="ru" sz="1600" dirty="0" smtClean="0"/>
              <a:t>а </a:t>
            </a:r>
            <a:r>
              <a:rPr lang="ru" sz="1600" dirty="0"/>
              <a:t>також стаття про «Казку про золотого півника» Пушкіна. </a:t>
            </a:r>
            <a:endParaRPr lang="ru" sz="1600" dirty="0" smtClean="0"/>
          </a:p>
          <a:p>
            <a:pPr>
              <a:spcBef>
                <a:spcPts val="0"/>
              </a:spcBef>
              <a:buNone/>
            </a:pPr>
            <a:r>
              <a:rPr lang="ru" sz="1600" dirty="0" smtClean="0"/>
              <a:t>В </a:t>
            </a:r>
            <a:r>
              <a:rPr lang="ru" sz="1600" dirty="0"/>
              <a:t>1935 р. були арештовані її син Л. Гумільов і Пунін, але після письмового звернення Ахматової до Сталіна їх </a:t>
            </a:r>
            <a:r>
              <a:rPr lang="ru" sz="1600" dirty="0" smtClean="0"/>
              <a:t>звільнили. </a:t>
            </a:r>
            <a:endParaRPr lang="ru" sz="1600" dirty="0" smtClean="0"/>
          </a:p>
          <a:p>
            <a:pPr>
              <a:spcBef>
                <a:spcPts val="0"/>
              </a:spcBef>
              <a:buNone/>
            </a:pPr>
            <a:endParaRPr lang="ru" sz="1600" dirty="0" smtClean="0"/>
          </a:p>
          <a:p>
            <a:pPr>
              <a:spcBef>
                <a:spcPts val="0"/>
              </a:spcBef>
              <a:buNone/>
            </a:pPr>
            <a:r>
              <a:rPr lang="ru" sz="1600" dirty="0" smtClean="0"/>
              <a:t>У </a:t>
            </a:r>
            <a:r>
              <a:rPr lang="ru" sz="1600" dirty="0"/>
              <a:t>1937 НКВС приготувало матеріали для звинувачення її у контрреволюційній діяльності; в 1938 знову заарештували сина Ганни Андріївни.</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1182275" y="341950"/>
            <a:ext cx="2763925" cy="1822700"/>
          </a:xfrm>
          <a:prstGeom prst="rect">
            <a:avLst/>
          </a:prstGeom>
          <a:noFill/>
          <a:ln>
            <a:noFill/>
          </a:ln>
        </p:spPr>
      </p:pic>
      <p:pic>
        <p:nvPicPr>
          <p:cNvPr id="108" name="Shape 108"/>
          <p:cNvPicPr preferRelativeResize="0"/>
          <p:nvPr/>
        </p:nvPicPr>
        <p:blipFill>
          <a:blip r:embed="rId4">
            <a:alphaModFix/>
          </a:blip>
          <a:stretch>
            <a:fillRect/>
          </a:stretch>
        </p:blipFill>
        <p:spPr>
          <a:xfrm>
            <a:off x="1725195" y="2446175"/>
            <a:ext cx="1858775" cy="2309049"/>
          </a:xfrm>
          <a:prstGeom prst="rect">
            <a:avLst/>
          </a:prstGeom>
          <a:noFill/>
          <a:ln>
            <a:noFill/>
          </a:ln>
        </p:spPr>
      </p:pic>
      <p:sp>
        <p:nvSpPr>
          <p:cNvPr id="109" name="Shape 109"/>
          <p:cNvSpPr txBox="1"/>
          <p:nvPr/>
        </p:nvSpPr>
        <p:spPr>
          <a:xfrm>
            <a:off x="4716016" y="368875"/>
            <a:ext cx="3744416" cy="45138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ru" sz="1600" dirty="0"/>
              <a:t>Перетворені у вірші переживання цих болісних років склали цикл «Реквієм», який поетеса два десятиліття не вирішувалася зафіксувати на папері</a:t>
            </a:r>
            <a:r>
              <a:rPr lang="ru" sz="1600" dirty="0" smtClean="0"/>
              <a:t>.</a:t>
            </a:r>
          </a:p>
          <a:p>
            <a:pPr lvl="0" rtl="0">
              <a:spcBef>
                <a:spcPts val="0"/>
              </a:spcBef>
              <a:buClr>
                <a:schemeClr val="dk1"/>
              </a:buClr>
              <a:buSzPct val="78571"/>
              <a:buFont typeface="Arial"/>
              <a:buNone/>
            </a:pPr>
            <a:r>
              <a:rPr lang="ru" sz="1600" dirty="0" smtClean="0"/>
              <a:t> </a:t>
            </a:r>
            <a:r>
              <a:rPr lang="ru" sz="1600" dirty="0"/>
              <a:t>В 1939 після напівзацікавленої репліки Сталіна видавничі інстанції запропонували Ганні ряд публікацій. Вийшла її збірка «З шести книг» (1940), що включала поряд з минулими суворий цензурний відбір старими віршами і нові твори, які виникли після довгих років мовчання. </a:t>
            </a:r>
            <a:endParaRPr lang="ru" sz="1600" dirty="0" smtClean="0"/>
          </a:p>
          <a:p>
            <a:pPr lvl="0" rtl="0">
              <a:spcBef>
                <a:spcPts val="0"/>
              </a:spcBef>
              <a:buClr>
                <a:schemeClr val="dk1"/>
              </a:buClr>
              <a:buSzPct val="78571"/>
              <a:buFont typeface="Arial"/>
              <a:buNone/>
            </a:pPr>
            <a:endParaRPr lang="ru" sz="1600" dirty="0"/>
          </a:p>
          <a:p>
            <a:pPr lvl="0" rtl="0">
              <a:spcBef>
                <a:spcPts val="0"/>
              </a:spcBef>
              <a:buClr>
                <a:schemeClr val="dk1"/>
              </a:buClr>
              <a:buSzPct val="78571"/>
              <a:buFont typeface="Arial"/>
              <a:buNone/>
            </a:pPr>
            <a:r>
              <a:rPr lang="ru" sz="1600" dirty="0" smtClean="0"/>
              <a:t>Незабаром</a:t>
            </a:r>
            <a:r>
              <a:rPr lang="ru" sz="1600" dirty="0"/>
              <a:t>, однак, збірник піддався ідеологічному рознесенню та був вилучений з бібліотек..</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5377675" y="359175"/>
            <a:ext cx="2321650" cy="1857324"/>
          </a:xfrm>
          <a:prstGeom prst="rect">
            <a:avLst/>
          </a:prstGeom>
          <a:noFill/>
          <a:ln>
            <a:noFill/>
          </a:ln>
        </p:spPr>
      </p:pic>
      <p:pic>
        <p:nvPicPr>
          <p:cNvPr id="115" name="Shape 115"/>
          <p:cNvPicPr preferRelativeResize="0"/>
          <p:nvPr/>
        </p:nvPicPr>
        <p:blipFill>
          <a:blip r:embed="rId4">
            <a:alphaModFix/>
          </a:blip>
          <a:stretch>
            <a:fillRect/>
          </a:stretch>
        </p:blipFill>
        <p:spPr>
          <a:xfrm>
            <a:off x="5784350" y="2319975"/>
            <a:ext cx="1615200" cy="2475275"/>
          </a:xfrm>
          <a:prstGeom prst="rect">
            <a:avLst/>
          </a:prstGeom>
          <a:noFill/>
          <a:ln>
            <a:noFill/>
          </a:ln>
        </p:spPr>
      </p:pic>
      <p:sp>
        <p:nvSpPr>
          <p:cNvPr id="116" name="Shape 116"/>
          <p:cNvSpPr txBox="1"/>
          <p:nvPr/>
        </p:nvSpPr>
        <p:spPr>
          <a:xfrm>
            <a:off x="970700" y="436825"/>
            <a:ext cx="3300300" cy="4416600"/>
          </a:xfrm>
          <a:prstGeom prst="rect">
            <a:avLst/>
          </a:prstGeom>
          <a:noFill/>
          <a:ln>
            <a:noFill/>
          </a:ln>
        </p:spPr>
        <p:txBody>
          <a:bodyPr lIns="91425" tIns="91425" rIns="91425" bIns="91425" anchor="t" anchorCtr="0">
            <a:noAutofit/>
          </a:bodyPr>
          <a:lstStyle/>
          <a:p>
            <a:pPr>
              <a:spcBef>
                <a:spcPts val="0"/>
              </a:spcBef>
              <a:buNone/>
            </a:pPr>
            <a:r>
              <a:rPr lang="ru" sz="1600" dirty="0"/>
              <a:t>У перші місяці Великої Вітчизняної війни Анна Ахматова написала плакатні вірші (в наслідок «Клятва», 1941, і «Мужність», 1942 стали всенародно відомими</a:t>
            </a:r>
            <a:r>
              <a:rPr lang="ru" sz="1600" dirty="0" smtClean="0"/>
              <a:t>).</a:t>
            </a:r>
          </a:p>
          <a:p>
            <a:pPr>
              <a:spcBef>
                <a:spcPts val="0"/>
              </a:spcBef>
              <a:buNone/>
            </a:pPr>
            <a:r>
              <a:rPr lang="ru" sz="1600" dirty="0" smtClean="0"/>
              <a:t> </a:t>
            </a:r>
            <a:r>
              <a:rPr lang="ru" sz="1600" dirty="0"/>
              <a:t>За розпорядженням влади її евакуювали з Ленінграда до першої блокадній зими, два з половиною роки вона проводить в Ташкенті. Написала багато віршів, працювала над «Поемою без героя» (1940-1965) - барочно-ускладненим епосом о петербурзьких 1910-х роках.</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2515050" y="281475"/>
            <a:ext cx="1610399" cy="1740999"/>
          </a:xfrm>
          <a:prstGeom prst="rect">
            <a:avLst/>
          </a:prstGeom>
          <a:noFill/>
          <a:ln>
            <a:noFill/>
          </a:ln>
        </p:spPr>
      </p:pic>
      <p:pic>
        <p:nvPicPr>
          <p:cNvPr id="122" name="Shape 122"/>
          <p:cNvPicPr preferRelativeResize="0"/>
          <p:nvPr/>
        </p:nvPicPr>
        <p:blipFill>
          <a:blip r:embed="rId4">
            <a:alphaModFix/>
          </a:blip>
          <a:stretch>
            <a:fillRect/>
          </a:stretch>
        </p:blipFill>
        <p:spPr>
          <a:xfrm>
            <a:off x="952490" y="1851670"/>
            <a:ext cx="2024725" cy="3037075"/>
          </a:xfrm>
          <a:prstGeom prst="rect">
            <a:avLst/>
          </a:prstGeom>
          <a:noFill/>
          <a:ln>
            <a:noFill/>
          </a:ln>
        </p:spPr>
      </p:pic>
      <p:sp>
        <p:nvSpPr>
          <p:cNvPr id="123" name="Shape 123"/>
          <p:cNvSpPr txBox="1"/>
          <p:nvPr/>
        </p:nvSpPr>
        <p:spPr>
          <a:xfrm>
            <a:off x="4828998" y="282439"/>
            <a:ext cx="3487418" cy="4484699"/>
          </a:xfrm>
          <a:prstGeom prst="rect">
            <a:avLst/>
          </a:prstGeom>
          <a:noFill/>
          <a:ln>
            <a:noFill/>
          </a:ln>
        </p:spPr>
        <p:txBody>
          <a:bodyPr lIns="91425" tIns="91425" rIns="91425" bIns="91425" anchor="t" anchorCtr="0">
            <a:noAutofit/>
          </a:bodyPr>
          <a:lstStyle/>
          <a:p>
            <a:pPr>
              <a:spcBef>
                <a:spcPts val="0"/>
              </a:spcBef>
              <a:buNone/>
            </a:pPr>
            <a:r>
              <a:rPr lang="ru" sz="1600" dirty="0"/>
              <a:t>У 1945-1946 Ганна Андріївна накликала на себе гнів Сталіна, який дізнався про візит до неї англійського історика Ісайя Берлін. Кремлівська влада зробила її поряд з Михайлом Михайловичем Зощенко головним об'єктом партійної </a:t>
            </a:r>
            <a:r>
              <a:rPr lang="ru" sz="1600" dirty="0" smtClean="0"/>
              <a:t>критики.</a:t>
            </a:r>
          </a:p>
          <a:p>
            <a:pPr>
              <a:spcBef>
                <a:spcPts val="0"/>
              </a:spcBef>
              <a:buNone/>
            </a:pPr>
            <a:endParaRPr lang="ru" sz="1600" dirty="0" smtClean="0"/>
          </a:p>
          <a:p>
            <a:pPr>
              <a:spcBef>
                <a:spcPts val="0"/>
              </a:spcBef>
              <a:buNone/>
            </a:pPr>
            <a:r>
              <a:rPr lang="ru" sz="1600" dirty="0" smtClean="0"/>
              <a:t>Знову </a:t>
            </a:r>
            <a:r>
              <a:rPr lang="ru" sz="1600" dirty="0"/>
              <a:t>виникла заборона на публікації; виняток було зроблено в 1950, коли Ахматова зімітувала вірнопідданські почуття у своїх віршах, написаних до ювілею Сталіна у відчайдушній спробі пом'якшити долю сина,що в черговий раз піддався ув'язненню.</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4961500" y="2252025"/>
            <a:ext cx="1717124" cy="2503199"/>
          </a:xfrm>
          <a:prstGeom prst="rect">
            <a:avLst/>
          </a:prstGeom>
          <a:noFill/>
          <a:ln>
            <a:noFill/>
          </a:ln>
        </p:spPr>
      </p:pic>
      <p:pic>
        <p:nvPicPr>
          <p:cNvPr id="129" name="Shape 129"/>
          <p:cNvPicPr preferRelativeResize="0"/>
          <p:nvPr/>
        </p:nvPicPr>
        <p:blipFill>
          <a:blip r:embed="rId4">
            <a:alphaModFix/>
          </a:blip>
          <a:stretch>
            <a:fillRect/>
          </a:stretch>
        </p:blipFill>
        <p:spPr>
          <a:xfrm>
            <a:off x="6586675" y="339700"/>
            <a:ext cx="1832025" cy="2261749"/>
          </a:xfrm>
          <a:prstGeom prst="rect">
            <a:avLst/>
          </a:prstGeom>
          <a:noFill/>
          <a:ln>
            <a:noFill/>
          </a:ln>
        </p:spPr>
      </p:pic>
      <p:sp>
        <p:nvSpPr>
          <p:cNvPr id="130" name="Shape 130"/>
          <p:cNvSpPr txBox="1"/>
          <p:nvPr/>
        </p:nvSpPr>
        <p:spPr>
          <a:xfrm>
            <a:off x="999825" y="252375"/>
            <a:ext cx="3135299" cy="43974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ru" sz="1800"/>
              <a:t>В останнє десятиліття життя А. Ахматової її вірші поступово, долаючи опір партійних бюрократів, боязливість редакторів, приходять до нового покоління читачів. У 1965 році був виданий підсумковий збірник «Біг часу». На заході днів їй дозволили прийняти італійську літературну премію " Етна-Таорміна (1964) і звання почесного доктора Оксфордського університету (1965).</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1114875" y="422250"/>
            <a:ext cx="2859224" cy="4531950"/>
          </a:xfrm>
          <a:prstGeom prst="rect">
            <a:avLst/>
          </a:prstGeom>
          <a:noFill/>
          <a:ln>
            <a:noFill/>
          </a:ln>
        </p:spPr>
      </p:pic>
      <p:sp>
        <p:nvSpPr>
          <p:cNvPr id="136" name="Shape 136"/>
          <p:cNvSpPr txBox="1"/>
          <p:nvPr/>
        </p:nvSpPr>
        <p:spPr>
          <a:xfrm>
            <a:off x="5018550" y="373625"/>
            <a:ext cx="3281100" cy="4532099"/>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ru" sz="1800"/>
              <a:t>Сам факт існування Ганни Ахматової був визначальним моментом у духовному житті багатьох людей, а її смерть означала обрив останньої живої зв'язку з минулою епохою.</a:t>
            </a:r>
          </a:p>
          <a:p>
            <a:pPr lvl="0" rtl="0">
              <a:spcBef>
                <a:spcPts val="0"/>
              </a:spcBef>
              <a:buClr>
                <a:schemeClr val="dk1"/>
              </a:buClr>
              <a:buFont typeface="Arial"/>
              <a:buNone/>
            </a:pPr>
            <a:endParaRPr sz="1800"/>
          </a:p>
          <a:p>
            <a:pPr>
              <a:spcBef>
                <a:spcPts val="0"/>
              </a:spcBef>
              <a:buNone/>
            </a:pPr>
            <a:r>
              <a:rPr lang="ru" sz="1800"/>
              <a:t>Ганна Андріївна Ахматова померла 5 березня 1966 року, в Домодєдово під Москвою.</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a:blip r:embed="rId3">
            <a:alphaModFix/>
          </a:blip>
          <a:stretch>
            <a:fillRect/>
          </a:stretch>
        </p:blipFill>
        <p:spPr>
          <a:xfrm>
            <a:off x="880300" y="386575"/>
            <a:ext cx="1657399" cy="2443000"/>
          </a:xfrm>
          <a:prstGeom prst="rect">
            <a:avLst/>
          </a:prstGeom>
          <a:noFill/>
          <a:ln>
            <a:noFill/>
          </a:ln>
        </p:spPr>
      </p:pic>
      <p:pic>
        <p:nvPicPr>
          <p:cNvPr id="37" name="Shape 37"/>
          <p:cNvPicPr preferRelativeResize="0"/>
          <p:nvPr/>
        </p:nvPicPr>
        <p:blipFill>
          <a:blip r:embed="rId4">
            <a:alphaModFix/>
          </a:blip>
          <a:stretch>
            <a:fillRect/>
          </a:stretch>
        </p:blipFill>
        <p:spPr>
          <a:xfrm>
            <a:off x="2708225" y="1190768"/>
            <a:ext cx="1525824" cy="2442999"/>
          </a:xfrm>
          <a:prstGeom prst="rect">
            <a:avLst/>
          </a:prstGeom>
          <a:noFill/>
          <a:ln>
            <a:noFill/>
          </a:ln>
        </p:spPr>
      </p:pic>
      <p:sp>
        <p:nvSpPr>
          <p:cNvPr id="38" name="Shape 38"/>
          <p:cNvSpPr txBox="1"/>
          <p:nvPr/>
        </p:nvSpPr>
        <p:spPr>
          <a:xfrm>
            <a:off x="4863225" y="291150"/>
            <a:ext cx="3474900" cy="4431300"/>
          </a:xfrm>
          <a:prstGeom prst="rect">
            <a:avLst/>
          </a:prstGeom>
          <a:noFill/>
          <a:ln>
            <a:noFill/>
          </a:ln>
        </p:spPr>
        <p:txBody>
          <a:bodyPr lIns="91425" tIns="91425" rIns="91425" bIns="91425" anchor="t" anchorCtr="0">
            <a:noAutofit/>
          </a:bodyPr>
          <a:lstStyle/>
          <a:p>
            <a:pPr>
              <a:spcBef>
                <a:spcPts val="0"/>
              </a:spcBef>
              <a:buNone/>
            </a:pPr>
            <a:r>
              <a:rPr lang="ru" sz="1800" dirty="0"/>
              <a:t>Анна Ахматова народилася 23 червня </a:t>
            </a:r>
            <a:r>
              <a:rPr lang="ru" sz="1800" dirty="0" smtClean="0"/>
              <a:t>1889 </a:t>
            </a:r>
            <a:r>
              <a:rPr lang="ru" sz="1800" dirty="0"/>
              <a:t>року, в Великому Фонтані, поблизу Одеси. </a:t>
            </a:r>
            <a:endParaRPr lang="ru" sz="1800" dirty="0" smtClean="0"/>
          </a:p>
          <a:p>
            <a:pPr>
              <a:spcBef>
                <a:spcPts val="0"/>
              </a:spcBef>
              <a:buNone/>
            </a:pPr>
            <a:endParaRPr lang="ru" sz="1800" dirty="0" smtClean="0"/>
          </a:p>
          <a:p>
            <a:pPr>
              <a:spcBef>
                <a:spcPts val="0"/>
              </a:spcBef>
              <a:buNone/>
            </a:pPr>
            <a:r>
              <a:rPr lang="ru" sz="1800" dirty="0" smtClean="0"/>
              <a:t>Її </a:t>
            </a:r>
            <a:r>
              <a:rPr lang="ru" sz="1800" dirty="0"/>
              <a:t>предки по лінії матері, за сімейними переказами, сходили до татарського хана Ахмату (звідси - псевдонім). </a:t>
            </a:r>
            <a:endParaRPr lang="ru" sz="1800" dirty="0" smtClean="0"/>
          </a:p>
          <a:p>
            <a:pPr>
              <a:spcBef>
                <a:spcPts val="0"/>
              </a:spcBef>
              <a:buNone/>
            </a:pPr>
            <a:endParaRPr lang="ru" sz="1800" dirty="0" smtClean="0"/>
          </a:p>
          <a:p>
            <a:r>
              <a:rPr lang="ru" sz="1800" dirty="0" smtClean="0"/>
              <a:t>Батько </a:t>
            </a:r>
            <a:r>
              <a:rPr lang="uk-UA" sz="1800" dirty="0" err="1"/>
              <a:t>Андрей</a:t>
            </a:r>
            <a:r>
              <a:rPr lang="uk-UA" sz="1800" dirty="0"/>
              <a:t> Антонович </a:t>
            </a:r>
            <a:r>
              <a:rPr lang="uk-UA" sz="1800" dirty="0" err="1"/>
              <a:t>Горенко</a:t>
            </a:r>
            <a:r>
              <a:rPr lang="ru" sz="1800" dirty="0" smtClean="0"/>
              <a:t> </a:t>
            </a:r>
            <a:r>
              <a:rPr lang="ru" sz="1800" dirty="0"/>
              <a:t>- інженер-механік на флоті, епізодично займався журналістикою. </a:t>
            </a:r>
            <a:r>
              <a:rPr lang="ru" sz="1800" dirty="0" smtClean="0"/>
              <a:t>(</a:t>
            </a:r>
            <a:r>
              <a:rPr lang="ru" sz="1800" dirty="0"/>
              <a:t>початок 1910-х рр</a:t>
            </a:r>
            <a:r>
              <a:rPr lang="ru" sz="1800" dirty="0" smtClean="0"/>
              <a:t>..).</a:t>
            </a:r>
          </a:p>
          <a:p>
            <a:pPr>
              <a:spcBef>
                <a:spcPts val="0"/>
              </a:spcBef>
              <a:buNone/>
            </a:pPr>
            <a:endParaRPr lang="ru" sz="18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932040" y="339502"/>
            <a:ext cx="3744416" cy="3816424"/>
          </a:xfrm>
        </p:spPr>
        <p:txBody>
          <a:bodyPr/>
          <a:lstStyle/>
          <a:p>
            <a:r>
              <a:rPr lang="uk-UA" sz="1800" dirty="0"/>
              <a:t>У дитинстві Ахматова жила в Царському Селі, де в 1903 познайомилася з Миколою Степановичем </a:t>
            </a:r>
            <a:r>
              <a:rPr lang="uk-UA" sz="1800" dirty="0" err="1"/>
              <a:t>Гумільовим</a:t>
            </a:r>
            <a:r>
              <a:rPr lang="uk-UA" sz="1800" dirty="0"/>
              <a:t> і стала постійним адресатом його віршів. </a:t>
            </a:r>
            <a:endParaRPr lang="uk-UA" sz="1800" dirty="0" smtClean="0"/>
          </a:p>
          <a:p>
            <a:r>
              <a:rPr lang="uk-UA" sz="1800" dirty="0" smtClean="0"/>
              <a:t>У </a:t>
            </a:r>
            <a:r>
              <a:rPr lang="uk-UA" sz="1800" dirty="0"/>
              <a:t>1905 році після розлучення батьків переїхала до Євпаторії</a:t>
            </a:r>
            <a:r>
              <a:rPr lang="uk-UA" sz="1800" dirty="0" smtClean="0"/>
              <a:t>.</a:t>
            </a:r>
          </a:p>
          <a:p>
            <a:r>
              <a:rPr lang="uk-UA" sz="1800" dirty="0" smtClean="0"/>
              <a:t> </a:t>
            </a:r>
            <a:r>
              <a:rPr lang="uk-UA" sz="1800" dirty="0"/>
              <a:t>У 1906-1907 роках Ганна Андріївна навчалася у </a:t>
            </a:r>
            <a:r>
              <a:rPr lang="uk-UA" sz="1800" dirty="0" err="1"/>
              <a:t>Фундуклеївській</a:t>
            </a:r>
            <a:r>
              <a:rPr lang="uk-UA" sz="1800" dirty="0"/>
              <a:t> гімназії в Києві, у 1908-1910 - на юридичному відділенні Київських вищих жіночих курсів. Потім відвідувала жіночі історико-літературні курси Н. П. </a:t>
            </a:r>
            <a:r>
              <a:rPr lang="uk-UA" sz="1800" dirty="0" err="1"/>
              <a:t>Раєва</a:t>
            </a:r>
            <a:r>
              <a:rPr lang="uk-UA" sz="1800" dirty="0"/>
              <a:t> в Петербурзі </a:t>
            </a:r>
            <a:endParaRPr lang="uk-UA"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39502"/>
            <a:ext cx="3434712" cy="2283718"/>
          </a:xfrm>
          <a:prstGeom prst="rect">
            <a:avLst/>
          </a:prstGeom>
        </p:spPr>
      </p:pic>
      <p:sp>
        <p:nvSpPr>
          <p:cNvPr id="5" name="TextBox 4"/>
          <p:cNvSpPr txBox="1"/>
          <p:nvPr/>
        </p:nvSpPr>
        <p:spPr>
          <a:xfrm>
            <a:off x="1547664" y="2633885"/>
            <a:ext cx="2304256" cy="307777"/>
          </a:xfrm>
          <a:prstGeom prst="rect">
            <a:avLst/>
          </a:prstGeom>
          <a:noFill/>
        </p:spPr>
        <p:txBody>
          <a:bodyPr wrap="square" rtlCol="0">
            <a:spAutoFit/>
          </a:bodyPr>
          <a:lstStyle/>
          <a:p>
            <a:r>
              <a:rPr lang="uk-UA" dirty="0" err="1" smtClean="0"/>
              <a:t>Фундуклеївська</a:t>
            </a:r>
            <a:r>
              <a:rPr lang="uk-UA" dirty="0" smtClean="0"/>
              <a:t> гімназія</a:t>
            </a:r>
            <a:endParaRPr lang="uk-UA" dirty="0"/>
          </a:p>
        </p:txBody>
      </p:sp>
    </p:spTree>
    <p:extLst>
      <p:ext uri="{BB962C8B-B14F-4D97-AF65-F5344CB8AC3E}">
        <p14:creationId xmlns:p14="http://schemas.microsoft.com/office/powerpoint/2010/main" val="298836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5" name="Shape 45"/>
          <p:cNvSpPr txBox="1"/>
          <p:nvPr/>
        </p:nvSpPr>
        <p:spPr>
          <a:xfrm>
            <a:off x="941600" y="271800"/>
            <a:ext cx="3455700" cy="4387499"/>
          </a:xfrm>
          <a:prstGeom prst="rect">
            <a:avLst/>
          </a:prstGeom>
          <a:noFill/>
          <a:ln>
            <a:noFill/>
          </a:ln>
        </p:spPr>
        <p:txBody>
          <a:bodyPr lIns="91425" tIns="91425" rIns="91425" bIns="91425" anchor="t" anchorCtr="0">
            <a:noAutofit/>
          </a:bodyPr>
          <a:lstStyle/>
          <a:p>
            <a:pPr>
              <a:spcBef>
                <a:spcPts val="0"/>
              </a:spcBef>
              <a:buNone/>
            </a:pPr>
            <a:r>
              <a:rPr lang="ru" sz="1600" dirty="0"/>
              <a:t>Навесні 1910 року після декількох відмов Анна Ахматова погодилася стати дружиною Гумільова (1910-1916 жила у нього в Царському Селі, на літо виїжджала в маєток Гумільовим Слепнєво в Тверській губернії</a:t>
            </a:r>
            <a:r>
              <a:rPr lang="ru" sz="1600" dirty="0" smtClean="0"/>
              <a:t>);</a:t>
            </a:r>
          </a:p>
          <a:p>
            <a:pPr>
              <a:spcBef>
                <a:spcPts val="0"/>
              </a:spcBef>
              <a:buNone/>
            </a:pPr>
            <a:endParaRPr lang="ru" sz="1600" dirty="0"/>
          </a:p>
          <a:p>
            <a:pPr>
              <a:spcBef>
                <a:spcPts val="0"/>
              </a:spcBef>
              <a:buNone/>
            </a:pPr>
            <a:r>
              <a:rPr lang="ru" sz="1600" dirty="0" smtClean="0"/>
              <a:t> </a:t>
            </a:r>
            <a:r>
              <a:rPr lang="ru" sz="1600" dirty="0"/>
              <a:t>У</a:t>
            </a:r>
            <a:r>
              <a:rPr lang="ru" sz="1600" dirty="0" smtClean="0"/>
              <a:t> </a:t>
            </a:r>
            <a:r>
              <a:rPr lang="ru" sz="1600" dirty="0"/>
              <a:t>медовий місяць зробила перша подорож за кордон, у Париж (вдруге побувала там навесні 1911), познайомилася з Амедео Модільяні,який зробив з неї олівцеві портретні начерки.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774" y="2020874"/>
            <a:ext cx="2080473" cy="288145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022" y="442845"/>
            <a:ext cx="1962218" cy="2616291"/>
          </a:xfrm>
          <a:prstGeom prst="rect">
            <a:avLst/>
          </a:prstGeom>
        </p:spPr>
      </p:pic>
      <p:sp>
        <p:nvSpPr>
          <p:cNvPr id="5" name="TextBox 4"/>
          <p:cNvSpPr txBox="1"/>
          <p:nvPr/>
        </p:nvSpPr>
        <p:spPr>
          <a:xfrm>
            <a:off x="5320866" y="1227770"/>
            <a:ext cx="1368152" cy="523220"/>
          </a:xfrm>
          <a:prstGeom prst="rect">
            <a:avLst/>
          </a:prstGeom>
          <a:noFill/>
        </p:spPr>
        <p:txBody>
          <a:bodyPr wrap="square" rtlCol="0">
            <a:spAutoFit/>
          </a:bodyPr>
          <a:lstStyle/>
          <a:p>
            <a:r>
              <a:rPr lang="uk-UA" dirty="0" err="1" smtClean="0"/>
              <a:t>Амедео</a:t>
            </a:r>
            <a:r>
              <a:rPr lang="uk-UA" dirty="0" smtClean="0"/>
              <a:t> </a:t>
            </a:r>
            <a:r>
              <a:rPr lang="uk-UA" dirty="0" err="1" smtClean="0"/>
              <a:t>Модільяні</a:t>
            </a:r>
            <a:endParaRPr lang="uk-UA" dirty="0"/>
          </a:p>
        </p:txBody>
      </p:sp>
      <p:sp>
        <p:nvSpPr>
          <p:cNvPr id="6" name="TextBox 5"/>
          <p:cNvSpPr txBox="1"/>
          <p:nvPr/>
        </p:nvSpPr>
        <p:spPr>
          <a:xfrm>
            <a:off x="6804247" y="3795886"/>
            <a:ext cx="1224137" cy="307777"/>
          </a:xfrm>
          <a:prstGeom prst="rect">
            <a:avLst/>
          </a:prstGeom>
          <a:noFill/>
        </p:spPr>
        <p:txBody>
          <a:bodyPr wrap="square" rtlCol="0">
            <a:spAutoFit/>
          </a:bodyPr>
          <a:lstStyle/>
          <a:p>
            <a:r>
              <a:rPr lang="uk-UA" dirty="0" smtClean="0"/>
              <a:t>Начерк </a:t>
            </a:r>
            <a:endParaRPr lang="uk-UA"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860032" y="555526"/>
            <a:ext cx="3826768" cy="4157728"/>
          </a:xfrm>
        </p:spPr>
        <p:txBody>
          <a:bodyPr/>
          <a:lstStyle/>
          <a:p>
            <a:r>
              <a:rPr lang="uk-UA" sz="1600" dirty="0"/>
              <a:t>Навесні </a:t>
            </a:r>
            <a:r>
              <a:rPr lang="uk-UA" sz="1600" dirty="0" smtClean="0"/>
              <a:t>1912 з </a:t>
            </a:r>
            <a:r>
              <a:rPr lang="uk-UA" sz="1600" dirty="0" err="1" smtClean="0"/>
              <a:t>Гумільові</a:t>
            </a:r>
            <a:r>
              <a:rPr lang="uk-UA" sz="1600" dirty="0" smtClean="0"/>
              <a:t> </a:t>
            </a:r>
            <a:r>
              <a:rPr lang="uk-UA" sz="1600" dirty="0"/>
              <a:t>подорожували по Італії, у вересні народився їх син Лев (</a:t>
            </a:r>
            <a:r>
              <a:rPr lang="uk-UA" sz="1600" dirty="0" err="1"/>
              <a:t>Лев</a:t>
            </a:r>
            <a:r>
              <a:rPr lang="uk-UA" sz="1600" dirty="0"/>
              <a:t> Миколайович </a:t>
            </a:r>
            <a:r>
              <a:rPr lang="uk-UA" sz="1600" dirty="0" err="1"/>
              <a:t>Гумільов</a:t>
            </a:r>
            <a:r>
              <a:rPr lang="uk-UA" sz="1600" dirty="0"/>
              <a:t>). </a:t>
            </a:r>
            <a:endParaRPr lang="uk-UA" sz="1600" dirty="0" smtClean="0"/>
          </a:p>
          <a:p>
            <a:endParaRPr lang="uk-UA" sz="1600" dirty="0" smtClean="0"/>
          </a:p>
          <a:p>
            <a:r>
              <a:rPr lang="uk-UA" sz="1600" dirty="0" smtClean="0"/>
              <a:t>В </a:t>
            </a:r>
            <a:r>
              <a:rPr lang="uk-UA" sz="1600" dirty="0"/>
              <a:t>1918, розлучившись з </a:t>
            </a:r>
            <a:r>
              <a:rPr lang="uk-UA" sz="1600" dirty="0" err="1"/>
              <a:t>Гумільовим</a:t>
            </a:r>
            <a:r>
              <a:rPr lang="uk-UA" sz="1600" dirty="0"/>
              <a:t> (фактично шлюб розпався в 1914 році), Ахматова вийшла заміж за </a:t>
            </a:r>
            <a:r>
              <a:rPr lang="uk-UA" sz="1600" dirty="0" err="1"/>
              <a:t>ассириолога</a:t>
            </a:r>
            <a:r>
              <a:rPr lang="uk-UA" sz="1600" dirty="0"/>
              <a:t> і поета Володимира Казимировича </a:t>
            </a:r>
            <a:r>
              <a:rPr lang="uk-UA" sz="1600" dirty="0" err="1"/>
              <a:t>Шилейко</a:t>
            </a:r>
            <a:r>
              <a:rPr lang="uk-UA" sz="1600" dirty="0"/>
              <a:t> (справжнє ім'я Вольдемар)</a:t>
            </a:r>
          </a:p>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21" y="2571750"/>
            <a:ext cx="2029002" cy="229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423" y="4206820"/>
            <a:ext cx="2088232" cy="307777"/>
          </a:xfrm>
          <a:prstGeom prst="rect">
            <a:avLst/>
          </a:prstGeom>
          <a:noFill/>
        </p:spPr>
        <p:txBody>
          <a:bodyPr wrap="square" rtlCol="0">
            <a:spAutoFit/>
          </a:bodyPr>
          <a:lstStyle/>
          <a:p>
            <a:r>
              <a:rPr lang="uk-UA" dirty="0" smtClean="0"/>
              <a:t>Володимир </a:t>
            </a:r>
            <a:r>
              <a:rPr lang="uk-UA" dirty="0" err="1" smtClean="0"/>
              <a:t>Шилейко</a:t>
            </a:r>
            <a:r>
              <a:rPr lang="uk-UA" dirty="0" smtClean="0"/>
              <a:t> </a:t>
            </a:r>
            <a:endParaRPr lang="uk-U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9502"/>
            <a:ext cx="30114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81" y="2729276"/>
            <a:ext cx="2160240" cy="55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0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755576" y="166236"/>
            <a:ext cx="1944216" cy="2197414"/>
          </a:xfrm>
          <a:prstGeom prst="rect">
            <a:avLst/>
          </a:prstGeom>
          <a:ln>
            <a:noFill/>
          </a:ln>
          <a:effectLst>
            <a:outerShdw blurRad="292100" dist="139700" dir="2700000" algn="tl" rotWithShape="0">
              <a:srgbClr val="333333">
                <a:alpha val="65000"/>
              </a:srgbClr>
            </a:outerShdw>
          </a:effectLst>
        </p:spPr>
      </p:pic>
      <p:pic>
        <p:nvPicPr>
          <p:cNvPr id="51" name="Shape 51"/>
          <p:cNvPicPr preferRelativeResize="0"/>
          <p:nvPr/>
        </p:nvPicPr>
        <p:blipFill>
          <a:blip r:embed="rId4">
            <a:alphaModFix/>
          </a:blip>
          <a:stretch>
            <a:fillRect/>
          </a:stretch>
        </p:blipFill>
        <p:spPr>
          <a:xfrm>
            <a:off x="2411760" y="1995686"/>
            <a:ext cx="2004558" cy="2160240"/>
          </a:xfrm>
          <a:prstGeom prst="rect">
            <a:avLst/>
          </a:prstGeom>
          <a:noFill/>
          <a:ln>
            <a:noFill/>
          </a:ln>
        </p:spPr>
      </p:pic>
      <p:sp>
        <p:nvSpPr>
          <p:cNvPr id="52" name="Shape 52"/>
          <p:cNvSpPr txBox="1"/>
          <p:nvPr/>
        </p:nvSpPr>
        <p:spPr>
          <a:xfrm>
            <a:off x="4970000" y="85450"/>
            <a:ext cx="3634448" cy="45564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ru" b="1" dirty="0"/>
              <a:t>Перші публікації Анни Ахматової. </a:t>
            </a:r>
            <a:r>
              <a:rPr lang="ru" b="1" dirty="0" smtClean="0"/>
              <a:t>Успіх</a:t>
            </a:r>
            <a:endParaRPr lang="ru" b="1" dirty="0"/>
          </a:p>
          <a:p>
            <a:pPr>
              <a:spcBef>
                <a:spcPts val="0"/>
              </a:spcBef>
              <a:buNone/>
            </a:pPr>
            <a:r>
              <a:rPr lang="ru" sz="1500" dirty="0" smtClean="0"/>
              <a:t>Пишучи </a:t>
            </a:r>
            <a:r>
              <a:rPr lang="ru" sz="1500" dirty="0"/>
              <a:t>вірші з 11 років і друкуючись з 18 років (перша публікація - у </a:t>
            </a:r>
            <a:r>
              <a:rPr lang="ru" sz="1500" dirty="0" smtClean="0"/>
              <a:t>Парижі в </a:t>
            </a:r>
            <a:r>
              <a:rPr lang="ru" sz="1500" dirty="0"/>
              <a:t>журналі «Сіріус», 1907), Ахматова вперше оприлюднила свої досліди перед авторитетною аудиторією </a:t>
            </a:r>
            <a:r>
              <a:rPr lang="ru" sz="1500" dirty="0" smtClean="0"/>
              <a:t>влітку </a:t>
            </a:r>
            <a:r>
              <a:rPr lang="ru" sz="1500" dirty="0"/>
              <a:t>1910. </a:t>
            </a:r>
            <a:endParaRPr lang="ru" sz="1500" dirty="0" smtClean="0"/>
          </a:p>
          <a:p>
            <a:pPr>
              <a:spcBef>
                <a:spcPts val="0"/>
              </a:spcBef>
              <a:buNone/>
            </a:pPr>
            <a:r>
              <a:rPr lang="ru" sz="1500" dirty="0" smtClean="0"/>
              <a:t>Відстоюючи </a:t>
            </a:r>
            <a:r>
              <a:rPr lang="ru" sz="1500" dirty="0"/>
              <a:t>з самого початку сімейного життя духовну самостійність, Ганна зробила спробу надрукуватися без допомоги Гумільова - восени 1910 послала вірші в «Російську думку» В. Я. Брюсову, питаючи, чи варто їй займатися поезією, потім віддала вірші в журналах «Gaudeamus», «Загальний журнал», «Аполлон», які, на відміну від Брюсова, їх опублікували.</a:t>
            </a:r>
          </a:p>
        </p:txBody>
      </p:sp>
      <p:sp>
        <p:nvSpPr>
          <p:cNvPr id="2" name="TextBox 1"/>
          <p:cNvSpPr txBox="1"/>
          <p:nvPr/>
        </p:nvSpPr>
        <p:spPr>
          <a:xfrm>
            <a:off x="2159732" y="4155926"/>
            <a:ext cx="2292590" cy="738664"/>
          </a:xfrm>
          <a:prstGeom prst="rect">
            <a:avLst/>
          </a:prstGeom>
          <a:noFill/>
        </p:spPr>
        <p:txBody>
          <a:bodyPr wrap="square" rtlCol="0">
            <a:spAutoFit/>
          </a:bodyPr>
          <a:lstStyle/>
          <a:p>
            <a:r>
              <a:rPr lang="uk-UA" dirty="0"/>
              <a:t>Брюсов </a:t>
            </a:r>
            <a:r>
              <a:rPr lang="uk-UA" dirty="0" smtClean="0"/>
              <a:t>Валерій - російський </a:t>
            </a:r>
            <a:r>
              <a:rPr lang="uk-UA" dirty="0"/>
              <a:t>письменник і перекладач.</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Shape 57"/>
          <p:cNvPicPr preferRelativeResize="0"/>
          <p:nvPr/>
        </p:nvPicPr>
        <p:blipFill>
          <a:blip r:embed="rId3">
            <a:alphaModFix/>
          </a:blip>
          <a:stretch>
            <a:fillRect/>
          </a:stretch>
        </p:blipFill>
        <p:spPr>
          <a:xfrm>
            <a:off x="6687000" y="313650"/>
            <a:ext cx="1668225" cy="2705225"/>
          </a:xfrm>
          <a:prstGeom prst="rect">
            <a:avLst/>
          </a:prstGeom>
          <a:noFill/>
          <a:ln>
            <a:noFill/>
          </a:ln>
        </p:spPr>
      </p:pic>
      <p:sp>
        <p:nvSpPr>
          <p:cNvPr id="58" name="Shape 58"/>
          <p:cNvSpPr txBox="1"/>
          <p:nvPr/>
        </p:nvSpPr>
        <p:spPr>
          <a:xfrm>
            <a:off x="901211" y="175271"/>
            <a:ext cx="3417000" cy="4523399"/>
          </a:xfrm>
          <a:prstGeom prst="rect">
            <a:avLst/>
          </a:prstGeom>
          <a:noFill/>
          <a:ln>
            <a:noFill/>
          </a:ln>
        </p:spPr>
        <p:txBody>
          <a:bodyPr lIns="91425" tIns="91425" rIns="91425" bIns="91425" anchor="t" anchorCtr="0">
            <a:noAutofit/>
          </a:bodyPr>
          <a:lstStyle/>
          <a:p>
            <a:pPr>
              <a:spcBef>
                <a:spcPts val="0"/>
              </a:spcBef>
              <a:buNone/>
            </a:pPr>
            <a:r>
              <a:rPr lang="ru" sz="1600" dirty="0"/>
              <a:t>Після повернення Гумільова з африканської поїздки (березень 1911) Ахматова читає йому все що було  написано  за зиму і вперше отримує повне схвалення своїм літературним дослідам. </a:t>
            </a:r>
            <a:endParaRPr lang="ru" sz="1600" dirty="0" smtClean="0"/>
          </a:p>
          <a:p>
            <a:pPr>
              <a:spcBef>
                <a:spcPts val="0"/>
              </a:spcBef>
              <a:buNone/>
            </a:pPr>
            <a:endParaRPr lang="ru" sz="1600" dirty="0" smtClean="0"/>
          </a:p>
          <a:p>
            <a:pPr>
              <a:spcBef>
                <a:spcPts val="0"/>
              </a:spcBef>
              <a:buNone/>
            </a:pPr>
            <a:r>
              <a:rPr lang="ru" sz="1600" dirty="0" smtClean="0"/>
              <a:t>З </a:t>
            </a:r>
            <a:r>
              <a:rPr lang="ru" sz="1600" dirty="0"/>
              <a:t>цього часу вона стає професійним літератором. Вийшовши рік тому її збірка «Вечір» (з напуттям Кузьміна) здобула досить швидкий успіх</a:t>
            </a:r>
            <a:r>
              <a:rPr lang="ru" sz="1600" dirty="0" smtClean="0"/>
              <a:t>.</a:t>
            </a:r>
          </a:p>
          <a:p>
            <a:pPr>
              <a:spcBef>
                <a:spcPts val="0"/>
              </a:spcBef>
              <a:buNone/>
            </a:pPr>
            <a:r>
              <a:rPr lang="ru" sz="1600" dirty="0" smtClean="0"/>
              <a:t> </a:t>
            </a:r>
          </a:p>
          <a:p>
            <a:pPr>
              <a:spcBef>
                <a:spcPts val="0"/>
              </a:spcBef>
              <a:buNone/>
            </a:pPr>
            <a:r>
              <a:rPr lang="ru" sz="1600" dirty="0" smtClean="0"/>
              <a:t>У </a:t>
            </a:r>
            <a:r>
              <a:rPr lang="ru" sz="1600" dirty="0"/>
              <a:t>тому ж 1912 учасники нещодавно утвореного «Цеху поетів» (Ахматову обрали його секретарем) оголошують про виникнення поетичної школи акмеїзму.</a:t>
            </a:r>
          </a:p>
        </p:txBody>
      </p:sp>
      <p:pic>
        <p:nvPicPr>
          <p:cNvPr id="59" name="Shape 59"/>
          <p:cNvPicPr preferRelativeResize="0"/>
          <p:nvPr/>
        </p:nvPicPr>
        <p:blipFill>
          <a:blip r:embed="rId4">
            <a:alphaModFix/>
          </a:blip>
          <a:stretch>
            <a:fillRect/>
          </a:stretch>
        </p:blipFill>
        <p:spPr>
          <a:xfrm>
            <a:off x="4970825" y="1941400"/>
            <a:ext cx="1668225" cy="274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2653812" y="1868944"/>
            <a:ext cx="1861459"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Shape 65"/>
          <p:cNvPicPr preferRelativeResize="0"/>
          <p:nvPr/>
        </p:nvPicPr>
        <p:blipFill>
          <a:blip r:embed="rId4">
            <a:alphaModFix/>
          </a:blip>
          <a:stretch>
            <a:fillRect/>
          </a:stretch>
        </p:blipFill>
        <p:spPr>
          <a:xfrm>
            <a:off x="830999" y="339725"/>
            <a:ext cx="1789750" cy="2677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6" name="Shape 66"/>
          <p:cNvSpPr txBox="1"/>
          <p:nvPr/>
        </p:nvSpPr>
        <p:spPr>
          <a:xfrm>
            <a:off x="5018525" y="397350"/>
            <a:ext cx="3183900" cy="4348799"/>
          </a:xfrm>
          <a:prstGeom prst="rect">
            <a:avLst/>
          </a:prstGeom>
          <a:noFill/>
          <a:ln>
            <a:noFill/>
          </a:ln>
        </p:spPr>
        <p:txBody>
          <a:bodyPr lIns="91425" tIns="91425" rIns="91425" bIns="91425" anchor="t" anchorCtr="0">
            <a:noAutofit/>
          </a:bodyPr>
          <a:lstStyle/>
          <a:p>
            <a:pPr>
              <a:spcBef>
                <a:spcPts val="0"/>
              </a:spcBef>
              <a:buNone/>
            </a:pPr>
            <a:r>
              <a:rPr lang="ru" sz="1600" dirty="0"/>
              <a:t>Під знаком зростаючої столичної слави протікало життя Ахматової в 1913 році: Анна виступала перед багатолюдною аудиторією на Вищих жіночих (Бестужівських) курсах, її портрети писали художники, до неї зверталися віршовані послання поети (у т. ч. А. А. Блок, що породило легенду про їх таємний роман). Виникли нові більш або менш тривалі інтимні прихильності Ахматової - до поета і </a:t>
            </a:r>
            <a:r>
              <a:rPr lang="ru" sz="1600" dirty="0" smtClean="0"/>
              <a:t>критика </a:t>
            </a:r>
            <a:r>
              <a:rPr lang="ru" sz="1600" dirty="0"/>
              <a:t>Н. Ст. Недоброво, до композитора А. С. Лур'є та </a:t>
            </a:r>
            <a:r>
              <a:rPr lang="ru" sz="1600" dirty="0" smtClean="0"/>
              <a:t>ін.</a:t>
            </a:r>
            <a:endParaRPr lang="ru" sz="1600" dirty="0"/>
          </a:p>
        </p:txBody>
      </p:sp>
      <p:sp>
        <p:nvSpPr>
          <p:cNvPr id="2" name="TextBox 1"/>
          <p:cNvSpPr txBox="1"/>
          <p:nvPr/>
        </p:nvSpPr>
        <p:spPr>
          <a:xfrm>
            <a:off x="1041798" y="3021072"/>
            <a:ext cx="1368152" cy="307777"/>
          </a:xfrm>
          <a:prstGeom prst="rect">
            <a:avLst/>
          </a:prstGeom>
          <a:noFill/>
        </p:spPr>
        <p:txBody>
          <a:bodyPr wrap="square" rtlCol="0">
            <a:spAutoFit/>
          </a:bodyPr>
          <a:lstStyle/>
          <a:p>
            <a:r>
              <a:rPr lang="uk-UA" dirty="0"/>
              <a:t>А. Блок</a:t>
            </a:r>
          </a:p>
        </p:txBody>
      </p:sp>
      <p:sp>
        <p:nvSpPr>
          <p:cNvPr id="3" name="TextBox 2"/>
          <p:cNvSpPr txBox="1"/>
          <p:nvPr/>
        </p:nvSpPr>
        <p:spPr>
          <a:xfrm>
            <a:off x="2653812" y="4222929"/>
            <a:ext cx="1584176" cy="523220"/>
          </a:xfrm>
          <a:prstGeom prst="rect">
            <a:avLst/>
          </a:prstGeom>
          <a:noFill/>
        </p:spPr>
        <p:txBody>
          <a:bodyPr wrap="square" rtlCol="0">
            <a:spAutoFit/>
          </a:bodyPr>
          <a:lstStyle/>
          <a:p>
            <a:r>
              <a:rPr lang="uk-UA" dirty="0"/>
              <a:t>Н. Ст. </a:t>
            </a:r>
            <a:r>
              <a:rPr lang="uk-UA" dirty="0" err="1"/>
              <a:t>Недоброво</a:t>
            </a:r>
            <a:endParaRPr lang="uk-UA"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6559975" y="230575"/>
            <a:ext cx="1943375" cy="2332074"/>
          </a:xfrm>
          <a:prstGeom prst="rect">
            <a:avLst/>
          </a:prstGeom>
          <a:noFill/>
          <a:ln>
            <a:noFill/>
          </a:ln>
        </p:spPr>
      </p:pic>
      <p:pic>
        <p:nvPicPr>
          <p:cNvPr id="72" name="Shape 72"/>
          <p:cNvPicPr preferRelativeResize="0"/>
          <p:nvPr/>
        </p:nvPicPr>
        <p:blipFill>
          <a:blip r:embed="rId4">
            <a:alphaModFix/>
          </a:blip>
          <a:stretch>
            <a:fillRect/>
          </a:stretch>
        </p:blipFill>
        <p:spPr>
          <a:xfrm>
            <a:off x="4829200" y="2264052"/>
            <a:ext cx="1730775" cy="2568821"/>
          </a:xfrm>
          <a:prstGeom prst="rect">
            <a:avLst/>
          </a:prstGeom>
          <a:noFill/>
          <a:ln>
            <a:noFill/>
          </a:ln>
        </p:spPr>
      </p:pic>
      <p:sp>
        <p:nvSpPr>
          <p:cNvPr id="73" name="Shape 73"/>
          <p:cNvSpPr txBox="1"/>
          <p:nvPr/>
        </p:nvSpPr>
        <p:spPr>
          <a:xfrm>
            <a:off x="931875" y="310625"/>
            <a:ext cx="3290699" cy="4572000"/>
          </a:xfrm>
          <a:prstGeom prst="rect">
            <a:avLst/>
          </a:prstGeom>
          <a:noFill/>
          <a:ln>
            <a:noFill/>
          </a:ln>
        </p:spPr>
        <p:txBody>
          <a:bodyPr lIns="91425" tIns="91425" rIns="91425" bIns="91425" anchor="t" anchorCtr="0">
            <a:noAutofit/>
          </a:bodyPr>
          <a:lstStyle/>
          <a:p>
            <a:pPr>
              <a:spcBef>
                <a:spcPts val="0"/>
              </a:spcBef>
              <a:buNone/>
            </a:pPr>
            <a:r>
              <a:rPr lang="ru" sz="1800"/>
              <a:t>В 1914 році вийшов другий збірник Анни Ахматової - «Чотки» (перевидавався близько 10 разів), що приніс їй всеросійську славу, що породив численні наслідування, затвердив у літературній свідомості поняття «ахматовського рядка». Влітку 1914 Ахматова написала поему «У самого моря», висхідну до дитячих переживань під час літніх виїздів в Херсонес під Севастополем.</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1220</Words>
  <Application>Microsoft Office PowerPoint</Application>
  <PresentationFormat>Экран (16:9)</PresentationFormat>
  <Paragraphs>60</Paragraphs>
  <Slides>18</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simple-light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Мікаель Саліх</dc:creator>
  <cp:lastModifiedBy>mikae_000</cp:lastModifiedBy>
  <cp:revision>9</cp:revision>
  <dcterms:modified xsi:type="dcterms:W3CDTF">2014-12-08T16:14:56Z</dcterms:modified>
</cp:coreProperties>
</file>