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4EC182C-9B69-4DB8-9A8B-BDA1BF1DB1EC}" type="datetimeFigureOut">
              <a:rPr lang="uk-UA" smtClean="0"/>
              <a:t>13.11.2013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4EC182C-9B69-4DB8-9A8B-BDA1BF1DB1EC}" type="datetimeFigureOut">
              <a:rPr lang="uk-UA" smtClean="0"/>
              <a:t>13.11.2013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4EC182C-9B69-4DB8-9A8B-BDA1BF1DB1EC}" type="datetimeFigureOut">
              <a:rPr lang="uk-UA" smtClean="0"/>
              <a:t>13.11.2013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4EC182C-9B69-4DB8-9A8B-BDA1BF1DB1EC}" type="datetimeFigureOut">
              <a:rPr lang="uk-UA" smtClean="0"/>
              <a:t>13.11.2013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EC182C-9B69-4DB8-9A8B-BDA1BF1DB1EC}" type="datetimeFigureOut">
              <a:rPr lang="uk-UA" smtClean="0"/>
              <a:t>13.11.2013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4EC182C-9B69-4DB8-9A8B-BDA1BF1DB1EC}" type="datetimeFigureOut">
              <a:rPr lang="uk-UA" smtClean="0"/>
              <a:t>13.11.2013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4EC182C-9B69-4DB8-9A8B-BDA1BF1DB1EC}" type="datetimeFigureOut">
              <a:rPr lang="uk-UA" smtClean="0"/>
              <a:t>13.11.2013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4EC182C-9B69-4DB8-9A8B-BDA1BF1DB1EC}" type="datetimeFigureOut">
              <a:rPr lang="uk-UA" smtClean="0"/>
              <a:t>13.11.2013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EC182C-9B69-4DB8-9A8B-BDA1BF1DB1EC}" type="datetimeFigureOut">
              <a:rPr lang="uk-UA" smtClean="0"/>
              <a:t>13.11.2013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EC182C-9B69-4DB8-9A8B-BDA1BF1DB1EC}" type="datetimeFigureOut">
              <a:rPr lang="uk-UA" smtClean="0"/>
              <a:t>13.11.2013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4EC182C-9B69-4DB8-9A8B-BDA1BF1DB1EC}" type="datetimeFigureOut">
              <a:rPr lang="uk-UA" smtClean="0"/>
              <a:t>13.11.2013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1CD5461C-916D-44F3-8DCA-D431EE2BA377}" type="slidenum">
              <a:rPr lang="uk-UA" smtClean="0"/>
              <a:t>‹#›</a:t>
            </a:fld>
            <a:endParaRPr lang="uk-UA"/>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3000"/>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C182C-9B69-4DB8-9A8B-BDA1BF1DB1EC}" type="datetimeFigureOut">
              <a:rPr lang="uk-UA" smtClean="0"/>
              <a:t>13.11.2013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D5461C-916D-44F3-8DCA-D431EE2BA377}"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827584" y="476672"/>
            <a:ext cx="7608126" cy="1558052"/>
          </a:xfrm>
          <a:prstGeom prst="ellipse">
            <a:avLst/>
          </a:prstGeom>
          <a:solidFill>
            <a:schemeClr val="bg1">
              <a:alpha val="15000"/>
            </a:schemeClr>
          </a:solidFill>
        </p:spPr>
        <p:txBody>
          <a:bodyPr wrap="none">
            <a:spAutoFit/>
          </a:bodyPr>
          <a:lstStyle/>
          <a:p>
            <a:r>
              <a:rPr lang="ru-RU" sz="6600" b="1" dirty="0">
                <a:ln w="18415" cmpd="sng">
                  <a:solidFill>
                    <a:srgbClr val="FFFFFF"/>
                  </a:solidFill>
                  <a:prstDash val="solid"/>
                </a:ln>
                <a:effectLst>
                  <a:outerShdw blurRad="63500" dir="3600000" algn="tl" rotWithShape="0">
                    <a:srgbClr val="000000">
                      <a:alpha val="70000"/>
                    </a:srgbClr>
                  </a:outerShdw>
                </a:effectLst>
                <a:latin typeface="Monotype Corsiva" pitchFamily="66" charset="0"/>
              </a:rPr>
              <a:t>Чарльз Диккенс</a:t>
            </a:r>
            <a:endParaRPr lang="uk-UA" sz="6600" b="1" dirty="0">
              <a:ln w="18415" cmpd="sng">
                <a:solidFill>
                  <a:srgbClr val="FFFFFF"/>
                </a:solidFill>
                <a:prstDash val="solid"/>
              </a:ln>
              <a:effectLst>
                <a:outerShdw blurRad="63500" dir="3600000" algn="tl" rotWithShape="0">
                  <a:srgbClr val="000000">
                    <a:alpha val="70000"/>
                  </a:srgbClr>
                </a:outerShdw>
              </a:effectLst>
              <a:latin typeface="Monotype Corsiva" pitchFamily="66" charset="0"/>
            </a:endParaRPr>
          </a:p>
        </p:txBody>
      </p:sp>
      <p:pic>
        <p:nvPicPr>
          <p:cNvPr id="31746" name="Picture 2" descr="C:\Users\user\Desktop\zar lit\Charles_Dickens_Signature.svg.png"/>
          <p:cNvPicPr>
            <a:picLocks noChangeAspect="1" noChangeArrowheads="1"/>
          </p:cNvPicPr>
          <p:nvPr/>
        </p:nvPicPr>
        <p:blipFill>
          <a:blip r:embed="rId2" cstate="print"/>
          <a:srcRect/>
          <a:stretch>
            <a:fillRect/>
          </a:stretch>
        </p:blipFill>
        <p:spPr bwMode="auto">
          <a:xfrm>
            <a:off x="2267744" y="4581128"/>
            <a:ext cx="4781922" cy="1895140"/>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95536" y="0"/>
            <a:ext cx="8460432" cy="3067348"/>
          </a:xfrm>
          <a:prstGeom prst="horizontalScroll">
            <a:avLst/>
          </a:prstGeom>
          <a:solidFill>
            <a:srgbClr val="7F7F7F">
              <a:alpha val="67843"/>
            </a:srgbClr>
          </a:solidFill>
          <a:ln>
            <a:solidFill>
              <a:schemeClr val="tx1"/>
            </a:solidFill>
          </a:ln>
        </p:spPr>
        <p:txBody>
          <a:bodyPr wrap="square">
            <a:spAutoFit/>
          </a:bodyPr>
          <a:lstStyle/>
          <a:p>
            <a:r>
              <a:rPr lang="ru-RU" sz="2400" b="1" dirty="0">
                <a:solidFill>
                  <a:schemeClr val="bg1"/>
                </a:solidFill>
                <a:latin typeface="Monotype Corsiva" pitchFamily="66" charset="0"/>
              </a:rPr>
              <a:t>Когда Диккенсу было 13, его отец получил небольшое наследство, уплатил долги, и семья обрела свободу. Чарльз покинул фабрику и поступил в классическую и коммерческую академию, но через 2 года ее пришлось оставить, нужно было снова зарабатывать. Он устроился рассыльным в судейскую контору, позднее стал клерком в коллегии юристов.</a:t>
            </a:r>
            <a:endParaRPr lang="uk-UA" sz="2400" b="1" dirty="0">
              <a:solidFill>
                <a:schemeClr val="bg1"/>
              </a:solidFill>
              <a:latin typeface="Monotype Corsiva" pitchFamily="66" charset="0"/>
            </a:endParaRPr>
          </a:p>
        </p:txBody>
      </p:sp>
      <p:pic>
        <p:nvPicPr>
          <p:cNvPr id="12289" name="Picture 1"/>
          <p:cNvPicPr>
            <a:picLocks noChangeAspect="1" noChangeArrowheads="1"/>
          </p:cNvPicPr>
          <p:nvPr/>
        </p:nvPicPr>
        <p:blipFill>
          <a:blip r:embed="rId2" cstate="print"/>
          <a:srcRect l="8761" r="3624" b="6102"/>
          <a:stretch>
            <a:fillRect/>
          </a:stretch>
        </p:blipFill>
        <p:spPr bwMode="auto">
          <a:xfrm>
            <a:off x="2195736" y="2780928"/>
            <a:ext cx="4824536" cy="387788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0"/>
            <a:ext cx="5256584" cy="6629995"/>
          </a:xfrm>
          <a:prstGeom prst="verticalScroll">
            <a:avLst/>
          </a:prstGeom>
          <a:solidFill>
            <a:srgbClr val="7F7F7F">
              <a:alpha val="69000"/>
            </a:srgbClr>
          </a:solidFill>
          <a:ln>
            <a:solidFill>
              <a:schemeClr val="tx1"/>
            </a:solidFill>
          </a:ln>
        </p:spPr>
        <p:txBody>
          <a:bodyPr wrap="square">
            <a:spAutoFit/>
          </a:bodyPr>
          <a:lstStyle/>
          <a:p>
            <a:r>
              <a:rPr lang="ru-RU" sz="2600" b="1" dirty="0">
                <a:solidFill>
                  <a:schemeClr val="bg1"/>
                </a:solidFill>
                <a:latin typeface="Monotype Corsiva" pitchFamily="66" charset="0"/>
              </a:rPr>
              <a:t>Работа требовала умения быстро писать, Чарльз освоил стенографию. Газеты начали заказывать ему репортажи о судебных заседаниях. Параллельно Диккенс брал уроки сценического мастерства. С детства влюбленный в театр, он мечтал об актерской карьере. Однако на сцену Чарльз так и не попал. В день прослушивания он тяжело заболел.</a:t>
            </a:r>
            <a:endParaRPr lang="uk-UA" sz="2600" b="1" dirty="0">
              <a:solidFill>
                <a:schemeClr val="bg1"/>
              </a:solidFill>
              <a:latin typeface="Monotype Corsiva" pitchFamily="66" charset="0"/>
            </a:endParaRPr>
          </a:p>
        </p:txBody>
      </p:sp>
      <p:pic>
        <p:nvPicPr>
          <p:cNvPr id="11265" name="Picture 1"/>
          <p:cNvPicPr>
            <a:picLocks noChangeAspect="1" noChangeArrowheads="1"/>
          </p:cNvPicPr>
          <p:nvPr/>
        </p:nvPicPr>
        <p:blipFill>
          <a:blip r:embed="rId2" cstate="print"/>
          <a:srcRect/>
          <a:stretch>
            <a:fillRect/>
          </a:stretch>
        </p:blipFill>
        <p:spPr bwMode="auto">
          <a:xfrm>
            <a:off x="4860032" y="908720"/>
            <a:ext cx="3962240" cy="511256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4499992" y="836712"/>
            <a:ext cx="4392488" cy="5275778"/>
          </a:xfrm>
          <a:prstGeom prst="vertic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В 17 лет Диккенс пережил первую самую сильную неразделенную любовь. Ради Марии Вильно, дочери банкира, он был готов на самые смелые подвиги. Ее же забавлял веселый стенографист. Она никогда бы не стала его женой.</a:t>
            </a:r>
            <a:endParaRPr lang="uk-UA" sz="2600" b="1" dirty="0">
              <a:solidFill>
                <a:schemeClr val="bg1"/>
              </a:solidFill>
              <a:latin typeface="Monotype Corsiva" pitchFamily="66" charset="0"/>
            </a:endParaRPr>
          </a:p>
        </p:txBody>
      </p:sp>
      <p:pic>
        <p:nvPicPr>
          <p:cNvPr id="10241" name="Picture 1"/>
          <p:cNvPicPr>
            <a:picLocks noChangeAspect="1" noChangeArrowheads="1"/>
          </p:cNvPicPr>
          <p:nvPr/>
        </p:nvPicPr>
        <p:blipFill>
          <a:blip r:embed="rId2" cstate="print"/>
          <a:srcRect t="1302" r="5091" b="5302"/>
          <a:stretch>
            <a:fillRect/>
          </a:stretch>
        </p:blipFill>
        <p:spPr bwMode="auto">
          <a:xfrm>
            <a:off x="683568" y="692696"/>
            <a:ext cx="3715649" cy="561662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79512" y="260648"/>
            <a:ext cx="4464496" cy="6112907"/>
          </a:xfrm>
          <a:prstGeom prst="vertic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Весной 1822 года 20-летний Диккенс получил место парламентского репортера, а с декабря 1833 помимо заметок, в газетах стали появляться его очерки, подписаны шутливым прозвищем Оз. Диккенс вошел в круг английских литераторов, на дочери одного из них, </a:t>
            </a:r>
            <a:r>
              <a:rPr lang="ru-RU" sz="2600" b="1" dirty="0" err="1">
                <a:solidFill>
                  <a:schemeClr val="bg1"/>
                </a:solidFill>
                <a:latin typeface="Monotype Corsiva" pitchFamily="66" charset="0"/>
              </a:rPr>
              <a:t>Кэтрин</a:t>
            </a:r>
            <a:r>
              <a:rPr lang="ru-RU" sz="2600" b="1" dirty="0">
                <a:solidFill>
                  <a:schemeClr val="bg1"/>
                </a:solidFill>
                <a:latin typeface="Monotype Corsiva" pitchFamily="66" charset="0"/>
              </a:rPr>
              <a:t> Хогарт, в апреле 1836 года  он женился.</a:t>
            </a:r>
            <a:endParaRPr lang="uk-UA" sz="2600" b="1" dirty="0">
              <a:solidFill>
                <a:schemeClr val="bg1"/>
              </a:solidFill>
              <a:latin typeface="Monotype Corsiva" pitchFamily="66" charset="0"/>
            </a:endParaRPr>
          </a:p>
        </p:txBody>
      </p:sp>
      <p:pic>
        <p:nvPicPr>
          <p:cNvPr id="9218" name="Picture 2"/>
          <p:cNvPicPr>
            <a:picLocks noChangeAspect="1" noChangeArrowheads="1"/>
          </p:cNvPicPr>
          <p:nvPr/>
        </p:nvPicPr>
        <p:blipFill>
          <a:blip r:embed="rId2" cstate="print"/>
          <a:srcRect/>
          <a:stretch>
            <a:fillRect/>
          </a:stretch>
        </p:blipFill>
        <p:spPr bwMode="auto">
          <a:xfrm>
            <a:off x="4644008" y="908720"/>
            <a:ext cx="4116497" cy="525658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23528" y="0"/>
            <a:ext cx="8280920" cy="3844409"/>
          </a:xfrm>
          <a:prstGeom prst="horizont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Полный сил и энтузиазма Чарльз брался за любое дело, лишь бы обеспечить родителей и свою семью. В 1836 он согласился написать под текстовку журнальным рисункам о жизни незадачливых джентльменов. Так из подписи к картинкам возник роман </a:t>
            </a:r>
            <a:r>
              <a:rPr lang="en-US" sz="2600" b="1" dirty="0" smtClean="0">
                <a:solidFill>
                  <a:schemeClr val="bg1"/>
                </a:solidFill>
                <a:latin typeface="Monotype Corsiva" pitchFamily="66" charset="0"/>
              </a:rPr>
              <a:t> </a:t>
            </a:r>
            <a:r>
              <a:rPr lang="ru-RU" sz="2600" b="1" dirty="0" smtClean="0">
                <a:solidFill>
                  <a:schemeClr val="bg1"/>
                </a:solidFill>
                <a:latin typeface="Monotype Corsiva" pitchFamily="66" charset="0"/>
              </a:rPr>
              <a:t>«Посмертные </a:t>
            </a:r>
            <a:r>
              <a:rPr lang="ru-RU" sz="2600" b="1" dirty="0">
                <a:solidFill>
                  <a:schemeClr val="bg1"/>
                </a:solidFill>
                <a:latin typeface="Monotype Corsiva" pitchFamily="66" charset="0"/>
              </a:rPr>
              <a:t>записки </a:t>
            </a:r>
            <a:r>
              <a:rPr lang="ru-RU" sz="2600" b="1" dirty="0" err="1">
                <a:solidFill>
                  <a:schemeClr val="bg1"/>
                </a:solidFill>
                <a:latin typeface="Monotype Corsiva" pitchFamily="66" charset="0"/>
              </a:rPr>
              <a:t>Пиквикского</a:t>
            </a:r>
            <a:r>
              <a:rPr lang="ru-RU" sz="2600" b="1" dirty="0">
                <a:solidFill>
                  <a:schemeClr val="bg1"/>
                </a:solidFill>
                <a:latin typeface="Monotype Corsiva" pitchFamily="66" charset="0"/>
              </a:rPr>
              <a:t> </a:t>
            </a:r>
            <a:r>
              <a:rPr lang="ru-RU" sz="2600" b="1" dirty="0" smtClean="0">
                <a:solidFill>
                  <a:schemeClr val="bg1"/>
                </a:solidFill>
                <a:latin typeface="Monotype Corsiva" pitchFamily="66" charset="0"/>
              </a:rPr>
              <a:t>клуба», </a:t>
            </a:r>
            <a:r>
              <a:rPr lang="ru-RU" sz="2600" b="1" dirty="0">
                <a:solidFill>
                  <a:schemeClr val="bg1"/>
                </a:solidFill>
                <a:latin typeface="Monotype Corsiva" pitchFamily="66" charset="0"/>
              </a:rPr>
              <a:t>который прославил Диккенса.</a:t>
            </a:r>
            <a:endParaRPr lang="uk-UA" sz="2600" b="1" dirty="0">
              <a:solidFill>
                <a:schemeClr val="bg1"/>
              </a:solidFill>
              <a:latin typeface="Monotype Corsiva" pitchFamily="66" charset="0"/>
            </a:endParaRPr>
          </a:p>
        </p:txBody>
      </p:sp>
      <p:pic>
        <p:nvPicPr>
          <p:cNvPr id="8193" name="Picture 1"/>
          <p:cNvPicPr>
            <a:picLocks noChangeAspect="1" noChangeArrowheads="1"/>
          </p:cNvPicPr>
          <p:nvPr/>
        </p:nvPicPr>
        <p:blipFill>
          <a:blip r:embed="rId2" cstate="print"/>
          <a:srcRect/>
          <a:stretch>
            <a:fillRect/>
          </a:stretch>
        </p:blipFill>
        <p:spPr bwMode="auto">
          <a:xfrm>
            <a:off x="1043608" y="3717032"/>
            <a:ext cx="2520280" cy="2743002"/>
          </a:xfrm>
          <a:prstGeom prst="rect">
            <a:avLst/>
          </a:prstGeom>
          <a:ln w="88900" cap="sq" cmpd="thickThin">
            <a:solidFill>
              <a:srgbClr val="000000"/>
            </a:solidFill>
            <a:prstDash val="solid"/>
            <a:miter lim="800000"/>
          </a:ln>
          <a:effectLst>
            <a:innerShdw blurRad="76200">
              <a:srgbClr val="000000"/>
            </a:innerShdw>
          </a:effectLst>
        </p:spPr>
      </p:pic>
      <p:pic>
        <p:nvPicPr>
          <p:cNvPr id="8194" name="Picture 2"/>
          <p:cNvPicPr>
            <a:picLocks noChangeAspect="1" noChangeArrowheads="1"/>
          </p:cNvPicPr>
          <p:nvPr/>
        </p:nvPicPr>
        <p:blipFill>
          <a:blip r:embed="rId3" cstate="print"/>
          <a:srcRect/>
          <a:stretch>
            <a:fillRect/>
          </a:stretch>
        </p:blipFill>
        <p:spPr bwMode="auto">
          <a:xfrm>
            <a:off x="5940152" y="3717032"/>
            <a:ext cx="2544144" cy="2736304"/>
          </a:xfrm>
          <a:prstGeom prst="rect">
            <a:avLst/>
          </a:prstGeom>
          <a:ln w="88900" cap="sq" cmpd="thickThin">
            <a:solidFill>
              <a:srgbClr val="000000"/>
            </a:solidFill>
            <a:prstDash val="solid"/>
            <a:miter lim="800000"/>
          </a:ln>
          <a:effectLst>
            <a:innerShdw blurRad="76200">
              <a:srgbClr val="000000"/>
            </a:innerShdw>
          </a:effectLst>
        </p:spPr>
      </p:pic>
      <p:pic>
        <p:nvPicPr>
          <p:cNvPr id="8195" name="Picture 3"/>
          <p:cNvPicPr>
            <a:picLocks noChangeAspect="1" noChangeArrowheads="1"/>
          </p:cNvPicPr>
          <p:nvPr/>
        </p:nvPicPr>
        <p:blipFill>
          <a:blip r:embed="rId4" cstate="print">
            <a:grayscl/>
          </a:blip>
          <a:srcRect/>
          <a:stretch>
            <a:fillRect/>
          </a:stretch>
        </p:blipFill>
        <p:spPr bwMode="auto">
          <a:xfrm>
            <a:off x="3707904" y="3573016"/>
            <a:ext cx="2088232" cy="302793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228005"/>
            <a:ext cx="5148064" cy="6629995"/>
          </a:xfrm>
          <a:prstGeom prst="vertic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Общительный, обаятельный и жизнерадостный молодой писатель стал желанным гостем в светских  салонах. Его собственный дом сделался местом встреч лондонской богемы. В 1842 Диккенс с успехом посетил Америку, а в 50-ых стал разъезжать по Великобритании, читая публике свои произведения и участвуя в любительских спектаклях.</a:t>
            </a:r>
            <a:endParaRPr lang="uk-UA" sz="2600" b="1" dirty="0">
              <a:solidFill>
                <a:schemeClr val="bg1"/>
              </a:solidFill>
              <a:latin typeface="Monotype Corsiva" pitchFamily="66" charset="0"/>
            </a:endParaRPr>
          </a:p>
        </p:txBody>
      </p:sp>
      <p:pic>
        <p:nvPicPr>
          <p:cNvPr id="7169" name="Picture 1"/>
          <p:cNvPicPr>
            <a:picLocks noChangeAspect="1" noChangeArrowheads="1"/>
          </p:cNvPicPr>
          <p:nvPr/>
        </p:nvPicPr>
        <p:blipFill>
          <a:blip r:embed="rId2" cstate="print"/>
          <a:srcRect l="17971"/>
          <a:stretch>
            <a:fillRect/>
          </a:stretch>
        </p:blipFill>
        <p:spPr bwMode="auto">
          <a:xfrm>
            <a:off x="5076056" y="836712"/>
            <a:ext cx="3615908" cy="5400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251520" y="2809101"/>
            <a:ext cx="8496944" cy="4048899"/>
          </a:xfrm>
          <a:prstGeom prst="horizontalScroll">
            <a:avLst/>
          </a:prstGeom>
          <a:solidFill>
            <a:srgbClr val="7F7F7F">
              <a:alpha val="67843"/>
            </a:srgbClr>
          </a:solidFill>
          <a:ln>
            <a:solidFill>
              <a:schemeClr val="tx1"/>
            </a:solidFill>
          </a:ln>
        </p:spPr>
        <p:txBody>
          <a:bodyPr wrap="square">
            <a:spAutoFit/>
          </a:bodyPr>
          <a:lstStyle/>
          <a:p>
            <a:r>
              <a:rPr lang="ru-RU" sz="2400" b="1" dirty="0">
                <a:solidFill>
                  <a:schemeClr val="bg1"/>
                </a:solidFill>
                <a:latin typeface="Monotype Corsiva" pitchFamily="66" charset="0"/>
              </a:rPr>
              <a:t>Став знаменитым и богатым однажды Диккенс получил письмо от своей первой возлюбленной. Между ним и Мари завязалась пылкая переписка. Будто забыв, что 24 года назад она его бросила и вышла замуж за другого Мари надеялась на продолжение, но их первая встреча оказалась и последней. Чарльз не смог оставить жену и десятерых детей ради Мари, но сделал это ради 18-летней талантливой актрисы. Она не принесла ему ни счастья, ни покоя.</a:t>
            </a:r>
            <a:endParaRPr lang="uk-UA" sz="2400" b="1" dirty="0">
              <a:solidFill>
                <a:schemeClr val="bg1"/>
              </a:solidFill>
              <a:latin typeface="Monotype Corsiva" pitchFamily="66" charset="0"/>
            </a:endParaRPr>
          </a:p>
        </p:txBody>
      </p:sp>
      <p:pic>
        <p:nvPicPr>
          <p:cNvPr id="6145" name="Picture 1"/>
          <p:cNvPicPr>
            <a:picLocks noChangeAspect="1" noChangeArrowheads="1"/>
          </p:cNvPicPr>
          <p:nvPr/>
        </p:nvPicPr>
        <p:blipFill>
          <a:blip r:embed="rId2" cstate="print"/>
          <a:srcRect/>
          <a:stretch>
            <a:fillRect/>
          </a:stretch>
        </p:blipFill>
        <p:spPr bwMode="auto">
          <a:xfrm>
            <a:off x="2051720" y="260648"/>
            <a:ext cx="4896544" cy="293792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611560" y="332656"/>
            <a:ext cx="7920880" cy="2249388"/>
          </a:xfrm>
          <a:prstGeom prst="horizont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Последние годы жизни Диккенс провел в неутомимой работе, постоянно писал и встречался  со своими читателями. 9 июня 1870 года, перенеся кровоизлияние в мозг, писатель скончался.</a:t>
            </a:r>
            <a:endParaRPr lang="uk-UA" sz="2600" b="1" dirty="0">
              <a:solidFill>
                <a:schemeClr val="bg1"/>
              </a:solidFill>
              <a:latin typeface="Monotype Corsiva" pitchFamily="66" charset="0"/>
            </a:endParaRPr>
          </a:p>
        </p:txBody>
      </p:sp>
      <p:pic>
        <p:nvPicPr>
          <p:cNvPr id="5121" name="Picture 1"/>
          <p:cNvPicPr>
            <a:picLocks noChangeAspect="1" noChangeArrowheads="1"/>
          </p:cNvPicPr>
          <p:nvPr/>
        </p:nvPicPr>
        <p:blipFill>
          <a:blip r:embed="rId2" cstate="print">
            <a:grayscl/>
          </a:blip>
          <a:srcRect/>
          <a:stretch>
            <a:fillRect/>
          </a:stretch>
        </p:blipFill>
        <p:spPr bwMode="auto">
          <a:xfrm>
            <a:off x="1763688" y="2492896"/>
            <a:ext cx="5715000" cy="3810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179512" y="476672"/>
            <a:ext cx="4464496" cy="5832648"/>
          </a:xfrm>
          <a:prstGeom prst="vertic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Настрадавшись в детстве от социальной несправедливости, Чарльз Диккенс, тем не менее, не утратил веру в чудо, он часто придумывал своим грустным историям счастливые завершения, надеясь, что люди прочтут его романы и станут лучше.</a:t>
            </a:r>
            <a:endParaRPr lang="uk-UA" sz="2600" b="1" dirty="0">
              <a:solidFill>
                <a:schemeClr val="bg1"/>
              </a:solidFill>
              <a:latin typeface="Monotype Corsiva" pitchFamily="66" charset="0"/>
            </a:endParaRPr>
          </a:p>
        </p:txBody>
      </p:sp>
      <p:pic>
        <p:nvPicPr>
          <p:cNvPr id="4097" name="Picture 1"/>
          <p:cNvPicPr>
            <a:picLocks noChangeAspect="1" noChangeArrowheads="1"/>
          </p:cNvPicPr>
          <p:nvPr/>
        </p:nvPicPr>
        <p:blipFill>
          <a:blip r:embed="rId2" cstate="print">
            <a:grayscl/>
          </a:blip>
          <a:srcRect/>
          <a:stretch>
            <a:fillRect/>
          </a:stretch>
        </p:blipFill>
        <p:spPr bwMode="auto">
          <a:xfrm>
            <a:off x="5004048" y="1052736"/>
            <a:ext cx="3528392" cy="50405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ятиугольник 1"/>
          <p:cNvSpPr/>
          <p:nvPr/>
        </p:nvSpPr>
        <p:spPr>
          <a:xfrm>
            <a:off x="899592" y="1700808"/>
            <a:ext cx="7318072" cy="1107996"/>
          </a:xfrm>
          <a:prstGeom prst="homePlate">
            <a:avLst/>
          </a:prstGeom>
          <a:solidFill>
            <a:schemeClr val="tx1">
              <a:lumMod val="65000"/>
              <a:lumOff val="35000"/>
              <a:alpha val="29000"/>
            </a:schemeClr>
          </a:solidFill>
        </p:spPr>
        <p:txBody>
          <a:bodyPr wrap="none">
            <a:spAutoFit/>
          </a:bodyPr>
          <a:lstStyle/>
          <a:p>
            <a:r>
              <a:rPr lang="ru-R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Спасибо за внимание!</a:t>
            </a:r>
            <a:endParaRPr lang="uk-UA"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Прямоугольник 2"/>
          <p:cNvSpPr/>
          <p:nvPr/>
        </p:nvSpPr>
        <p:spPr>
          <a:xfrm>
            <a:off x="4788024" y="5301208"/>
            <a:ext cx="4022256" cy="1200329"/>
          </a:xfrm>
          <a:prstGeom prst="rect">
            <a:avLst/>
          </a:prstGeom>
        </p:spPr>
        <p:txBody>
          <a:bodyPr wrap="none">
            <a:spAutoFit/>
          </a:bodyPr>
          <a:lstStyle/>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«Презентацию подготовили</a:t>
            </a:r>
          </a:p>
          <a:p>
            <a:pPr algn="ct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Ученицы 10-Б класса</a:t>
            </a:r>
          </a:p>
          <a:p>
            <a:pPr algn="ct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Чубарь</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Дина и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Балюта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 </a:t>
            </a:r>
            <a:r>
              <a:rPr lang="ru-RU"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Дарина</a:t>
            </a:r>
            <a:r>
              <a:rPr lang="ru-RU"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onotype Corsiva" pitchFamily="66" charset="0"/>
              </a:rPr>
              <a:t>»</a:t>
            </a:r>
            <a:endParaRPr lang="uk-UA" sz="2400" dirty="0"/>
          </a:p>
        </p:txBody>
      </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23528" y="3717032"/>
            <a:ext cx="8496944" cy="2985552"/>
          </a:xfrm>
          <a:prstGeom prst="horizontalScroll">
            <a:avLst/>
          </a:prstGeom>
          <a:solidFill>
            <a:schemeClr val="tx1">
              <a:lumMod val="65000"/>
              <a:lumOff val="35000"/>
              <a:alpha val="66000"/>
            </a:schemeClr>
          </a:solidFill>
          <a:ln>
            <a:solidFill>
              <a:schemeClr val="tx1"/>
            </a:solidFill>
          </a:ln>
        </p:spPr>
        <p:txBody>
          <a:bodyPr wrap="square">
            <a:spAutoFit/>
          </a:bodyPr>
          <a:lstStyle/>
          <a:p>
            <a:r>
              <a:rPr lang="ru-RU" sz="2800" b="1" dirty="0">
                <a:solidFill>
                  <a:schemeClr val="bg1"/>
                </a:solidFill>
                <a:latin typeface="Monotype Corsiva" pitchFamily="66" charset="0"/>
              </a:rPr>
              <a:t>Этот писатель познал мрачное детство, нищету, унижение и потому твердо решил преуспеть в жизни. Ему было всего 26, когда его имя – Чарльз Диккенс, включили в список 40 самых знаменитых английских литераторов, деятелей искусства и науки. </a:t>
            </a:r>
            <a:endParaRPr lang="uk-UA" sz="2800" b="1" dirty="0">
              <a:solidFill>
                <a:schemeClr val="bg1"/>
              </a:solidFill>
              <a:latin typeface="Monotype Corsiva" pitchFamily="66" charset="0"/>
            </a:endParaRPr>
          </a:p>
        </p:txBody>
      </p:sp>
      <p:pic>
        <p:nvPicPr>
          <p:cNvPr id="20481" name="Picture 1"/>
          <p:cNvPicPr>
            <a:picLocks noChangeAspect="1" noChangeArrowheads="1"/>
          </p:cNvPicPr>
          <p:nvPr/>
        </p:nvPicPr>
        <p:blipFill>
          <a:blip r:embed="rId2" cstate="print">
            <a:grayscl/>
          </a:blip>
          <a:srcRect/>
          <a:stretch>
            <a:fillRect/>
          </a:stretch>
        </p:blipFill>
        <p:spPr bwMode="auto">
          <a:xfrm>
            <a:off x="2915816" y="332656"/>
            <a:ext cx="3312368" cy="352767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23528" y="188640"/>
            <a:ext cx="8568952" cy="2985552"/>
          </a:xfrm>
          <a:prstGeom prst="horizontalScroll">
            <a:avLst/>
          </a:prstGeom>
          <a:solidFill>
            <a:schemeClr val="tx1">
              <a:lumMod val="65000"/>
              <a:lumOff val="35000"/>
              <a:alpha val="49000"/>
            </a:schemeClr>
          </a:solidFill>
          <a:ln>
            <a:solidFill>
              <a:schemeClr val="tx1"/>
            </a:solidFill>
          </a:ln>
        </p:spPr>
        <p:txBody>
          <a:bodyPr wrap="square">
            <a:spAutoFit/>
          </a:bodyPr>
          <a:lstStyle/>
          <a:p>
            <a:r>
              <a:rPr lang="ru-RU" sz="2800" b="1" dirty="0">
                <a:solidFill>
                  <a:schemeClr val="bg1"/>
                </a:solidFill>
                <a:latin typeface="Monotype Corsiva" pitchFamily="66" charset="0"/>
              </a:rPr>
              <a:t>Он родился 7 февраля 1812 года в пригороде Портсмута. Его отец – Джон Диккенс – сын лакея и дворецкого одного из английских поместий, добился места в морском казначействе и женился на дочери мелкого чиновника Элизабет.</a:t>
            </a:r>
            <a:endParaRPr lang="uk-UA" sz="2800" b="1" dirty="0">
              <a:solidFill>
                <a:schemeClr val="bg1"/>
              </a:solidFill>
              <a:latin typeface="Monotype Corsiva" pitchFamily="66" charset="0"/>
            </a:endParaRPr>
          </a:p>
        </p:txBody>
      </p:sp>
      <p:pic>
        <p:nvPicPr>
          <p:cNvPr id="19457" name="Picture 1"/>
          <p:cNvPicPr>
            <a:picLocks noChangeAspect="1" noChangeArrowheads="1"/>
          </p:cNvPicPr>
          <p:nvPr/>
        </p:nvPicPr>
        <p:blipFill>
          <a:blip r:embed="rId2" cstate="print"/>
          <a:srcRect/>
          <a:stretch>
            <a:fillRect/>
          </a:stretch>
        </p:blipFill>
        <p:spPr bwMode="auto">
          <a:xfrm>
            <a:off x="1907704" y="3212976"/>
            <a:ext cx="5616624" cy="332765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0"/>
            <a:ext cx="5112568" cy="6558320"/>
          </a:xfrm>
          <a:prstGeom prst="verticalScroll">
            <a:avLst/>
          </a:prstGeom>
          <a:solidFill>
            <a:schemeClr val="tx1">
              <a:lumMod val="65000"/>
              <a:lumOff val="35000"/>
              <a:alpha val="70000"/>
            </a:schemeClr>
          </a:solidFill>
          <a:ln>
            <a:solidFill>
              <a:schemeClr val="tx1"/>
            </a:solidFill>
          </a:ln>
        </p:spPr>
        <p:txBody>
          <a:bodyPr wrap="square">
            <a:spAutoFit/>
          </a:bodyPr>
          <a:lstStyle/>
          <a:p>
            <a:r>
              <a:rPr lang="ru-RU" sz="2400" b="1" dirty="0">
                <a:solidFill>
                  <a:schemeClr val="bg1"/>
                </a:solidFill>
                <a:latin typeface="Monotype Corsiva" pitchFamily="66" charset="0"/>
              </a:rPr>
              <a:t>Когда Чарльзу было 5 лет, отец получил назначение в другой город. В то время Джон Диккенс получал хорошее жалование и мог баловать своих многочисленных детей прогулками на яхте, посещением цирка и королевского театра. Где бы Чарльз ни оказывался, он наблюдал за людьми, выражением их лиц, мимикой, жестами, а затем пытался это изобразить во время домашних спектаклей.</a:t>
            </a:r>
            <a:endParaRPr lang="uk-UA" sz="2400" b="1" dirty="0">
              <a:solidFill>
                <a:schemeClr val="bg1"/>
              </a:solidFill>
              <a:latin typeface="Monotype Corsiva" pitchFamily="66" charset="0"/>
            </a:endParaRPr>
          </a:p>
        </p:txBody>
      </p:sp>
      <p:pic>
        <p:nvPicPr>
          <p:cNvPr id="18433" name="Picture 1"/>
          <p:cNvPicPr>
            <a:picLocks noChangeAspect="1" noChangeArrowheads="1"/>
          </p:cNvPicPr>
          <p:nvPr/>
        </p:nvPicPr>
        <p:blipFill>
          <a:blip r:embed="rId2" cstate="print"/>
          <a:srcRect l="16494" r="14779"/>
          <a:stretch>
            <a:fillRect/>
          </a:stretch>
        </p:blipFill>
        <p:spPr bwMode="auto">
          <a:xfrm>
            <a:off x="4716016" y="1412776"/>
            <a:ext cx="4090234" cy="39604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539552" y="3872448"/>
            <a:ext cx="8136904" cy="2985552"/>
          </a:xfrm>
          <a:prstGeom prst="horizontalScroll">
            <a:avLst/>
          </a:prstGeom>
          <a:solidFill>
            <a:schemeClr val="tx1">
              <a:lumMod val="65000"/>
              <a:lumOff val="35000"/>
              <a:alpha val="68000"/>
            </a:schemeClr>
          </a:solidFill>
          <a:ln>
            <a:solidFill>
              <a:schemeClr val="tx1"/>
            </a:solidFill>
          </a:ln>
        </p:spPr>
        <p:txBody>
          <a:bodyPr wrap="square">
            <a:spAutoFit/>
          </a:bodyPr>
          <a:lstStyle/>
          <a:p>
            <a:r>
              <a:rPr lang="ru-RU" sz="2800" b="1" dirty="0">
                <a:solidFill>
                  <a:schemeClr val="bg1"/>
                </a:solidFill>
                <a:latin typeface="Monotype Corsiva" pitchFamily="66" charset="0"/>
              </a:rPr>
              <a:t>Другим его любимым увлечением было чтение. Няня Чарльза, которая называла его сердечным, приветливым и открытым мальчуганом, не редко находила своего воспитанника сидящего в укромном уголке с книгой в руках.</a:t>
            </a:r>
            <a:endParaRPr lang="uk-UA" sz="2800" b="1" dirty="0">
              <a:solidFill>
                <a:schemeClr val="bg1"/>
              </a:solidFill>
              <a:latin typeface="Monotype Corsiva" pitchFamily="66" charset="0"/>
            </a:endParaRPr>
          </a:p>
        </p:txBody>
      </p:sp>
      <p:pic>
        <p:nvPicPr>
          <p:cNvPr id="17409" name="Picture 1"/>
          <p:cNvPicPr>
            <a:picLocks noChangeAspect="1" noChangeArrowheads="1"/>
          </p:cNvPicPr>
          <p:nvPr/>
        </p:nvPicPr>
        <p:blipFill>
          <a:blip r:embed="rId2" cstate="print"/>
          <a:srcRect t="24978" b="15031"/>
          <a:stretch>
            <a:fillRect/>
          </a:stretch>
        </p:blipFill>
        <p:spPr bwMode="auto">
          <a:xfrm>
            <a:off x="1331640" y="620688"/>
            <a:ext cx="6624736" cy="298726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0"/>
            <a:ext cx="5256584" cy="6629995"/>
          </a:xfrm>
          <a:prstGeom prst="verticalScroll">
            <a:avLst/>
          </a:prstGeom>
          <a:solidFill>
            <a:schemeClr val="tx1">
              <a:lumMod val="65000"/>
              <a:lumOff val="35000"/>
              <a:alpha val="71000"/>
            </a:schemeClr>
          </a:solidFill>
          <a:ln>
            <a:solidFill>
              <a:schemeClr val="tx1"/>
            </a:solidFill>
          </a:ln>
        </p:spPr>
        <p:txBody>
          <a:bodyPr wrap="square">
            <a:spAutoFit/>
          </a:bodyPr>
          <a:lstStyle/>
          <a:p>
            <a:r>
              <a:rPr lang="ru-RU" sz="2800" b="1" dirty="0">
                <a:solidFill>
                  <a:schemeClr val="bg1"/>
                </a:solidFill>
                <a:latin typeface="Monotype Corsiva" pitchFamily="66" charset="0"/>
              </a:rPr>
              <a:t>Он рано под руководством матери научился писать и читать, пойдя в школу стал одним из лучших учеников. Но в 11 лет Чарльзу пришлось оставить учебу. Его родители были добрыми и честными людьми, но весьма обеспеченными, жили не по средствам, что в конце концов привело семью к нищете. </a:t>
            </a:r>
            <a:endParaRPr lang="uk-UA" sz="2800" b="1" dirty="0">
              <a:solidFill>
                <a:schemeClr val="bg1"/>
              </a:solidFill>
              <a:latin typeface="Monotype Corsiva" pitchFamily="66" charset="0"/>
            </a:endParaRPr>
          </a:p>
        </p:txBody>
      </p:sp>
      <p:pic>
        <p:nvPicPr>
          <p:cNvPr id="16385" name="Picture 1"/>
          <p:cNvPicPr>
            <a:picLocks noChangeAspect="1" noChangeArrowheads="1"/>
          </p:cNvPicPr>
          <p:nvPr/>
        </p:nvPicPr>
        <p:blipFill>
          <a:blip r:embed="rId2" cstate="print"/>
          <a:srcRect/>
          <a:stretch>
            <a:fillRect/>
          </a:stretch>
        </p:blipFill>
        <p:spPr bwMode="auto">
          <a:xfrm>
            <a:off x="4860032" y="1196752"/>
            <a:ext cx="4029397" cy="44644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23528" y="2780928"/>
            <a:ext cx="8640960" cy="3844409"/>
          </a:xfrm>
          <a:prstGeom prst="horizontalScroll">
            <a:avLst/>
          </a:prstGeom>
          <a:solidFill>
            <a:srgbClr val="7F7F7F">
              <a:alpha val="80000"/>
            </a:srgbClr>
          </a:solidFill>
          <a:ln>
            <a:solidFill>
              <a:schemeClr val="tx1"/>
            </a:solidFill>
          </a:ln>
        </p:spPr>
        <p:txBody>
          <a:bodyPr wrap="square">
            <a:spAutoFit/>
          </a:bodyPr>
          <a:lstStyle/>
          <a:p>
            <a:r>
              <a:rPr lang="ru-RU" sz="2600" b="1" dirty="0">
                <a:solidFill>
                  <a:schemeClr val="bg1"/>
                </a:solidFill>
                <a:latin typeface="Monotype Corsiva" pitchFamily="66" charset="0"/>
              </a:rPr>
              <a:t>В 1822 Джон Диккенс, уже запутавшийся в долгах, получил назначение в Лондон. Семья поселилась в бедном столичном квартале. Чтобы расплатиться с кредиторами, Элизабет Диккенс решила открыть частную школу, для чего арендовала помещение в респектабельном районе. Но предприятие лопнуло, желающих учиться у миссис Диккенс не нашлось.</a:t>
            </a:r>
            <a:endParaRPr lang="uk-UA" sz="2600" b="1" dirty="0">
              <a:solidFill>
                <a:schemeClr val="bg1"/>
              </a:solidFill>
              <a:latin typeface="Monotype Corsiva" pitchFamily="66" charset="0"/>
            </a:endParaRPr>
          </a:p>
        </p:txBody>
      </p:sp>
      <p:pic>
        <p:nvPicPr>
          <p:cNvPr id="15361" name="Picture 1"/>
          <p:cNvPicPr>
            <a:picLocks noChangeAspect="1" noChangeArrowheads="1"/>
          </p:cNvPicPr>
          <p:nvPr/>
        </p:nvPicPr>
        <p:blipFill>
          <a:blip r:embed="rId2" cstate="print"/>
          <a:srcRect t="30387" b="8991"/>
          <a:stretch>
            <a:fillRect/>
          </a:stretch>
        </p:blipFill>
        <p:spPr bwMode="auto">
          <a:xfrm>
            <a:off x="1475656" y="260648"/>
            <a:ext cx="6480720" cy="287699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Вертикальный свиток 1"/>
          <p:cNvSpPr/>
          <p:nvPr/>
        </p:nvSpPr>
        <p:spPr>
          <a:xfrm>
            <a:off x="0" y="476672"/>
            <a:ext cx="5688632" cy="5934849"/>
          </a:xfrm>
          <a:prstGeom prst="verticalScroll">
            <a:avLst/>
          </a:prstGeom>
          <a:solidFill>
            <a:srgbClr val="7F7F7F">
              <a:alpha val="72941"/>
            </a:srgbClr>
          </a:solidFill>
          <a:ln>
            <a:solidFill>
              <a:schemeClr val="tx1"/>
            </a:solidFill>
          </a:ln>
        </p:spPr>
        <p:txBody>
          <a:bodyPr wrap="square">
            <a:spAutoFit/>
          </a:bodyPr>
          <a:lstStyle/>
          <a:p>
            <a:r>
              <a:rPr lang="ru-RU" sz="2600" b="1" dirty="0">
                <a:solidFill>
                  <a:schemeClr val="bg1"/>
                </a:solidFill>
                <a:latin typeface="Monotype Corsiva" pitchFamily="66" charset="0"/>
              </a:rPr>
              <a:t>Джона Диккенса арестовали и посадили в долговую тюрьму. По закону семья заключенного за неуплату налогов могла отправиться в тюрьму вместе с ним. Элизабет с детьми последовала за мужем, а 12-летний Чарльз, как старший сын остался на свободе, чтобы зарабатывать. Его взяли на фабрику, где он работал с утра до ночи едва держась на ногах от усталости и голода.</a:t>
            </a:r>
            <a:endParaRPr lang="uk-UA" sz="2600" b="1" dirty="0">
              <a:solidFill>
                <a:schemeClr val="bg1"/>
              </a:solidFill>
              <a:latin typeface="Monotype Corsiva" pitchFamily="66" charset="0"/>
            </a:endParaRPr>
          </a:p>
        </p:txBody>
      </p:sp>
      <p:pic>
        <p:nvPicPr>
          <p:cNvPr id="14337" name="Picture 1"/>
          <p:cNvPicPr>
            <a:picLocks noChangeAspect="1" noChangeArrowheads="1"/>
          </p:cNvPicPr>
          <p:nvPr/>
        </p:nvPicPr>
        <p:blipFill>
          <a:blip r:embed="rId2" cstate="print"/>
          <a:srcRect l="15361" r="17589"/>
          <a:stretch>
            <a:fillRect/>
          </a:stretch>
        </p:blipFill>
        <p:spPr bwMode="auto">
          <a:xfrm>
            <a:off x="5868144" y="692696"/>
            <a:ext cx="2880320" cy="57531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Горизонтальный свиток 1"/>
          <p:cNvSpPr/>
          <p:nvPr/>
        </p:nvSpPr>
        <p:spPr>
          <a:xfrm>
            <a:off x="395536" y="0"/>
            <a:ext cx="8424936" cy="2781062"/>
          </a:xfrm>
          <a:prstGeom prst="horizontalScroll">
            <a:avLst/>
          </a:prstGeom>
          <a:solidFill>
            <a:srgbClr val="7F7F7F">
              <a:alpha val="67843"/>
            </a:srgbClr>
          </a:solidFill>
          <a:ln>
            <a:solidFill>
              <a:schemeClr val="tx1"/>
            </a:solidFill>
          </a:ln>
        </p:spPr>
        <p:txBody>
          <a:bodyPr wrap="square">
            <a:spAutoFit/>
          </a:bodyPr>
          <a:lstStyle/>
          <a:p>
            <a:r>
              <a:rPr lang="ru-RU" sz="2600" b="1" dirty="0">
                <a:solidFill>
                  <a:schemeClr val="bg1"/>
                </a:solidFill>
                <a:latin typeface="Monotype Corsiva" pitchFamily="66" charset="0"/>
              </a:rPr>
              <a:t>По выходным он посещал родителей в тюрьме и бродил по лондонским трущобам. Здесь, по словам его биографов, Диккенс, сам того не подозревая, </a:t>
            </a:r>
            <a:r>
              <a:rPr lang="ru-RU" sz="2600" b="1" dirty="0" smtClean="0">
                <a:solidFill>
                  <a:schemeClr val="bg1"/>
                </a:solidFill>
                <a:latin typeface="Monotype Corsiva" pitchFamily="66" charset="0"/>
              </a:rPr>
              <a:t>получил подлинное образование. Блуждая по </a:t>
            </a:r>
            <a:r>
              <a:rPr lang="ru-RU" sz="2600" b="1" dirty="0">
                <a:solidFill>
                  <a:schemeClr val="bg1"/>
                </a:solidFill>
                <a:latin typeface="Monotype Corsiva" pitchFamily="66" charset="0"/>
              </a:rPr>
              <a:t>хмурым окраинам, он </a:t>
            </a:r>
            <a:r>
              <a:rPr lang="ru-RU" sz="2600" b="1" dirty="0" smtClean="0">
                <a:solidFill>
                  <a:schemeClr val="bg1"/>
                </a:solidFill>
                <a:latin typeface="Monotype Corsiva" pitchFamily="66" charset="0"/>
              </a:rPr>
              <a:t>добывал </a:t>
            </a:r>
            <a:r>
              <a:rPr lang="ru-RU" sz="2600" b="1" dirty="0">
                <a:solidFill>
                  <a:schemeClr val="bg1"/>
                </a:solidFill>
                <a:latin typeface="Monotype Corsiva" pitchFamily="66" charset="0"/>
              </a:rPr>
              <a:t>сырье, из которого ему предстояло создавать своих героев.</a:t>
            </a:r>
            <a:endParaRPr lang="uk-UA" sz="2600" b="1" dirty="0">
              <a:solidFill>
                <a:schemeClr val="bg1"/>
              </a:solidFill>
              <a:latin typeface="Monotype Corsiva" pitchFamily="66" charset="0"/>
            </a:endParaRPr>
          </a:p>
        </p:txBody>
      </p:sp>
      <p:pic>
        <p:nvPicPr>
          <p:cNvPr id="13313" name="Picture 1"/>
          <p:cNvPicPr>
            <a:picLocks noChangeAspect="1" noChangeArrowheads="1"/>
          </p:cNvPicPr>
          <p:nvPr/>
        </p:nvPicPr>
        <p:blipFill>
          <a:blip r:embed="rId2" cstate="print"/>
          <a:srcRect t="28069"/>
          <a:stretch>
            <a:fillRect/>
          </a:stretch>
        </p:blipFill>
        <p:spPr bwMode="auto">
          <a:xfrm>
            <a:off x="1115616" y="2924944"/>
            <a:ext cx="7272808" cy="3464737"/>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spd="slow">
    <p:pull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870</Words>
  <Application>Microsoft Office PowerPoint</Application>
  <PresentationFormat>Экран (4:3)</PresentationFormat>
  <Paragraphs>22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cp:revision>
  <dcterms:created xsi:type="dcterms:W3CDTF">2013-11-13T15:13:22Z</dcterms:created>
  <dcterms:modified xsi:type="dcterms:W3CDTF">2013-11-13T16:16:40Z</dcterms:modified>
</cp:coreProperties>
</file>