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8" r:id="rId13"/>
    <p:sldId id="274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CAFC-76C1-4238-95F0-0C6B35FCECC0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1846-7827-4364-9B01-1C7C18CCC0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1846-7827-4364-9B01-1C7C18CCC0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F584CA-AC09-4DEC-B81E-BBB2D25253D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CA60B4-CDB9-4488-9069-17803A7609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Анна Ахматова – </a:t>
            </a:r>
            <a:br>
              <a:rPr lang="ru-RU" b="1" i="1" dirty="0" smtClean="0">
                <a:latin typeface="Century Schoolbook" pitchFamily="18" charset="0"/>
              </a:rPr>
            </a:br>
            <a:r>
              <a:rPr lang="ru-RU" b="1" i="1" dirty="0" smtClean="0">
                <a:latin typeface="Century Schoolbook" pitchFamily="18" charset="0"/>
              </a:rPr>
              <a:t>голос своего поколения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621" r="33132"/>
          <a:stretch>
            <a:fillRect/>
          </a:stretch>
        </p:blipFill>
        <p:spPr bwMode="auto">
          <a:xfrm>
            <a:off x="179512" y="3933056"/>
            <a:ext cx="413995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230425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547" y="3933056"/>
            <a:ext cx="243745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6176" y="476672"/>
            <a:ext cx="3148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entury Schoolbook" pitchFamily="18" charset="0"/>
              </a:rPr>
              <a:t>Ученицы 7 – Б класса</a:t>
            </a:r>
          </a:p>
          <a:p>
            <a:r>
              <a:rPr lang="ru-RU" sz="2000" b="1" i="1" dirty="0" smtClean="0">
                <a:latin typeface="Century Schoolbook" pitchFamily="18" charset="0"/>
              </a:rPr>
              <a:t>Шевчук Яны</a:t>
            </a:r>
            <a:endParaRPr lang="ru-RU" sz="2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752528" cy="6120680"/>
          </a:xfr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Century Schoolbook" pitchFamily="18" charset="0"/>
                <a:cs typeface="Times New Roman" pitchFamily="18" charset="0"/>
              </a:rPr>
              <a:t>Сборник "Белая стая", вышедший в сентябре 1917 г., не имел столь шумного успеха, как предыдущие книги. Но новые интонации скорбной торжественности, </a:t>
            </a:r>
            <a:r>
              <a:rPr lang="ru-RU" i="1" dirty="0" err="1" smtClean="0">
                <a:latin typeface="Century Schoolbook" pitchFamily="18" charset="0"/>
                <a:cs typeface="Times New Roman" pitchFamily="18" charset="0"/>
              </a:rPr>
              <a:t>молитвенност</a:t>
            </a:r>
            <a:r>
              <a:rPr lang="ru-RU" i="1" dirty="0" err="1" smtClean="0">
                <a:latin typeface="Century Schoolbook" pitchFamily="18" charset="0"/>
              </a:rPr>
              <a:t>ь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smtClean="0">
                <a:latin typeface="Century Schoolbook" pitchFamily="18" charset="0"/>
                <a:cs typeface="Times New Roman" pitchFamily="18" charset="0"/>
              </a:rPr>
              <a:t>разрушали привычный стереотип </a:t>
            </a:r>
            <a:r>
              <a:rPr lang="ru-RU" i="1" dirty="0" err="1" smtClean="0">
                <a:latin typeface="Century Schoolbook" pitchFamily="18" charset="0"/>
                <a:cs typeface="Times New Roman" pitchFamily="18" charset="0"/>
              </a:rPr>
              <a:t>ахматовской</a:t>
            </a:r>
            <a:r>
              <a:rPr lang="ru-RU" i="1" dirty="0" smtClean="0">
                <a:latin typeface="Century Schoolbook" pitchFamily="18" charset="0"/>
                <a:cs typeface="Times New Roman" pitchFamily="18" charset="0"/>
              </a:rPr>
              <a:t> поэзии, сложившийся у читателя ее ранних стихов. </a:t>
            </a:r>
            <a:r>
              <a:rPr lang="ru-RU" i="1" dirty="0" smtClean="0">
                <a:latin typeface="Century Schoolbook" pitchFamily="18" charset="0"/>
              </a:rPr>
              <a:t>Тираж</a:t>
            </a:r>
            <a:r>
              <a:rPr lang="ru-RU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Century Schoolbook" pitchFamily="18" charset="0"/>
                <a:cs typeface="Times New Roman" pitchFamily="18" charset="0"/>
              </a:rPr>
              <a:t> в 2000 экз. в издательстве «Гиперборей»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382353" cy="429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188640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Я улыбаться перестала,</a:t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                               Морозный  ветер губы студит,</a:t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                                   Одной надеждой меньше стало,</a:t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                               Одною песней больше будет.</a:t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                                                                            1917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809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Schoolbook" pitchFamily="18" charset="0"/>
              </a:rPr>
              <a:t>Анна Андреевна  рассталась с Н. Гумилевым. Осенью того же года Ахматова вышла замуж за В. К. </a:t>
            </a:r>
            <a:r>
              <a:rPr lang="ru-RU" sz="2000" dirty="0" err="1" smtClean="0">
                <a:latin typeface="Century Schoolbook" pitchFamily="18" charset="0"/>
              </a:rPr>
              <a:t>Шилейко</a:t>
            </a:r>
            <a:r>
              <a:rPr lang="ru-RU" sz="2000" dirty="0" smtClean="0">
                <a:latin typeface="Century Schoolbook" pitchFamily="18" charset="0"/>
              </a:rPr>
              <a:t>, </a:t>
            </a:r>
            <a:r>
              <a:rPr lang="ru-RU" sz="2000" dirty="0" err="1" smtClean="0">
                <a:latin typeface="Century Schoolbook" pitchFamily="18" charset="0"/>
              </a:rPr>
              <a:t>ученого-ассиролога</a:t>
            </a:r>
            <a:r>
              <a:rPr lang="ru-RU" sz="2000" dirty="0" smtClean="0">
                <a:latin typeface="Century Schoolbook" pitchFamily="18" charset="0"/>
              </a:rPr>
              <a:t> и переводчика клинописных текстов. </a:t>
            </a:r>
            <a:endParaRPr lang="ru-RU" sz="2000" dirty="0" smtClean="0"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97152"/>
            <a:ext cx="828092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Schoolbook" pitchFamily="18" charset="0"/>
              </a:rPr>
              <a:t>Октябрьскую революцию поэтесса не приняла. Ибо, как она писала, "все расхищено, продано; все голодной тоскою изглодано". Но Россию не покинула, отвергнув "утешные" голоса, звавшие на чужбину, где оказались многие ее современники. Даже после того, как в 1921 году большевики расстреляли ее бывшего мужа Николая Гумилева. </a:t>
            </a:r>
            <a:endParaRPr lang="ru-RU" sz="2000" dirty="0" smtClean="0">
              <a:latin typeface="Century Schoolbook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11900"/>
            <a:ext cx="4248472" cy="3049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548680"/>
            <a:ext cx="8424936" cy="158417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Schoolbook" pitchFamily="18" charset="0"/>
              </a:rPr>
              <a:t>Декабрь 1922 года ознаменовался новым поворотом в личной жизни Ахматовой. Она переехала к искусствоведу Николаю Пунину, позже ставшему ее третьим мужем. 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068960"/>
            <a:ext cx="4572000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latin typeface="Century Schoolbook" pitchFamily="18" charset="0"/>
              </a:rPr>
              <a:t>«</a:t>
            </a:r>
            <a:r>
              <a:rPr lang="ru-RU" sz="2000" b="1" i="1" dirty="0" smtClean="0">
                <a:latin typeface="Century Schoolbook" pitchFamily="18" charset="0"/>
              </a:rPr>
              <a:t>С середины 20-х годов мои новые стихи почти  перестали печатать, а  старые - перепечатывать».</a:t>
            </a:r>
          </a:p>
          <a:p>
            <a:pPr>
              <a:buFontTx/>
              <a:buNone/>
            </a:pPr>
            <a:endParaRPr lang="ru-RU" sz="2000" i="1" dirty="0" smtClean="0">
              <a:latin typeface="Century Schoolbook" pitchFamily="18" charset="0"/>
            </a:endParaRPr>
          </a:p>
          <a:p>
            <a:pPr>
              <a:buFontTx/>
              <a:buNone/>
            </a:pPr>
            <a:r>
              <a:rPr lang="ru-RU" sz="2000" b="1" i="1" dirty="0" smtClean="0">
                <a:latin typeface="Century Schoolbook" pitchFamily="18" charset="0"/>
              </a:rPr>
              <a:t> «С 1925 г. ЦК вынес постановление  (не опубликовано в печати) об изъятии меня ( имеется ввиду стихи Ахматовой ) из обращения»</a:t>
            </a:r>
            <a:r>
              <a:rPr lang="ru-RU" sz="2000" dirty="0" smtClean="0">
                <a:latin typeface="Century Schoolbook" pitchFamily="18" charset="0"/>
              </a:rPr>
              <a:t> 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928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1922год.  Напечатана книга стихов  «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Anno Domini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2381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363272" cy="5505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   14 августа 1946 года было опубликовано печально-знаменитое постановление ЦК КПСС "О журналах "Звезда" и "Ленинград", в котором творчество А. Ахматовой определялось как "</a:t>
            </a:r>
            <a:r>
              <a:rPr lang="ru-RU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чуждое идеологически</a:t>
            </a:r>
            <a:r>
              <a:rPr lang="ru-RU" dirty="0" smtClean="0">
                <a:latin typeface="Century Schoolbook" pitchFamily="18" charset="0"/>
              </a:rPr>
              <a:t>". Союз писателей СССР постановил "</a:t>
            </a:r>
            <a:r>
              <a:rPr lang="ru-RU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исключить Анну Ахматову из Союза советских писателей</a:t>
            </a:r>
            <a:r>
              <a:rPr lang="ru-RU" dirty="0" smtClean="0">
                <a:latin typeface="Century Schoolbook" pitchFamily="18" charset="0"/>
              </a:rPr>
              <a:t>", тем самым она практически лишались средств к существованию. Ахматова вынуждена была зарабатывать на жизнь переводами. Опала была снята с Ахматовой лишь в </a:t>
            </a:r>
            <a:r>
              <a:rPr lang="ru-RU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1962 году</a:t>
            </a:r>
            <a:r>
              <a:rPr lang="ru-RU" dirty="0" smtClean="0">
                <a:latin typeface="Century Schoolbook" pitchFamily="18" charset="0"/>
              </a:rPr>
              <a:t>, когда из печати вышла ее "Поэма без героя".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Тяжелые 1930-1940-е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806489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В трагические 1930 — 1940-е годы Ахматова разделила судьбу многих своих соотечественников, пережив арест сына, мужа, гибель друзей, свое отлучение от литературы партийным постановлением 1946 г. </a:t>
            </a:r>
            <a:endParaRPr lang="it-IT" sz="2000" dirty="0">
              <a:cs typeface="Times New Roman" pitchFamily="18" charset="0"/>
            </a:endParaRPr>
          </a:p>
        </p:txBody>
      </p:sp>
      <p:pic>
        <p:nvPicPr>
          <p:cNvPr id="5" name="Picture 4" descr="20080825_terror_t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356992"/>
            <a:ext cx="4248472" cy="3058742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5004048" y="436510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было, когда улыбался</a:t>
            </a:r>
            <a:b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мертвый…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548680"/>
            <a:ext cx="4572000" cy="586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i="1" dirty="0" smtClean="0"/>
              <a:t>«В страшные годы </a:t>
            </a:r>
            <a:r>
              <a:rPr lang="ru-RU" i="1" dirty="0" err="1" smtClean="0"/>
              <a:t>ежовщины</a:t>
            </a:r>
            <a:r>
              <a:rPr lang="ru-RU" i="1" dirty="0" smtClean="0"/>
              <a:t>  я провела семнадцать месяцев  в тюремных очередях в Ленинграде. Как-то раз  кто-то «опознал» меня. Тогда, стоящая за мной женщина с голубыми глазами, которая , конечно, никогда в жизни не слыхала моего имени,  очнулась от свойственного нам всем оцепенения и спросила меня на ухо (там все говорили шепотом):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/>
              <a:t>А это вы можете описать?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i="1" dirty="0" smtClean="0"/>
              <a:t>И я сказала: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/>
              <a:t>Могу.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i="1" dirty="0" smtClean="0"/>
              <a:t>Тогда что-то вроде улыбки скользнуло по тому , что некогда было ее лицом».</a:t>
            </a:r>
            <a:endParaRPr lang="ru-RU" i="1" dirty="0"/>
          </a:p>
        </p:txBody>
      </p:sp>
      <p:pic>
        <p:nvPicPr>
          <p:cNvPr id="5" name="Picture 7" descr="artlib_gallery-42290-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548680"/>
            <a:ext cx="3987800" cy="5318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Реквием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608512" cy="3384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it-IT" dirty="0" smtClean="0">
                <a:latin typeface="Century Schoolbook" pitchFamily="18" charset="0"/>
              </a:rPr>
              <a:t>1935—1940 написана поэма «Реквием».</a:t>
            </a:r>
            <a:endParaRPr lang="ru-RU" dirty="0" smtClean="0">
              <a:latin typeface="Century Schoolbook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entury Schoolbook" pitchFamily="18" charset="0"/>
              </a:rPr>
              <a:t>   </a:t>
            </a:r>
            <a:r>
              <a:rPr lang="ru-RU" dirty="0">
                <a:latin typeface="Century Schoolbook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Century Schoolbook" pitchFamily="18" charset="0"/>
                <a:cs typeface="Times New Roman" pitchFamily="18" charset="0"/>
              </a:rPr>
              <a:t>видетельство о способности поэта не отделять переживание личной трагедии от понимания катастрофичности самой истории. </a:t>
            </a:r>
            <a:endParaRPr lang="ru-RU" dirty="0" smtClean="0">
              <a:latin typeface="Century Schoolbook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8004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73325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Schoolbook" pitchFamily="18" charset="0"/>
              </a:rPr>
              <a:t>Создавалась поэма в нечеловеческих условиях.</a:t>
            </a: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2" y="548680"/>
            <a:ext cx="6984776" cy="28803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Schoolbook" pitchFamily="18" charset="0"/>
              </a:rPr>
              <a:t>В год смерти Сталина, когда начал отступать ужас перед репрессиями, поэтесса произнесла пророческую фразу: "</a:t>
            </a:r>
            <a:r>
              <a:rPr lang="ru-RU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Теперь арестанты вернутся, и две России глянут друг другу в глаза: та, что сажала, и та, которую посадили. Началась новая эпоха</a:t>
            </a:r>
            <a:r>
              <a:rPr lang="ru-RU" sz="2000" dirty="0" smtClean="0">
                <a:latin typeface="Century Schoolbook" pitchFamily="18" charset="0"/>
              </a:rPr>
              <a:t>". </a:t>
            </a: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2497545" cy="326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2232248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«Слава миру»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51520" y="1268760"/>
            <a:ext cx="8496944" cy="208823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Century Schoolbook" pitchFamily="18" charset="0"/>
            </a:endParaRPr>
          </a:p>
          <a:p>
            <a:pPr algn="ctr"/>
            <a:r>
              <a:rPr lang="it-IT" sz="2400" dirty="0" smtClean="0">
                <a:latin typeface="Century Schoolbook" pitchFamily="18" charset="0"/>
              </a:rPr>
              <a:t> </a:t>
            </a:r>
            <a:r>
              <a:rPr lang="it-IT" sz="2400" b="1" dirty="0" smtClean="0">
                <a:latin typeface="Century Schoolbook" pitchFamily="18" charset="0"/>
              </a:rPr>
              <a:t>Попыткой (неудачной) продемонстрировать лояльность к режиму являлась публикация цикла стихов «Слава Миру» (1950). В дальнейшем Ахматова неизменно исключала этот цикл из всех своих сборников.</a:t>
            </a:r>
            <a:endParaRPr lang="it-IT" sz="2400" b="1" dirty="0">
              <a:latin typeface="Century Schoolbook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37080"/>
            <a:ext cx="4104456" cy="3080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Поэма без героя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1700808"/>
            <a:ext cx="5482952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Многозначительная недосказанность становится одним из художественных принципов позднего творчества Ахматовой. На нем строилась поэтика итогового произведения — "Поэмы без героя" (1940 — 65), которой Ахматова прощалась с Петербургом 1910-х</a:t>
            </a:r>
            <a:r>
              <a:rPr lang="ru-RU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it-IT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373" t="2041" r="19402"/>
          <a:stretch>
            <a:fillRect/>
          </a:stretch>
        </p:blipFill>
        <p:spPr bwMode="auto">
          <a:xfrm>
            <a:off x="611560" y="2060848"/>
            <a:ext cx="243027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35416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голос ваш, жар вашего дыханья,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Я –отраженье вашего лица…  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А. Ахматова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Родилась</a:t>
            </a:r>
            <a:r>
              <a:rPr lang="ru-RU" b="1" dirty="0" smtClean="0">
                <a:latin typeface="Century Schoolbook" pitchFamily="18" charset="0"/>
              </a:rPr>
              <a:t> </a:t>
            </a:r>
            <a:r>
              <a:rPr lang="ru-RU" dirty="0" smtClean="0">
                <a:latin typeface="Century Schoolbook" pitchFamily="18" charset="0"/>
              </a:rPr>
              <a:t> в Одессе 11 июня 1889 года  в семье инженер-капитана 2-го ранга Андрея Антоновича Горенко и Инны </a:t>
            </a:r>
            <a:r>
              <a:rPr lang="ru-RU" dirty="0" err="1" smtClean="0">
                <a:latin typeface="Century Schoolbook" pitchFamily="18" charset="0"/>
              </a:rPr>
              <a:t>Эразмовны</a:t>
            </a:r>
            <a:r>
              <a:rPr lang="ru-RU" dirty="0" smtClean="0">
                <a:latin typeface="Century Schoolbook" pitchFamily="18" charset="0"/>
              </a:rPr>
              <a:t>. </a:t>
            </a:r>
            <a:endParaRPr lang="en-US" dirty="0" smtClean="0">
              <a:latin typeface="Century Schoolbook" pitchFamily="18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64681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Она прекрасно владела французским.</a:t>
            </a:r>
          </a:p>
          <a:p>
            <a:r>
              <a:rPr lang="ru-RU" dirty="0" smtClean="0">
                <a:latin typeface="Century Schoolbook" pitchFamily="18" charset="0"/>
              </a:rPr>
              <a:t>В 1905 году Инна </a:t>
            </a:r>
            <a:r>
              <a:rPr lang="ru-RU" dirty="0" err="1" smtClean="0">
                <a:latin typeface="Century Schoolbook" pitchFamily="18" charset="0"/>
              </a:rPr>
              <a:t>Эразмовна</a:t>
            </a:r>
            <a:r>
              <a:rPr lang="ru-RU" dirty="0" smtClean="0">
                <a:latin typeface="Century Schoolbook" pitchFamily="18" charset="0"/>
              </a:rPr>
              <a:t> развелась с мужем и переехала с детьми сначала в Евпаторию, а затем в Киев. Здесь Анна Андреевна закончила </a:t>
            </a:r>
            <a:r>
              <a:rPr lang="ru-RU" dirty="0" err="1" smtClean="0">
                <a:latin typeface="Century Schoolbook" pitchFamily="18" charset="0"/>
              </a:rPr>
              <a:t>Фундуклеевскую</a:t>
            </a:r>
            <a:r>
              <a:rPr lang="ru-RU" dirty="0" smtClean="0">
                <a:latin typeface="Century Schoolbook" pitchFamily="18" charset="0"/>
              </a:rPr>
              <a:t> гимназию и поступила на юридический факультет Высших женских курсов, отдавая все же предпочтение истории и литературе.</a:t>
            </a:r>
            <a:r>
              <a:rPr lang="ru-RU" sz="1600" dirty="0" smtClean="0">
                <a:latin typeface="Century Schoolbook" pitchFamily="18" charset="0"/>
              </a:rPr>
              <a:t> 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6" name="Picture 7" descr="0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2431157" cy="303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5657671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 Горенко. Анна, Инна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Эразмовна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Ия,. Андрей и Виктор. Киев. 1909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9" descr="детс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2068513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220486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После рождения дочери семья переехала в Царское Село, где Анна Андреевна училась в Мариинской гимназии. </a:t>
            </a:r>
            <a:endParaRPr lang="ru-RU" dirty="0" smtClean="0"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5637" y="4653136"/>
            <a:ext cx="291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 Ахматова в детстве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Мировое признание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89654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 1962 году Ахматовой была присуждена Международная поэтическая премия "Этна-Таормина" - в связи с 50-летием поэтической деятельности и выходом в Италии сборника избранных произведений Ахматовой. В том же году Оксфордский университет принял решение присвоить Анне Андреевне Ахматовой степень почетного доктора литературы.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28092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1964 году Ахматова побывала в Лондоне, где состоялась торжественная церемония ее облачения в докторскую мантию. Впервые в истории Оксфордского университета англичане нарушили традицию: не Анна Ахматова всходила по мраморной лестнице, а ректор спускался к ней.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8" descr="ahmatov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644143" cy="3569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«Бег времени»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556792"/>
            <a:ext cx="4737720" cy="457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</a:rPr>
              <a:t>В 1965 издан итоговый сборник «Бег времени». На закате дней Ахматовой было позволено принять итальянскую литературную премию Этна-Таормина (1964) и звание почетного доктора Оксфордского университета (1965).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48698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 марта 1966 года Анны Ахматовой не стало. </a:t>
            </a:r>
            <a:endParaRPr lang="ru-RU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Picture 4" descr="20_035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556792"/>
            <a:ext cx="2917825" cy="467995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563888" y="1484784"/>
            <a:ext cx="5580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если зажмут мой  измученный рот,</a:t>
            </a:r>
          </a:p>
          <a:p>
            <a:pPr>
              <a:buFontTx/>
              <a:buNone/>
            </a:pPr>
            <a:r>
              <a:rPr lang="ru-RU" sz="2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Которым кричит </a:t>
            </a:r>
            <a:r>
              <a:rPr lang="ru-RU" sz="2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стомильонный</a:t>
            </a:r>
            <a:r>
              <a:rPr lang="ru-RU" sz="2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народ</a:t>
            </a:r>
          </a:p>
          <a:p>
            <a:pPr>
              <a:buFontTx/>
              <a:buNone/>
            </a:pPr>
            <a:r>
              <a:rPr lang="ru-RU" sz="2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так же они поминают меня</a:t>
            </a:r>
          </a:p>
          <a:p>
            <a:pPr>
              <a:buFontTx/>
              <a:buNone/>
            </a:pPr>
            <a:r>
              <a:rPr lang="ru-RU" sz="2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канун моего поминального дня…</a:t>
            </a:r>
            <a:endParaRPr lang="ru-RU" sz="2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140968"/>
            <a:ext cx="496855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До конца жизни Анна Андреевна Ахматова оставалась Поэтом. В своей короткой автобиографии, составленной в 1965 году, перед самой смертью, она писала: "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</a:rPr>
              <a:t>Я не переставала писать стихи. Для меня в них - связь моя со временем, с новой жизнью моего народа. Когда я писала их, я жила теми ритмами, которые звучали в героической истории моей страны. Я счастлива, что жила в эти годы и видела события, которым не было равных".</a:t>
            </a: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915816" y="260648"/>
            <a:ext cx="5976664" cy="18002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76672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Ржавеет золото, и истлевает сталь,</a:t>
            </a:r>
          </a:p>
          <a:p>
            <a:pPr>
              <a:buFontTx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Крошится мрамор – к смерти все готово.</a:t>
            </a:r>
          </a:p>
          <a:p>
            <a:pPr>
              <a:buFontTx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Всего прочнее на земле печаль</a:t>
            </a:r>
          </a:p>
          <a:p>
            <a:pPr>
              <a:buFontTx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долговечней – царственное слово.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7" descr="i09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204864"/>
            <a:ext cx="35274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a0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2653017" cy="295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Ахматова и Гумилев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906888" cy="470911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 Schoolbook" pitchFamily="18" charset="0"/>
              </a:rPr>
              <a:t>Со своим будущим мужем поэтом Николаем Гумилевым Анна Горенко познакомилась еще четырнадцатилетней девочкой. Позже между ними возникла переписка, а в 1909 году Анна приняла официальное предложение Гумилева стать его женой.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420888"/>
            <a:ext cx="2857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6487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7704856" cy="1785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25 апреля 1910 года Гумилев и Ахматова обвенчались в Николаевской церкви села Никольская слобода под Киевом. После венчания молодые отправились в свадебное путешествие, пробыв в Париже всю весну. 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Вскоре у них родился сын.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420888"/>
            <a:ext cx="45720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1910 г.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состоялся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дебют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Ахматовой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на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"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башне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"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Вяч</a:t>
            </a:r>
            <a:r>
              <a:rPr lang="ru-RU" sz="2000" i="1" dirty="0" err="1" smtClean="0">
                <a:latin typeface="Century Schoolbook" pitchFamily="18" charset="0"/>
                <a:cs typeface="Times New Roman" pitchFamily="18" charset="0"/>
              </a:rPr>
              <a:t>еслава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Иванова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По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свидетельству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современников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, "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Вячеслав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очень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сурово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прослушал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ее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стихи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одобрил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только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одно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об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остальных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промолчал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одно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раскритиковал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".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Заключение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"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мэтра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"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было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равнодушно-ироничным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: "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Какой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густой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entury Schoolbook" pitchFamily="18" charset="0"/>
                <a:cs typeface="Times New Roman" pitchFamily="18" charset="0"/>
              </a:rPr>
              <a:t>романтизм</a:t>
            </a:r>
            <a:r>
              <a:rPr lang="en-US" sz="2000" i="1" dirty="0" smtClean="0">
                <a:latin typeface="Century Schoolbook" pitchFamily="18" charset="0"/>
                <a:cs typeface="Times New Roman" pitchFamily="18" charset="0"/>
              </a:rPr>
              <a:t>..." </a:t>
            </a:r>
            <a:endParaRPr lang="it-IT" sz="2000" i="1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48880"/>
            <a:ext cx="2703684" cy="317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836712"/>
            <a:ext cx="8496944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66"/>
                </a:solidFill>
              </a:rPr>
              <a:t>Сочиняя стихи с 11 лет и печатаясь с 18 лет, Ахматова впервые огласила свои опыты перед авторитетной аудиторией (В.Иванов, М.А.Кузмин).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победы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 1912 г.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вышел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первый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сборник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Ахматовой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"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Вечер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 с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предисловием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М. А.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Кузмина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"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Милый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радостный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и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горестный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мир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 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50912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Четки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 (1914),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следующая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книга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Ахматовой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,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продолжала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лирический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"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сюжет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 "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Вечера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".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1855765" cy="287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201622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Признание таланта Ахматовой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После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"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Четок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(1914)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к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Ахматовой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приходит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слава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Среди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ее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восторженных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поклонников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были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поэты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только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входившие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в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литературу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— М. И.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Цветаева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Б. Л.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Пастернак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Более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сдержано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все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же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одобрительно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отнеслись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к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Ахматовой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А. А.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Блок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и В. Я.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Брюсов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5208240" cy="34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25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3513137" cy="4392613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635896" y="0"/>
            <a:ext cx="5365104" cy="697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Я научилась просто, мудро жить,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Смотреть на небо и молиться Богу, 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И долго перед вечером бродить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Чтоб утомить ненужную тревогу.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Когда шуршат в овраге лопухи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И никнет гроздь рябины желто-красной,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Слагаю я веселые стихи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О жизни тленной, тленной и прекрасной. 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Я возвращаюсь. Лижет мне ладонь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Пушистый кот, </a:t>
            </a:r>
            <a:r>
              <a:rPr lang="ru-RU" sz="1900" dirty="0" err="1" smtClean="0">
                <a:latin typeface="Century Schoolbook" pitchFamily="18" charset="0"/>
              </a:rPr>
              <a:t>мурлыкает</a:t>
            </a:r>
            <a:r>
              <a:rPr lang="ru-RU" sz="1900" dirty="0" smtClean="0">
                <a:latin typeface="Century Schoolbook" pitchFamily="18" charset="0"/>
              </a:rPr>
              <a:t> умильней,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И яркий загорается огонь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 На башенке озерной лесопильни.                            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Лишь изредка прорезывает тишь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И если в дверь мою ты постучишь,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900" dirty="0" smtClean="0">
                <a:latin typeface="Century Schoolbook" pitchFamily="18" charset="0"/>
              </a:rPr>
              <a:t>Мне кажется, я даже не услышу.</a:t>
            </a:r>
          </a:p>
          <a:p>
            <a:pPr>
              <a:buFontTx/>
              <a:buNone/>
            </a:pPr>
            <a:r>
              <a:rPr lang="ru-RU" sz="2000" dirty="0" smtClean="0">
                <a:latin typeface="Century Schoolbook" pitchFamily="18" charset="0"/>
              </a:rPr>
              <a:t>                                                     1912</a:t>
            </a:r>
            <a:endParaRPr lang="ru-RU" sz="2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980728"/>
            <a:ext cx="8856984" cy="151216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300" i="1" dirty="0" smtClean="0">
              <a:cs typeface="Times New Roman" pitchFamily="18" charset="0"/>
            </a:endParaRPr>
          </a:p>
          <a:p>
            <a:r>
              <a:rPr lang="ru-RU" sz="2300" i="1" dirty="0" smtClean="0">
                <a:cs typeface="Times New Roman" pitchFamily="18" charset="0"/>
              </a:rPr>
              <a:t>В эти годы Ахматова становится излюбленной моделью для многих художников и адресатом многочисленных стихотворных посвящений. Ее образ постепенно превращается в неотъемлемый символ петербургской поэзии эпохи акмеизма.</a:t>
            </a:r>
            <a:endParaRPr lang="it-IT" sz="2300" i="1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Портреты Ахматовой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770814" cy="401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125466" cy="3698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9">
      <a:dk1>
        <a:sysClr val="windowText" lastClr="000000"/>
      </a:dk1>
      <a:lt1>
        <a:sysClr val="window" lastClr="FFFFFF"/>
      </a:lt1>
      <a:dk2>
        <a:srgbClr val="7FAFA0"/>
      </a:dk2>
      <a:lt2>
        <a:srgbClr val="D8E9D7"/>
      </a:lt2>
      <a:accent1>
        <a:srgbClr val="7FAFA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</TotalTime>
  <Words>1351</Words>
  <Application>Microsoft Office PowerPoint</Application>
  <PresentationFormat>Экран (4:3)</PresentationFormat>
  <Paragraphs>85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Анна Ахматова –  голос своего поколения</vt:lpstr>
      <vt:lpstr>Я – голос ваш, жар вашего дыханья,                            Я –отраженье вашего лица…                                                                           А. Ахматова.  </vt:lpstr>
      <vt:lpstr>Ахматова и Гумилев</vt:lpstr>
      <vt:lpstr>Слайд 4</vt:lpstr>
      <vt:lpstr>Слайд 5</vt:lpstr>
      <vt:lpstr>Первые победы</vt:lpstr>
      <vt:lpstr>Признание таланта Ахматовой</vt:lpstr>
      <vt:lpstr>Слайд 8</vt:lpstr>
      <vt:lpstr>Портреты Ахматовой</vt:lpstr>
      <vt:lpstr>Слайд 10</vt:lpstr>
      <vt:lpstr>Слайд 11</vt:lpstr>
      <vt:lpstr>Слайд 12</vt:lpstr>
      <vt:lpstr>Слайд 13</vt:lpstr>
      <vt:lpstr>Тяжелые 1930-1940-е</vt:lpstr>
      <vt:lpstr>Слайд 15</vt:lpstr>
      <vt:lpstr>Реквием</vt:lpstr>
      <vt:lpstr>Слайд 17</vt:lpstr>
      <vt:lpstr>«Слава миру»</vt:lpstr>
      <vt:lpstr>Поэма без героя</vt:lpstr>
      <vt:lpstr>Мировое признание</vt:lpstr>
      <vt:lpstr>«Бег времени»</vt:lpstr>
      <vt:lpstr>5 марта 1966 года Анны Ахматовой не стало. </vt:lpstr>
      <vt:lpstr>Слайд 23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Ахматова –  голос своего поколения</dc:title>
  <dc:creator>User</dc:creator>
  <cp:lastModifiedBy>User</cp:lastModifiedBy>
  <cp:revision>12</cp:revision>
  <dcterms:created xsi:type="dcterms:W3CDTF">2013-12-19T19:08:42Z</dcterms:created>
  <dcterms:modified xsi:type="dcterms:W3CDTF">2013-12-19T21:01:42Z</dcterms:modified>
</cp:coreProperties>
</file>