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1B5EF-DA8F-4D17-B61A-D66025018488}" type="datetimeFigureOut">
              <a:rPr lang="uk-UA" smtClean="0"/>
              <a:t>11.12.2013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0B537-B226-4195-8E88-3EC6B508FA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198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пап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B537-B226-4195-8E88-3EC6B508FAEC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21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Олександр Блок Дмитро </a:t>
            </a:r>
            <a:r>
              <a:rPr lang="uk-UA" dirty="0" err="1" smtClean="0"/>
              <a:t>Мережовський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B537-B226-4195-8E88-3EC6B508FAEC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5619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B537-B226-4195-8E88-3EC6B508FAEC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3154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B537-B226-4195-8E88-3EC6B508FAEC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359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700808"/>
            <a:ext cx="7543800" cy="2152650"/>
          </a:xfrm>
        </p:spPr>
        <p:txBody>
          <a:bodyPr/>
          <a:lstStyle/>
          <a:p>
            <a:r>
              <a:rPr lang="uk-UA" dirty="0">
                <a:effectLst/>
              </a:rPr>
              <a:t>Срібна доба російської поезії</a:t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80528" y="-819472"/>
            <a:ext cx="6172200" cy="68580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823" y="3147192"/>
            <a:ext cx="1847850" cy="24669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080517"/>
            <a:ext cx="1800225" cy="25336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147192"/>
            <a:ext cx="2173546" cy="24669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73" y="3140968"/>
            <a:ext cx="1670783" cy="247319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364089" y="6488668"/>
            <a:ext cx="3779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Виконав Ковальов Сергій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4014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35696" y="-3915816"/>
            <a:ext cx="6096000" cy="3657599"/>
          </a:xfrm>
        </p:spPr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-1179512"/>
            <a:ext cx="7543800" cy="9144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556792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Акмеї­сти виступили за відображення земного, конкретного, предметного і ясного світу, з його формами, обрисами, барвами й пахощами, за ясність і конкретність слова. Звідси в акмеїстів підкреслена увага до предметних, зримих деталей, що не лише акцентують абстрагований зміст образу, а й наочно окреслюють його матеріальні, зримі ознаки, які часто в акмеїстів свідомо висуваються в центр сприйняття і поетизуються. Уже в 1933 році О. </a:t>
            </a:r>
            <a:r>
              <a:rPr lang="uk-UA" sz="2000" dirty="0" err="1"/>
              <a:t>Мандельштам</a:t>
            </a:r>
            <a:r>
              <a:rPr lang="uk-UA" sz="2000" dirty="0"/>
              <a:t> визначав акмеїзм як «тугу за світовою культурою». І дійс­но, поезія акмеїстів сповнена різноманітними культурними асоціаціями, перегуком з культурними епохами минулого. Поети течії торкаються у своїх творах античності й середньовіччя (О. </a:t>
            </a:r>
            <a:r>
              <a:rPr lang="uk-UA" sz="2000" dirty="0" err="1"/>
              <a:t>Мандельштам</a:t>
            </a:r>
            <a:r>
              <a:rPr lang="uk-UA" sz="2000" dirty="0"/>
              <a:t>), світу слов'янської міфології (С. Городецький) та української культури й побуту (В. Нарбут), екзотики Китаю та Африки (М. </a:t>
            </a:r>
            <a:r>
              <a:rPr lang="uk-UA" sz="2000" dirty="0" err="1"/>
              <a:t>Гумільов</a:t>
            </a:r>
            <a:r>
              <a:rPr lang="uk-UA" sz="2000" dirty="0"/>
              <a:t>).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28395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36713"/>
            <a:ext cx="2267743" cy="306477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/>
          <a:lstStyle/>
          <a:p>
            <a:pPr algn="ctr"/>
            <a:r>
              <a:rPr lang="uk-UA" dirty="0" smtClean="0"/>
              <a:t>Представники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836712"/>
            <a:ext cx="2245360" cy="304292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836712"/>
            <a:ext cx="2175688" cy="304292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7504" y="4005064"/>
            <a:ext cx="2127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Микола </a:t>
            </a:r>
            <a:r>
              <a:rPr lang="uk-UA" dirty="0" err="1"/>
              <a:t>Гумільов</a:t>
            </a:r>
            <a:r>
              <a:rPr lang="uk-UA" dirty="0"/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55598" y="4005064"/>
            <a:ext cx="1906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Анна Ахматова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04048" y="4005064"/>
            <a:ext cx="21756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dirty="0"/>
              <a:t>Осип </a:t>
            </a:r>
            <a:r>
              <a:rPr lang="uk-UA" dirty="0" err="1"/>
              <a:t>Мандельштам</a:t>
            </a:r>
            <a:r>
              <a:rPr lang="uk-U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644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/>
          <a:lstStyle/>
          <a:p>
            <a:r>
              <a:rPr lang="uk-UA" u="sng" dirty="0">
                <a:effectLst/>
              </a:rPr>
              <a:t>Футуризм</a:t>
            </a:r>
            <a:r>
              <a:rPr lang="uk-UA" dirty="0">
                <a:effectLst/>
              </a:rPr>
              <a:t> (від лат. майбутнє) — авангардистська течія в літературі й мистецтві 10-30-х років </a:t>
            </a:r>
            <a:r>
              <a:rPr lang="en-US" dirty="0">
                <a:effectLst/>
              </a:rPr>
              <a:t>XX </a:t>
            </a:r>
            <a:r>
              <a:rPr lang="uk-UA" dirty="0">
                <a:effectLst/>
              </a:rPr>
              <a:t>століття. Батьківщиною футуризму була Італія. У 1909 році італійський поет </a:t>
            </a:r>
            <a:r>
              <a:rPr lang="uk-UA" dirty="0" err="1">
                <a:effectLst/>
              </a:rPr>
              <a:t>Філіппо</a:t>
            </a:r>
            <a:r>
              <a:rPr lang="uk-UA" dirty="0">
                <a:effectLst/>
              </a:rPr>
              <a:t> </a:t>
            </a:r>
            <a:r>
              <a:rPr lang="uk-UA" dirty="0" err="1">
                <a:effectLst/>
              </a:rPr>
              <a:t>Томмазо</a:t>
            </a:r>
            <a:r>
              <a:rPr lang="uk-UA" dirty="0">
                <a:effectLst/>
              </a:rPr>
              <a:t> </a:t>
            </a:r>
            <a:r>
              <a:rPr lang="uk-UA" dirty="0" err="1">
                <a:effectLst/>
              </a:rPr>
              <a:t>Марінетгі</a:t>
            </a:r>
            <a:r>
              <a:rPr lang="uk-UA" dirty="0">
                <a:effectLst/>
              </a:rPr>
              <a:t> друкує в паризькій газеті «Фі­гаро» перший маніфест футуризму</a:t>
            </a:r>
            <a:r>
              <a:rPr lang="uk-UA" dirty="0" smtClean="0">
                <a:effectLst/>
              </a:rPr>
              <a:t>.</a:t>
            </a:r>
          </a:p>
          <a:p>
            <a:r>
              <a:rPr lang="uk-UA" dirty="0">
                <a:effectLst/>
              </a:rPr>
              <a:t>На початку 1910-х років футуризм виникає і в Росії. Появу російського футури­зму — незалежно від італійського угруповання — знаменують «Пролог егофутуриз­му» (1911) І. </a:t>
            </a:r>
            <a:r>
              <a:rPr lang="uk-UA" dirty="0" err="1">
                <a:effectLst/>
              </a:rPr>
              <a:t>Сєвєряніна</a:t>
            </a:r>
            <a:r>
              <a:rPr lang="uk-UA" dirty="0">
                <a:effectLst/>
              </a:rPr>
              <a:t> та збірка «Ляпас громадському смакові» (1913) </a:t>
            </a:r>
            <a:r>
              <a:rPr lang="uk-UA" dirty="0" err="1">
                <a:effectLst/>
              </a:rPr>
              <a:t>поетів-кубофутуристів</a:t>
            </a:r>
            <a:r>
              <a:rPr lang="uk-UA" dirty="0">
                <a:effectLst/>
              </a:rPr>
              <a:t>. Народження футуризму в Росії зумовила криза російського символі­зму і водночас бажання молодих, радикально налаштованих поетів відмежуватися від акмеїзму (якщо перших вони зневажливо називали «</a:t>
            </a:r>
            <a:r>
              <a:rPr lang="uk-UA" dirty="0" err="1">
                <a:effectLst/>
              </a:rPr>
              <a:t>символятиною</a:t>
            </a:r>
            <a:r>
              <a:rPr lang="uk-UA" dirty="0">
                <a:effectLst/>
              </a:rPr>
              <a:t>», то других — «зграєю Адамів»). Російські футуристи, так само, як і італійські, знищують «кордони між мистецтвом і життям, між образом і побутом», вони орієнтуються на мову вулиці, на лубок, рекламу, міський фольклор і плакат.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473727"/>
          </a:xfrm>
        </p:spPr>
        <p:txBody>
          <a:bodyPr/>
          <a:lstStyle/>
          <a:p>
            <a:pPr algn="ctr"/>
            <a:r>
              <a:rPr lang="uk-UA" dirty="0" smtClean="0">
                <a:effectLst/>
              </a:rPr>
              <a:t>Футуризм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557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 fontScale="92500" lnSpcReduction="20000"/>
          </a:bodyPr>
          <a:lstStyle/>
          <a:p>
            <a:r>
              <a:rPr lang="uk-UA" dirty="0">
                <a:effectLst/>
              </a:rPr>
              <a:t>Футуризм у Росії складався із чотирьох угруповань: «</a:t>
            </a:r>
            <a:r>
              <a:rPr lang="uk-UA" dirty="0" err="1">
                <a:effectLst/>
              </a:rPr>
              <a:t>Гілея</a:t>
            </a:r>
            <a:r>
              <a:rPr lang="uk-UA" dirty="0">
                <a:effectLst/>
              </a:rPr>
              <a:t>», або </a:t>
            </a:r>
            <a:r>
              <a:rPr lang="uk-UA" dirty="0" err="1">
                <a:effectLst/>
              </a:rPr>
              <a:t>кубофутуристи</a:t>
            </a:r>
            <a:r>
              <a:rPr lang="uk-UA" dirty="0">
                <a:effectLst/>
              </a:rPr>
              <a:t>, — В. </a:t>
            </a:r>
            <a:r>
              <a:rPr lang="uk-UA" dirty="0" err="1">
                <a:effectLst/>
              </a:rPr>
              <a:t>Хлєбников</a:t>
            </a:r>
            <a:r>
              <a:rPr lang="uk-UA" dirty="0">
                <a:effectLst/>
              </a:rPr>
              <a:t>, Д. і М. </a:t>
            </a:r>
            <a:r>
              <a:rPr lang="uk-UA" dirty="0" err="1">
                <a:effectLst/>
              </a:rPr>
              <a:t>Бурлюки</a:t>
            </a:r>
            <a:r>
              <a:rPr lang="uk-UA" dirty="0">
                <a:effectLst/>
              </a:rPr>
              <a:t>, В. Маяковський, В. Каменський, О. </a:t>
            </a:r>
            <a:r>
              <a:rPr lang="uk-UA" dirty="0" err="1">
                <a:effectLst/>
              </a:rPr>
              <a:t>Гуро</a:t>
            </a:r>
            <a:r>
              <a:rPr lang="uk-UA" dirty="0">
                <a:effectLst/>
              </a:rPr>
              <a:t>, О. Кручених, Б. Лівшиць; «Асоціація егофутуристів» — І. </a:t>
            </a:r>
            <a:r>
              <a:rPr lang="uk-UA" dirty="0" err="1">
                <a:effectLst/>
              </a:rPr>
              <a:t>Сєвєрянін</a:t>
            </a:r>
            <a:r>
              <a:rPr lang="uk-UA" dirty="0">
                <a:effectLst/>
              </a:rPr>
              <a:t>, І. </a:t>
            </a:r>
            <a:r>
              <a:rPr lang="uk-UA" dirty="0" err="1">
                <a:effectLst/>
              </a:rPr>
              <a:t>Ігнатьєв</a:t>
            </a:r>
            <a:r>
              <a:rPr lang="uk-UA" dirty="0">
                <a:effectLst/>
              </a:rPr>
              <a:t>, К. </a:t>
            </a:r>
            <a:r>
              <a:rPr lang="uk-UA" dirty="0" err="1">
                <a:effectLst/>
              </a:rPr>
              <a:t>Олімпов</a:t>
            </a:r>
            <a:r>
              <a:rPr lang="uk-UA" dirty="0">
                <a:effectLst/>
              </a:rPr>
              <a:t>, В. </a:t>
            </a:r>
            <a:r>
              <a:rPr lang="uk-UA" dirty="0" err="1">
                <a:effectLst/>
              </a:rPr>
              <a:t>Гнєдов</a:t>
            </a:r>
            <a:r>
              <a:rPr lang="uk-UA" dirty="0">
                <a:effectLst/>
              </a:rPr>
              <a:t>; «Мезонін поезії» — В. </a:t>
            </a:r>
            <a:r>
              <a:rPr lang="uk-UA" dirty="0" err="1">
                <a:effectLst/>
              </a:rPr>
              <a:t>Шершеневич</a:t>
            </a:r>
            <a:r>
              <a:rPr lang="uk-UA" dirty="0">
                <a:effectLst/>
              </a:rPr>
              <a:t>, Р. </a:t>
            </a:r>
            <a:r>
              <a:rPr lang="uk-UA" dirty="0" err="1">
                <a:effectLst/>
              </a:rPr>
              <a:t>Івнєв</a:t>
            </a:r>
            <a:r>
              <a:rPr lang="uk-UA" dirty="0">
                <a:effectLst/>
              </a:rPr>
              <a:t>, С. Третьяков, Б. Лавреньов; «Центрифуга» — С. </a:t>
            </a:r>
            <a:r>
              <a:rPr lang="uk-UA" dirty="0" err="1">
                <a:effectLst/>
              </a:rPr>
              <a:t>Бобров</a:t>
            </a:r>
            <a:r>
              <a:rPr lang="uk-UA" dirty="0">
                <a:effectLst/>
              </a:rPr>
              <a:t>, Б. Пастернак, М. Асєєв, </a:t>
            </a:r>
            <a:r>
              <a:rPr lang="uk-UA" dirty="0" err="1">
                <a:effectLst/>
              </a:rPr>
              <a:t>Божидар</a:t>
            </a:r>
            <a:r>
              <a:rPr lang="uk-UA" dirty="0">
                <a:effectLst/>
              </a:rPr>
              <a:t>.</a:t>
            </a:r>
            <a:r>
              <a:rPr lang="uk-UA" dirty="0"/>
              <a:t/>
            </a:r>
            <a:br>
              <a:rPr lang="uk-UA" dirty="0"/>
            </a:br>
            <a:r>
              <a:rPr lang="uk-UA" dirty="0">
                <a:effectLst/>
              </a:rPr>
              <a:t>Обличчя російського футуризму визначали </a:t>
            </a:r>
            <a:r>
              <a:rPr lang="uk-UA" dirty="0" err="1">
                <a:effectLst/>
              </a:rPr>
              <a:t>поети-кубофутуристи—</a:t>
            </a:r>
            <a:r>
              <a:rPr lang="uk-UA" dirty="0">
                <a:effectLst/>
              </a:rPr>
              <a:t> найбільш радикальна й продуктивна група (назва запозичена від так званих художників-кубістів, що намагалися епатувати глядача, розкладаючи зображуване в найпростіші геометричні фігури — куби (звідки й назва), лінії, циліндри, прямокутники тощо. Са­ме діяльність </a:t>
            </a:r>
            <a:r>
              <a:rPr lang="uk-UA" dirty="0" err="1">
                <a:effectLst/>
              </a:rPr>
              <a:t>кубофутуристів</a:t>
            </a:r>
            <a:r>
              <a:rPr lang="uk-UA" dirty="0">
                <a:effectLst/>
              </a:rPr>
              <a:t>, або «</a:t>
            </a:r>
            <a:r>
              <a:rPr lang="uk-UA" dirty="0" err="1">
                <a:effectLst/>
              </a:rPr>
              <a:t>будетлян</a:t>
            </a:r>
            <a:r>
              <a:rPr lang="uk-UA" dirty="0">
                <a:effectLst/>
              </a:rPr>
              <a:t>» («провісників майбутнього»), як нази­вав їх </a:t>
            </a:r>
            <a:r>
              <a:rPr lang="uk-UA" dirty="0" err="1">
                <a:effectLst/>
              </a:rPr>
              <a:t>Хлєбников</a:t>
            </a:r>
            <a:r>
              <a:rPr lang="uk-UA" dirty="0">
                <a:effectLst/>
              </a:rPr>
              <a:t>, нерідко ототожнюється взагалі з футуристами в Росії. «</a:t>
            </a:r>
            <a:r>
              <a:rPr lang="uk-UA" dirty="0" err="1">
                <a:effectLst/>
              </a:rPr>
              <a:t>Будетляни</a:t>
            </a:r>
            <a:r>
              <a:rPr lang="uk-UA" dirty="0">
                <a:effectLst/>
              </a:rPr>
              <a:t>», як і митці групи </a:t>
            </a:r>
            <a:r>
              <a:rPr lang="uk-UA" dirty="0" err="1">
                <a:effectLst/>
              </a:rPr>
              <a:t>Марінетті</a:t>
            </a:r>
            <a:r>
              <a:rPr lang="uk-UA" dirty="0">
                <a:effectLst/>
              </a:rPr>
              <a:t>, оголошують війну традиції: у знаменитому маніфесті «Ляпас громадському смаку» вони вимагають «скинути Пушкіна, Достоєвського, Толстого... з пароплава сучасності». Пориваючи з минулим, яке уявляється їм тісним («Академія та Пушкін не зрозуміліші за ієрогліфи»), </a:t>
            </a:r>
            <a:r>
              <a:rPr lang="uk-UA" dirty="0" err="1">
                <a:effectLst/>
              </a:rPr>
              <a:t>кубофутуристи</a:t>
            </a:r>
            <a:r>
              <a:rPr lang="uk-UA" dirty="0">
                <a:effectLst/>
              </a:rPr>
              <a:t> оголошують себе «обличчям нашого Часу». Висувають вони й «нові принципи творчості». Так, </a:t>
            </a:r>
            <a:r>
              <a:rPr lang="uk-UA" dirty="0" err="1">
                <a:effectLst/>
              </a:rPr>
              <a:t>поети-кубофутуристи</a:t>
            </a:r>
            <a:r>
              <a:rPr lang="uk-UA" dirty="0">
                <a:effectLst/>
              </a:rPr>
              <a:t> відкидають правопис, пунктуацію, «розхитують» синтаксис. Вони розробляють нові типи рим (фонетична рима), опрацьовують нові ритми («Ми пере­стали шукати розміри в підручниках — кожний рух народжує новий вільний ритм по­етові»), експериментують у галузі віршової графіки (фігурні вірші, візуальна поезія, автографічна книга). Футуристи наголошують на «словотворчості і </a:t>
            </a:r>
            <a:r>
              <a:rPr lang="uk-UA" dirty="0" err="1">
                <a:effectLst/>
              </a:rPr>
              <a:t>словоноваціях</a:t>
            </a:r>
            <a:r>
              <a:rPr lang="uk-UA" dirty="0">
                <a:effectLst/>
              </a:rPr>
              <a:t>» без обмежень. Одним з головних принципів футуристів було «слово як таке».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-928045"/>
            <a:ext cx="7543800" cy="914400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284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36712"/>
            <a:ext cx="2106116" cy="293351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/>
          <a:lstStyle/>
          <a:p>
            <a:pPr algn="ctr"/>
            <a:r>
              <a:rPr lang="uk-UA" dirty="0" smtClean="0"/>
              <a:t>Представники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867" y="871175"/>
            <a:ext cx="2038543" cy="291429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836714"/>
            <a:ext cx="2365996" cy="298321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924100" y="3833780"/>
            <a:ext cx="20938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Борис Пастернак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9274" y="3859119"/>
            <a:ext cx="2131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err="1"/>
              <a:t>Велимир</a:t>
            </a:r>
            <a:r>
              <a:rPr lang="uk-UA" dirty="0"/>
              <a:t> </a:t>
            </a:r>
            <a:r>
              <a:rPr lang="uk-UA" dirty="0" err="1"/>
              <a:t>Хлєбников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4445" y="3859119"/>
            <a:ext cx="2257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Володимир Маяковський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6825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r>
              <a:rPr lang="uk-UA" dirty="0">
                <a:effectLst/>
              </a:rPr>
              <a:t>Трагічно склалося життя митців, що прийшли в російську літературу «Срібної доби». Трагічною була доля самої російської культури: її дивовиж­ний злет був перерваний жовтневим переворотом, що призвів до встанов­лення тоталітаризму в країні. З встановленням більшовицької влади культурна політика у державі була спрямована на руйнацію духовної спадщини царської Росії та знищення творчої інтелігенції. Відтоді над країною почала опускатися «залізна завіса», що більш як на 2/3 століття відокремила російську культуру від світового культурного розвитку. За умов штучної ізо­ляції та постійних ідеологічних переслідувань література невідворот­но вироджувалася в офіційне «</a:t>
            </a:r>
            <a:r>
              <a:rPr lang="uk-UA" dirty="0" err="1">
                <a:effectLst/>
              </a:rPr>
              <a:t>соцреалістичне</a:t>
            </a:r>
            <a:r>
              <a:rPr lang="uk-UA" dirty="0">
                <a:effectLst/>
              </a:rPr>
              <a:t>» псевдомистецтво. 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6864215"/>
            <a:ext cx="7543800" cy="914400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214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-3657599"/>
            <a:ext cx="6096000" cy="3657599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543800" cy="914400"/>
          </a:xfrm>
        </p:spPr>
        <p:txBody>
          <a:bodyPr/>
          <a:lstStyle/>
          <a:p>
            <a:pPr algn="ctr"/>
            <a:r>
              <a:rPr lang="uk-UA" dirty="0" smtClean="0"/>
              <a:t>Дякую за увагу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7523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r>
              <a:rPr lang="uk-UA" b="1" dirty="0">
                <a:effectLst/>
              </a:rPr>
              <a:t>Срібна доба</a:t>
            </a:r>
            <a:r>
              <a:rPr lang="uk-UA" dirty="0">
                <a:effectLst/>
              </a:rPr>
              <a:t> — термін, що вживається в літературознавстві для характеристики межі </a:t>
            </a:r>
            <a:r>
              <a:rPr lang="en-US" dirty="0">
                <a:effectLst/>
              </a:rPr>
              <a:t>XIX-XX </a:t>
            </a:r>
            <a:r>
              <a:rPr lang="uk-UA" dirty="0">
                <a:effectLst/>
              </a:rPr>
              <a:t>ст. у російській </a:t>
            </a:r>
            <a:r>
              <a:rPr lang="uk-UA" dirty="0" smtClean="0">
                <a:effectLst/>
              </a:rPr>
              <a:t>літературі</a:t>
            </a:r>
            <a:r>
              <a:rPr lang="uk-UA" dirty="0">
                <a:effectLst/>
              </a:rPr>
              <a:t>. Назва була обрана за аналогією із «золотою добою» російської літератури, яку ототожнювали з </a:t>
            </a:r>
            <a:r>
              <a:rPr lang="en-US" dirty="0">
                <a:effectLst/>
              </a:rPr>
              <a:t>XIX </a:t>
            </a:r>
            <a:r>
              <a:rPr lang="uk-UA" dirty="0">
                <a:effectLst/>
              </a:rPr>
              <a:t>сторіччям, коли працювала низка російських літераторів від Пушкіна і Баратинського до Чехова та Лева Толстого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1096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692696"/>
            <a:ext cx="8496944" cy="5745831"/>
          </a:xfrm>
        </p:spPr>
        <p:txBody>
          <a:bodyPr/>
          <a:lstStyle/>
          <a:p>
            <a:pPr marL="18288" indent="0">
              <a:buNone/>
            </a:pPr>
            <a:r>
              <a:rPr lang="uk-UA" dirty="0">
                <a:effectLst/>
              </a:rPr>
              <a:t>Ідейним підґрунтям розвитку нової російської поезії, став розквіт релігійно-філософської думки, який відбувається в Росії на межі ХІХ-ХХ ст. Нова філософія постає як критична реакція на позитивізм другої половини </a:t>
            </a:r>
            <a:r>
              <a:rPr lang="en-US" dirty="0">
                <a:effectLst/>
              </a:rPr>
              <a:t>XIX </a:t>
            </a:r>
            <a:r>
              <a:rPr lang="uk-UA" dirty="0">
                <a:effectLst/>
              </a:rPr>
              <a:t>ст. з його раціональним ставленням до життя як до факту буття виключно матеріального. Нова російська філософія, навпаки, була ідеалістичною, зверталася до ірраціональних сторін людського буття і намагалася синтезувати досвід науки, філософії та релігії. До основних її представників належать М. Федоров, М. Бердяєв, П. </a:t>
            </a:r>
            <a:r>
              <a:rPr lang="uk-UA" dirty="0" err="1">
                <a:effectLst/>
              </a:rPr>
              <a:t>Флоренський</a:t>
            </a:r>
            <a:r>
              <a:rPr lang="uk-UA" dirty="0">
                <a:effectLst/>
              </a:rPr>
              <a:t>, М. </a:t>
            </a:r>
            <a:r>
              <a:rPr lang="uk-UA" dirty="0" err="1">
                <a:effectLst/>
              </a:rPr>
              <a:t>Лосський</a:t>
            </a:r>
            <a:r>
              <a:rPr lang="uk-UA" dirty="0">
                <a:effectLst/>
              </a:rPr>
              <a:t>, С. Франк та інші, серед яких чи не найбільш безпосередній вплив на формування ідейної основи російського поетичного модернізму справив визначний російський мислитель і поет Володимир Сергійович Соловйов. Його філософські ідеї та художні образи стоять біля витоків російського поетичного символізму.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88424" cy="626368"/>
          </a:xfrm>
        </p:spPr>
        <p:txBody>
          <a:bodyPr/>
          <a:lstStyle/>
          <a:p>
            <a:r>
              <a:rPr lang="uk-UA" dirty="0" smtClean="0"/>
              <a:t>Історична довідка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678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330788"/>
              </p:ext>
            </p:extLst>
          </p:nvPr>
        </p:nvGraphicFramePr>
        <p:xfrm>
          <a:off x="-13855" y="0"/>
          <a:ext cx="9144000" cy="6960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933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Подія </a:t>
                      </a: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Дата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  <a:tr h="1603483">
                <a:tc>
                  <a:txBody>
                    <a:bodyPr/>
                    <a:lstStyle/>
                    <a:p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"Срібне століття" не має чітких хронологічних меж, але, зазвичай, його початком вважається злам століть: 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XIX 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 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XX. 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Його теж неможливо уявити поза історичним контекстом.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/>
                        <a:t>Кінець </a:t>
                      </a:r>
                      <a:r>
                        <a:rPr lang="en-US" sz="1600" dirty="0" smtClean="0"/>
                        <a:t>XIX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ru-RU" sz="1600" baseline="0" dirty="0" smtClean="0"/>
                        <a:t>та початок ХХ</a:t>
                      </a:r>
                      <a:endParaRPr lang="uk-UA" sz="1600" dirty="0" smtClean="0"/>
                    </a:p>
                    <a:p>
                      <a:endParaRPr lang="uk-UA" dirty="0"/>
                    </a:p>
                  </a:txBody>
                  <a:tcPr/>
                </a:tc>
              </a:tr>
              <a:tr h="10180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Упродовж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срібного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віку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в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російській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поезії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яскраво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виявили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себе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чотири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по­коління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поетів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 </a:t>
                      </a:r>
                      <a:r>
                        <a:rPr lang="ru-RU" sz="1600" b="0" i="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бальмонтівське</a:t>
                      </a:r>
                      <a:endParaRPr lang="uk-UA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(яке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народилося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60-ті та на початку 70-х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років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XIX ст.)</a:t>
                      </a:r>
                      <a:endParaRPr lang="uk-UA" sz="1600" dirty="0" smtClean="0"/>
                    </a:p>
                    <a:p>
                      <a:endParaRPr lang="uk-UA" sz="1600" dirty="0"/>
                    </a:p>
                  </a:txBody>
                  <a:tcPr/>
                </a:tc>
              </a:tr>
              <a:tr h="858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0" i="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Блоківське</a:t>
                      </a:r>
                      <a:r>
                        <a:rPr lang="uk-UA" sz="16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Андрій </a:t>
                      </a:r>
                      <a:r>
                        <a:rPr lang="uk-UA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Бєлий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Олександр Блок, Валерій Брюсов)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(близько 1880-го року)</a:t>
                      </a:r>
                      <a:endParaRPr lang="uk-UA" sz="1600" dirty="0"/>
                    </a:p>
                  </a:txBody>
                  <a:tcPr/>
                </a:tc>
              </a:tr>
              <a:tr h="1084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0" i="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Гумільовське</a:t>
                      </a:r>
                      <a:r>
                        <a:rPr lang="uk-UA" sz="16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uk-UA" sz="16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Микола </a:t>
                      </a:r>
                      <a:r>
                        <a:rPr lang="uk-UA" sz="1600" b="0" i="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Гумільов</a:t>
                      </a:r>
                      <a:r>
                        <a:rPr lang="uk-UA" sz="16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Сергій Городецький,</a:t>
                      </a:r>
                      <a:r>
                        <a:rPr lang="uk-UA" sz="16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Анна Ахматова, та багато інших.</a:t>
                      </a:r>
                      <a:r>
                        <a:rPr lang="uk-UA" sz="16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) </a:t>
                      </a:r>
                      <a:endParaRPr lang="uk-UA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(близько 1886 року)</a:t>
                      </a:r>
                    </a:p>
                    <a:p>
                      <a:endParaRPr lang="uk-UA" sz="1600" dirty="0"/>
                    </a:p>
                  </a:txBody>
                  <a:tcPr/>
                </a:tc>
              </a:tr>
              <a:tr h="1360498">
                <a:tc>
                  <a:txBody>
                    <a:bodyPr/>
                    <a:lstStyle/>
                    <a:p>
                      <a:r>
                        <a:rPr lang="uk-UA" sz="18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поко­ління 90-х років</a:t>
                      </a:r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представлене іменами Г. Іванова, Г. Адамовича, М. </a:t>
                      </a:r>
                      <a:r>
                        <a:rPr lang="uk-UA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Цвєтаєвої</a:t>
                      </a:r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Р. </a:t>
                      </a:r>
                      <a:r>
                        <a:rPr lang="uk-UA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Івнєва</a:t>
                      </a:r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С. Єсеніна, В. Маяковського, М. </a:t>
                      </a:r>
                      <a:r>
                        <a:rPr lang="uk-UA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Оцупа</a:t>
                      </a:r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В. </a:t>
                      </a:r>
                      <a:r>
                        <a:rPr lang="uk-UA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Шершеневича</a:t>
                      </a:r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багатьох інших. </a:t>
                      </a:r>
                      <a:endParaRPr lang="uk-UA" sz="1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(близько 1890 –х -1903 років)</a:t>
                      </a:r>
                      <a:endParaRPr lang="uk-UA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-648103"/>
            <a:ext cx="7200800" cy="648072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222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r>
              <a:rPr lang="uk-UA" dirty="0">
                <a:effectLst/>
              </a:rPr>
              <a:t>Російська поезія «срібного століття» стала своєрідним підбиттям підсумків двохсотрічного розвитку нової російської поезії. Вона підхопила і продовжила кращі традиції попередніх історичних етапів розвитку російської поезії і водночас вдалася до суттєвої переоцінки цінностей художніх і культурологічних пріоритетів, які спря­мували її розвиток. 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>
                <a:effectLst/>
              </a:rPr>
              <a:t>В історії розвитку російської поезії «срібного віку» найбільш яскраво виявили себе три напрямки: </a:t>
            </a:r>
            <a:r>
              <a:rPr lang="uk-UA" u="sng" dirty="0">
                <a:effectLst/>
              </a:rPr>
              <a:t>символізм, акмеїзм, футуризм</a:t>
            </a:r>
            <a:r>
              <a:rPr lang="uk-UA" dirty="0">
                <a:effectLst/>
              </a:rPr>
              <a:t>. Окреме місце в російському по­етичному модернізмі початку </a:t>
            </a:r>
            <a:r>
              <a:rPr lang="en-US" dirty="0">
                <a:effectLst/>
              </a:rPr>
              <a:t>XX </a:t>
            </a:r>
            <a:r>
              <a:rPr lang="uk-UA" dirty="0">
                <a:effectLst/>
              </a:rPr>
              <a:t>ст. посідають так звані «нові селянські» поети (Сергій Єсенін), а та­кож поети, творчість яких чітко не співвідноситься з певним художнім напрямком (Марина </a:t>
            </a:r>
            <a:r>
              <a:rPr lang="uk-UA" dirty="0" err="1">
                <a:effectLst/>
              </a:rPr>
              <a:t>Цвєтаєва</a:t>
            </a:r>
            <a:r>
              <a:rPr lang="uk-UA" dirty="0">
                <a:effectLst/>
              </a:rPr>
              <a:t>).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-900336"/>
            <a:ext cx="7543800" cy="914400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24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9762309"/>
              </p:ext>
            </p:extLst>
          </p:nvPr>
        </p:nvGraphicFramePr>
        <p:xfrm>
          <a:off x="-33338" y="908050"/>
          <a:ext cx="9177339" cy="6252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9113"/>
                <a:gridCol w="3059113"/>
                <a:gridCol w="3059113"/>
              </a:tblGrid>
              <a:tr h="1983317">
                <a:tc>
                  <a:txBody>
                    <a:bodyPr/>
                    <a:lstStyle/>
                    <a:p>
                      <a:r>
                        <a:rPr lang="uk-UA" sz="40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Символізм</a:t>
                      </a:r>
                      <a:endParaRPr lang="uk-UA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40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Акмеїзм</a:t>
                      </a:r>
                      <a:endParaRPr lang="uk-UA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40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Футуризм</a:t>
                      </a:r>
                      <a:endParaRPr lang="uk-UA" sz="4000" dirty="0"/>
                    </a:p>
                  </a:txBody>
                  <a:tcPr/>
                </a:tc>
              </a:tr>
              <a:tr h="1983317"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почуття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через знаки і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символи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ясність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вершина,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сповнення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драматичної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суперечності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життя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трагізм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епохи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майбутнє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заперечення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спадщини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попередніх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літературних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епох</a:t>
                      </a:r>
                      <a:endParaRPr lang="uk-UA" dirty="0"/>
                    </a:p>
                  </a:txBody>
                  <a:tcPr/>
                </a:tc>
              </a:tr>
              <a:tr h="1983317"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Дмитро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Мережковський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Бальмонт, Брюсов,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Андрій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Білий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Сологуб,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Олександр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Блок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Зінаїда </a:t>
                      </a:r>
                      <a:r>
                        <a:rPr lang="uk-UA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Гіппіус</a:t>
                      </a:r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Микола </a:t>
                      </a:r>
                      <a:r>
                        <a:rPr lang="uk-UA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Гумільов</a:t>
                      </a:r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Анна Ахматова, Михайло </a:t>
                      </a:r>
                      <a:r>
                        <a:rPr lang="uk-UA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Кузмін</a:t>
                      </a:r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Йосип </a:t>
                      </a:r>
                      <a:r>
                        <a:rPr lang="uk-UA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Мандельштам</a:t>
                      </a:r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Сергій Городецький, Георгій Іванов, Михай­ло </a:t>
                      </a:r>
                      <a:r>
                        <a:rPr lang="uk-UA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Зенкевич</a:t>
                      </a:r>
                      <a:r>
                        <a:rPr lang="uk-U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Григорій Нарбут, Борис Садовський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Василь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Каменський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Володимир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Маяковський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Велємир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Хлєбніков</a:t>
                      </a:r>
                      <a:r>
                        <a:rPr lang="ru-RU" dirty="0" smtClean="0"/>
                        <a:t/>
                      </a:r>
                      <a:br>
                        <a:rPr lang="ru-RU" dirty="0" smtClean="0"/>
                      </a:b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0"/>
            <a:ext cx="7543800" cy="914400"/>
          </a:xfrm>
        </p:spPr>
        <p:txBody>
          <a:bodyPr/>
          <a:lstStyle/>
          <a:p>
            <a:r>
              <a:rPr lang="uk-UA" i="1" dirty="0">
                <a:effectLst/>
              </a:rPr>
              <a:t>«СРІБНЕ СТОЛІТТЯ»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426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601815"/>
          </a:xfrm>
        </p:spPr>
        <p:txBody>
          <a:bodyPr>
            <a:normAutofit fontScale="92500" lnSpcReduction="20000"/>
          </a:bodyPr>
          <a:lstStyle/>
          <a:p>
            <a:pPr marL="18288" indent="0">
              <a:buNone/>
            </a:pPr>
            <a:r>
              <a:rPr lang="uk-UA" dirty="0">
                <a:effectLst/>
              </a:rPr>
              <a:t> Символізм (</a:t>
            </a:r>
            <a:r>
              <a:rPr lang="uk-UA" dirty="0" err="1">
                <a:effectLst/>
              </a:rPr>
              <a:t>грецьк</a:t>
            </a:r>
            <a:r>
              <a:rPr lang="uk-UA" dirty="0">
                <a:effectLst/>
              </a:rPr>
              <a:t>. </a:t>
            </a:r>
            <a:r>
              <a:rPr lang="en-US" dirty="0" err="1">
                <a:effectLst/>
              </a:rPr>
              <a:t>sumvol</a:t>
            </a:r>
            <a:r>
              <a:rPr lang="en-US" dirty="0">
                <a:effectLst/>
              </a:rPr>
              <a:t> — </a:t>
            </a:r>
            <a:r>
              <a:rPr lang="uk-UA" dirty="0">
                <a:effectLst/>
              </a:rPr>
              <a:t>умовний знак, прикмета) — літературний напрям кінця </a:t>
            </a:r>
            <a:r>
              <a:rPr lang="en-US" dirty="0">
                <a:effectLst/>
              </a:rPr>
              <a:t>XIX - </a:t>
            </a:r>
            <a:r>
              <a:rPr lang="uk-UA" dirty="0">
                <a:effectLst/>
              </a:rPr>
              <a:t>початку </a:t>
            </a:r>
            <a:r>
              <a:rPr lang="en-US" dirty="0">
                <a:effectLst/>
              </a:rPr>
              <a:t>XX </a:t>
            </a:r>
            <a:r>
              <a:rPr lang="uk-UA" dirty="0">
                <a:effectLst/>
              </a:rPr>
              <a:t>століття, основною рисою якого є те, що конкретний художній образ перетворюється на багатозначний символ. </a:t>
            </a:r>
            <a:endParaRPr lang="uk-UA" dirty="0">
              <a:effectLst/>
            </a:endParaRPr>
          </a:p>
          <a:p>
            <a:pPr marL="18288" indent="0">
              <a:buNone/>
            </a:pPr>
            <a:r>
              <a:rPr lang="uk-UA" dirty="0" smtClean="0">
                <a:effectLst/>
              </a:rPr>
              <a:t>Точкою </a:t>
            </a:r>
            <a:r>
              <a:rPr lang="uk-UA" dirty="0">
                <a:effectLst/>
              </a:rPr>
              <a:t>відліку російського символізму стала діяльність двох літературних гур­тків, які виникли майже одночасно в Москві та Петербурзі на </a:t>
            </a:r>
            <a:r>
              <a:rPr lang="uk-UA" dirty="0" err="1">
                <a:effectLst/>
              </a:rPr>
              <a:t>грунті</a:t>
            </a:r>
            <a:r>
              <a:rPr lang="uk-UA" dirty="0">
                <a:effectLst/>
              </a:rPr>
              <a:t> загального заці­кавлення філософією </a:t>
            </a:r>
            <a:r>
              <a:rPr lang="uk-UA" dirty="0" err="1">
                <a:effectLst/>
              </a:rPr>
              <a:t>Шопенгауера</a:t>
            </a:r>
            <a:r>
              <a:rPr lang="uk-UA" dirty="0">
                <a:effectLst/>
              </a:rPr>
              <a:t>, Ніцше, а також творчістю європейських символі­стів. Наприкінці 90-х років </a:t>
            </a:r>
            <a:r>
              <a:rPr lang="en-US" dirty="0">
                <a:effectLst/>
              </a:rPr>
              <a:t>XIX </a:t>
            </a:r>
            <a:r>
              <a:rPr lang="uk-UA" dirty="0">
                <a:effectLst/>
              </a:rPr>
              <a:t>ст. обидві групи символістів об'єдналися, створивши таким чином єдиний літературний напрямок символізму. Тоді ж у Москві виникає і видавництво «Скорпіон» (1899-1916), навколо якого групуються російські символіс­ти. Російських символістів прийнято поділяти на старших та молодших (відповідно до часу їх вступу у літературу і деяку розбіжність у теоретичних позиціях). До старших символістів, які прийшли в літературу в 1890-ті рр., належать Дмитро </a:t>
            </a:r>
            <a:r>
              <a:rPr lang="uk-UA" dirty="0" err="1">
                <a:effectLst/>
              </a:rPr>
              <a:t>Мережковський</a:t>
            </a:r>
            <a:r>
              <a:rPr lang="uk-UA" dirty="0">
                <a:effectLst/>
              </a:rPr>
              <a:t> (їх головний ідеолог), Валерій Брюсов, Костянтин </a:t>
            </a:r>
            <a:r>
              <a:rPr lang="uk-UA" dirty="0" err="1">
                <a:effectLst/>
              </a:rPr>
              <a:t>Бальмонт</a:t>
            </a:r>
            <a:r>
              <a:rPr lang="uk-UA" dirty="0">
                <a:effectLst/>
              </a:rPr>
              <a:t>, Федір Сологуб та інші. Ідейне підґрунтя своїх поглядів старші символісти виводили переважно з настанов французького символізму, на який головним чином і орієнтувались, хоча повністю не відкидали і здобутків російської ідеалістичної думки. Молодші символісти, що всту­пали в літературу вже на початку </a:t>
            </a:r>
            <a:r>
              <a:rPr lang="en-US" dirty="0">
                <a:effectLst/>
              </a:rPr>
              <a:t>XX </a:t>
            </a:r>
            <a:r>
              <a:rPr lang="uk-UA" dirty="0">
                <a:effectLst/>
              </a:rPr>
              <a:t>ст. (Андрій </a:t>
            </a:r>
            <a:r>
              <a:rPr lang="uk-UA" dirty="0" err="1">
                <a:effectLst/>
              </a:rPr>
              <a:t>Бєлий</a:t>
            </a:r>
            <a:r>
              <a:rPr lang="uk-UA" dirty="0">
                <a:effectLst/>
              </a:rPr>
              <a:t>, Олександр Блок, В'ячеслав Іванов та інші), більше орієнтувалися на філософські пошуки власне російської ідеа­лістичної думки і традиції національної поезії, називаючи своїми предтечами поезію В. Жуковського, Ф. Тютчева та А. </a:t>
            </a:r>
            <a:r>
              <a:rPr lang="uk-UA" dirty="0" err="1">
                <a:effectLst/>
              </a:rPr>
              <a:t>Фета.</a:t>
            </a:r>
            <a:r>
              <a:rPr lang="uk-UA" dirty="0" err="1" smtClean="0">
                <a:effectLst/>
              </a:rPr>
              <a:t>алларме</a:t>
            </a:r>
            <a:r>
              <a:rPr lang="uk-UA" dirty="0">
                <a:effectLst/>
              </a:rPr>
              <a:t> 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0"/>
            <a:ext cx="7543800" cy="914400"/>
          </a:xfrm>
        </p:spPr>
        <p:txBody>
          <a:bodyPr/>
          <a:lstStyle/>
          <a:p>
            <a:r>
              <a:rPr lang="uk-UA" dirty="0" smtClean="0"/>
              <a:t>Символізм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59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24" y="1820187"/>
            <a:ext cx="1943100" cy="2540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0"/>
            <a:ext cx="7543800" cy="914400"/>
          </a:xfrm>
        </p:spPr>
        <p:txBody>
          <a:bodyPr/>
          <a:lstStyle/>
          <a:p>
            <a:pPr algn="ctr"/>
            <a:r>
              <a:rPr lang="uk-UA" dirty="0" smtClean="0"/>
              <a:t>Представники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5805264"/>
            <a:ext cx="193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Олександр Блок</a:t>
            </a: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364" y="1844824"/>
            <a:ext cx="2314575" cy="251536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660232" y="5482098"/>
            <a:ext cx="2344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Дмитро </a:t>
            </a:r>
            <a:r>
              <a:rPr lang="uk-UA" dirty="0" err="1"/>
              <a:t>Мережовський</a:t>
            </a:r>
            <a:endParaRPr lang="uk-UA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844824"/>
            <a:ext cx="1466119" cy="2530851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042342" y="5666764"/>
            <a:ext cx="14852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Костянтин </a:t>
            </a:r>
            <a:r>
              <a:rPr lang="uk-UA" dirty="0" err="1"/>
              <a:t>Бальмонт</a:t>
            </a:r>
            <a:r>
              <a:rPr lang="uk-UA" dirty="0"/>
              <a:t>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844824"/>
            <a:ext cx="2160240" cy="253085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611543" y="5805264"/>
            <a:ext cx="1904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Валерій Брюсов</a:t>
            </a:r>
          </a:p>
        </p:txBody>
      </p:sp>
    </p:spTree>
    <p:extLst>
      <p:ext uri="{BB962C8B-B14F-4D97-AF65-F5344CB8AC3E}">
        <p14:creationId xmlns:p14="http://schemas.microsoft.com/office/powerpoint/2010/main" val="342159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396536" y="4653136"/>
            <a:ext cx="6096000" cy="3657599"/>
          </a:xfrm>
        </p:spPr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704"/>
            <a:ext cx="7543800" cy="914400"/>
          </a:xfrm>
        </p:spPr>
        <p:txBody>
          <a:bodyPr/>
          <a:lstStyle/>
          <a:p>
            <a:pPr algn="ctr"/>
            <a:r>
              <a:rPr lang="uk-UA" dirty="0" smtClean="0"/>
              <a:t>Акмеїзм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412776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u="sng" dirty="0"/>
              <a:t>Акмеїзм</a:t>
            </a:r>
            <a:r>
              <a:rPr lang="uk-UA" dirty="0"/>
              <a:t> — модерністська течія в російській поезії 1910-х років, що об'єднала Миколу </a:t>
            </a:r>
            <a:r>
              <a:rPr lang="uk-UA" dirty="0" err="1"/>
              <a:t>Гумільова</a:t>
            </a:r>
            <a:r>
              <a:rPr lang="uk-UA" dirty="0"/>
              <a:t>, Анну Ахматову, Осипа </a:t>
            </a:r>
            <a:r>
              <a:rPr lang="uk-UA" dirty="0" err="1"/>
              <a:t>Мандельштама</a:t>
            </a:r>
            <a:r>
              <a:rPr lang="uk-UA" dirty="0"/>
              <a:t>, Сергія Городецького, Георгія Іванова, Михай­ла </a:t>
            </a:r>
            <a:r>
              <a:rPr lang="uk-UA" dirty="0" err="1"/>
              <a:t>Зенкевича</a:t>
            </a:r>
            <a:r>
              <a:rPr lang="uk-UA" dirty="0"/>
              <a:t>, Григорія Нарбута і «співчуваючих» Михайла </a:t>
            </a:r>
            <a:r>
              <a:rPr lang="uk-UA" dirty="0" err="1"/>
              <a:t>Кузміна</a:t>
            </a:r>
            <a:r>
              <a:rPr lang="uk-UA" dirty="0"/>
              <a:t>, Бориса Садовського та інших митців. Досить часто акмеїсти іменують свій напрям «</a:t>
            </a:r>
            <a:r>
              <a:rPr lang="uk-UA" dirty="0" err="1"/>
              <a:t>адамізмом</a:t>
            </a:r>
            <a:r>
              <a:rPr lang="uk-UA" dirty="0"/>
              <a:t>» (від першої людини, прабатька Адама, образ якого в даному разі асоціювався з виразом природного і безпосереднього «початкове» ясного погляду на життя — на противагу абстрагованому від реальності символізму. М. </a:t>
            </a:r>
            <a:r>
              <a:rPr lang="uk-UA" dirty="0" err="1"/>
              <a:t>Гумільов</a:t>
            </a:r>
            <a:r>
              <a:rPr lang="uk-UA" dirty="0"/>
              <a:t> визначав </a:t>
            </a:r>
            <a:r>
              <a:rPr lang="uk-UA" dirty="0" err="1"/>
              <a:t>адамізм</a:t>
            </a:r>
            <a:r>
              <a:rPr lang="uk-UA" dirty="0"/>
              <a:t> як «мужньо твердий і ясний погляд на життя». До течії застосовувався також термін М. </a:t>
            </a:r>
            <a:r>
              <a:rPr lang="uk-UA" dirty="0" err="1"/>
              <a:t>Кузміна</a:t>
            </a:r>
            <a:r>
              <a:rPr lang="uk-UA" dirty="0"/>
              <a:t> «</a:t>
            </a:r>
            <a:r>
              <a:rPr lang="uk-UA" dirty="0" err="1"/>
              <a:t>кларизм</a:t>
            </a:r>
            <a:r>
              <a:rPr lang="uk-UA" dirty="0"/>
              <a:t>», яким поет називає «прекрасну ясність» як одну з основних засад нової поезії.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2</a:t>
            </a:r>
            <a:r>
              <a:rPr lang="uk-UA" dirty="0"/>
              <a:t>. Спершу рух виник у вигляді вільної асоціації кількох поетів, що відмежувалися від символізму, точніше, від «Поетичної академії» В'ячеслава Іванова на знак протес­ту проти його нищівної критики </a:t>
            </a:r>
            <a:r>
              <a:rPr lang="uk-UA" dirty="0" err="1"/>
              <a:t>гумільовської</a:t>
            </a:r>
            <a:r>
              <a:rPr lang="uk-UA" dirty="0"/>
              <a:t> поеми «Блудний син» (1911 р.). Молоді поети створили спілку під назвою «Цех поетів» (існував у 1911-1914 роках, потім від­новив свою діяльність у 1920-1922 роках), що охопив широке поетичне коло (до «Це­ху поетів» входив і О. Блок</a:t>
            </a:r>
            <a:r>
              <a:rPr lang="uk-UA" dirty="0" smtClean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95157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123</TotalTime>
  <Words>811</Words>
  <Application>Microsoft Office PowerPoint</Application>
  <PresentationFormat>Экран (4:3)</PresentationFormat>
  <Paragraphs>59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Базовая</vt:lpstr>
      <vt:lpstr>Срібна доба російської поезії </vt:lpstr>
      <vt:lpstr>Презентация PowerPoint</vt:lpstr>
      <vt:lpstr>Історична довідка</vt:lpstr>
      <vt:lpstr>Презентация PowerPoint</vt:lpstr>
      <vt:lpstr>Презентация PowerPoint</vt:lpstr>
      <vt:lpstr>«СРІБНЕ СТОЛІТТЯ»</vt:lpstr>
      <vt:lpstr>Символізм</vt:lpstr>
      <vt:lpstr>Представники</vt:lpstr>
      <vt:lpstr>Акмеїзм</vt:lpstr>
      <vt:lpstr>Презентация PowerPoint</vt:lpstr>
      <vt:lpstr>Представники</vt:lpstr>
      <vt:lpstr>Футуризм</vt:lpstr>
      <vt:lpstr>Презентация PowerPoint</vt:lpstr>
      <vt:lpstr>Представники</vt:lpstr>
      <vt:lpstr>Презентация PowerPoint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doriking</dc:creator>
  <cp:lastModifiedBy>doriking</cp:lastModifiedBy>
  <cp:revision>8</cp:revision>
  <dcterms:created xsi:type="dcterms:W3CDTF">2013-12-11T15:05:29Z</dcterms:created>
  <dcterms:modified xsi:type="dcterms:W3CDTF">2013-12-11T17:23:40Z</dcterms:modified>
</cp:coreProperties>
</file>