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BC387"/>
    <a:srgbClr val="D5DF51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1;&#1085;&#1072;\Downloads\&#1059;&#1082;&#1088;&#1072;&#1111;&#1085;&#1089;&#1100;&#1082;&#1110;%20&#1084;&#1077;&#1083;&#1086;&#1076;&#1110;&#1111;%20-%20&#1053;&#1077;%20&#1096;&#1091;&#1084;&#1080;%20&#1082;&#1072;&#1083;&#1080;&#1085;&#1086;&#1085;&#1100;&#1082;&#1086;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88024" cy="2088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</a:t>
            </a:r>
            <a:r>
              <a:rPr lang="ru-RU" sz="48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Костомаров</a:t>
            </a:r>
            <a:endParaRPr lang="ru-RU" sz="48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573016"/>
            <a:ext cx="3664496" cy="1752600"/>
          </a:xfrm>
        </p:spPr>
        <p:txBody>
          <a:bodyPr/>
          <a:lstStyle/>
          <a:p>
            <a:pPr algn="r"/>
            <a:r>
              <a:rPr lang="ru-RU" sz="1800" b="1" i="1" dirty="0" smtClean="0"/>
              <a:t>«Чим </a:t>
            </a:r>
            <a:r>
              <a:rPr lang="ru-RU" sz="1800" b="1" i="1" dirty="0" err="1" smtClean="0"/>
              <a:t>більше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російський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купець</a:t>
            </a:r>
            <a:r>
              <a:rPr lang="ru-RU" sz="1800" b="1" i="1" dirty="0" smtClean="0"/>
              <a:t> божиться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тим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швидше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обманює</a:t>
            </a:r>
            <a:r>
              <a:rPr lang="ru-RU" sz="2000" b="1" i="1" dirty="0" smtClean="0"/>
              <a:t>.»</a:t>
            </a:r>
            <a:endParaRPr lang="ru-RU" sz="3600" b="1" i="1" dirty="0"/>
          </a:p>
        </p:txBody>
      </p:sp>
      <p:pic>
        <p:nvPicPr>
          <p:cNvPr id="13314" name="Picture 2" descr="Микола Костом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533775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Українські мелодії - Не шуми калинонько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Ув'язнення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404664"/>
            <a:ext cx="6948264" cy="645333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1800" dirty="0" err="1" smtClean="0"/>
              <a:t>Київський</a:t>
            </a:r>
            <a:r>
              <a:rPr lang="ru-RU" sz="1800" dirty="0" smtClean="0"/>
              <a:t> губернатор 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Фундуклей</a:t>
            </a:r>
            <a:r>
              <a:rPr lang="ru-RU" sz="1800" dirty="0" smtClean="0"/>
              <a:t> </a:t>
            </a:r>
            <a:r>
              <a:rPr lang="ru-RU" sz="1800" dirty="0" err="1" smtClean="0"/>
              <a:t>з</a:t>
            </a:r>
            <a:r>
              <a:rPr lang="ru-RU" sz="1800" dirty="0" smtClean="0"/>
              <a:t> великою </a:t>
            </a:r>
            <a:r>
              <a:rPr lang="ru-RU" sz="1800" dirty="0" err="1" smtClean="0"/>
              <a:t>повагою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ставився</a:t>
            </a:r>
            <a:r>
              <a:rPr lang="ru-RU" sz="1800" dirty="0" smtClean="0"/>
              <a:t> до Костомарова. За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тижнів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дав </a:t>
            </a:r>
            <a:r>
              <a:rPr lang="ru-RU" sz="1800" dirty="0" err="1" smtClean="0"/>
              <a:t>Миколі</a:t>
            </a:r>
            <a:r>
              <a:rPr lang="ru-RU" sz="1800" dirty="0" smtClean="0"/>
              <a:t> </a:t>
            </a:r>
            <a:r>
              <a:rPr lang="ru-RU" sz="1800" dirty="0" err="1" smtClean="0"/>
              <a:t>Івановичу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відгуку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зауважень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рукопис</a:t>
            </a:r>
            <a:r>
              <a:rPr lang="ru-RU" sz="1800" dirty="0" smtClean="0"/>
              <a:t> книги «</a:t>
            </a:r>
            <a:r>
              <a:rPr lang="ru-RU" sz="1800" dirty="0" err="1" smtClean="0"/>
              <a:t>Огляд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Києва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старожитностей</a:t>
            </a:r>
            <a:r>
              <a:rPr lang="ru-RU" sz="1800" dirty="0" smtClean="0"/>
              <a:t>» (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надрукована</a:t>
            </a:r>
            <a:r>
              <a:rPr lang="ru-RU" sz="1800" dirty="0" smtClean="0"/>
              <a:t> 1847 року). </a:t>
            </a:r>
            <a:r>
              <a:rPr lang="ru-RU" sz="1800" dirty="0" err="1" smtClean="0"/>
              <a:t>Довідавшись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підготовку</a:t>
            </a:r>
            <a:r>
              <a:rPr lang="ru-RU" sz="1800" dirty="0" smtClean="0"/>
              <a:t> </a:t>
            </a:r>
            <a:r>
              <a:rPr lang="ru-RU" sz="1800" dirty="0" err="1" smtClean="0"/>
              <a:t>арешту</a:t>
            </a:r>
            <a:r>
              <a:rPr lang="ru-RU" sz="1800" dirty="0" smtClean="0"/>
              <a:t>, </a:t>
            </a:r>
            <a:r>
              <a:rPr lang="ru-RU" sz="1800" dirty="0" err="1" smtClean="0"/>
              <a:t>Фундуклей</a:t>
            </a:r>
            <a:r>
              <a:rPr lang="ru-RU" sz="1800" dirty="0" smtClean="0"/>
              <a:t> </a:t>
            </a:r>
            <a:r>
              <a:rPr lang="ru-RU" sz="1800" dirty="0" err="1" smtClean="0"/>
              <a:t>намагався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попередити</a:t>
            </a:r>
            <a:r>
              <a:rPr lang="ru-RU" sz="1800" dirty="0" smtClean="0"/>
              <a:t> Костомарова про </a:t>
            </a:r>
            <a:r>
              <a:rPr lang="ru-RU" sz="1800" dirty="0" err="1" smtClean="0"/>
              <a:t>небезпеку</a:t>
            </a:r>
            <a:r>
              <a:rPr lang="ru-RU" sz="1800" dirty="0" smtClean="0"/>
              <a:t>. У </a:t>
            </a:r>
            <a:r>
              <a:rPr lang="ru-RU" sz="1800" dirty="0" err="1" smtClean="0"/>
              <a:t>відправленій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посильним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записці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просив Костомарова </a:t>
            </a:r>
            <a:r>
              <a:rPr lang="ru-RU" sz="1800" dirty="0" err="1" smtClean="0"/>
              <a:t>негайно</a:t>
            </a:r>
            <a:r>
              <a:rPr lang="ru-RU" sz="1800" dirty="0" smtClean="0"/>
              <a:t> зайти до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. Але </a:t>
            </a:r>
            <a:r>
              <a:rPr lang="ru-RU" sz="1800" dirty="0" err="1" smtClean="0"/>
              <a:t>історик</a:t>
            </a:r>
            <a:r>
              <a:rPr lang="ru-RU" sz="1800" dirty="0" smtClean="0"/>
              <a:t>, </a:t>
            </a:r>
            <a:r>
              <a:rPr lang="ru-RU" sz="1800" dirty="0" err="1" smtClean="0"/>
              <a:t>заклопотаний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майбутнім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весіллям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Ангеліною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Крагельською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знайшов</a:t>
            </a:r>
            <a:r>
              <a:rPr lang="ru-RU" sz="1800" dirty="0" smtClean="0"/>
              <a:t> часу </a:t>
            </a:r>
            <a:r>
              <a:rPr lang="ru-RU" sz="1800" dirty="0" err="1" smtClean="0"/>
              <a:t>заїхати</a:t>
            </a:r>
            <a:r>
              <a:rPr lang="ru-RU" sz="1800" dirty="0" smtClean="0"/>
              <a:t> до губернатора. У </a:t>
            </a:r>
            <a:r>
              <a:rPr lang="ru-RU" sz="1800" dirty="0" err="1" smtClean="0"/>
              <a:t>ніч</a:t>
            </a:r>
            <a:r>
              <a:rPr lang="ru-RU" sz="1800" dirty="0" smtClean="0"/>
              <a:t> на 30 </a:t>
            </a:r>
            <a:r>
              <a:rPr lang="ru-RU" sz="1800" dirty="0" err="1" smtClean="0"/>
              <a:t>березня</a:t>
            </a:r>
            <a:r>
              <a:rPr lang="ru-RU" sz="1800" dirty="0" smtClean="0"/>
              <a:t> 1847 року Костомарова взяли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варту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відправили</a:t>
            </a:r>
            <a:r>
              <a:rPr lang="ru-RU" sz="1800" dirty="0" smtClean="0"/>
              <a:t> до Петербургу.</a:t>
            </a:r>
          </a:p>
          <a:p>
            <a:r>
              <a:rPr lang="ru-RU" sz="1800" dirty="0" smtClean="0"/>
              <a:t>Костомаров </a:t>
            </a:r>
            <a:r>
              <a:rPr lang="ru-RU" sz="1800" dirty="0" err="1" smtClean="0"/>
              <a:t>перебував</a:t>
            </a:r>
            <a:r>
              <a:rPr lang="ru-RU" sz="1800" dirty="0" smtClean="0"/>
              <a:t> у </a:t>
            </a:r>
            <a:r>
              <a:rPr lang="ru-RU" sz="1800" dirty="0" err="1" smtClean="0"/>
              <a:t>жахливому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стані</a:t>
            </a:r>
            <a:r>
              <a:rPr lang="ru-RU" sz="1800" dirty="0" smtClean="0"/>
              <a:t>. У </a:t>
            </a:r>
            <a:r>
              <a:rPr lang="ru-RU" sz="1800" dirty="0" err="1" smtClean="0"/>
              <a:t>відчаї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намагався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заморити</a:t>
            </a:r>
            <a:r>
              <a:rPr lang="ru-RU" sz="1800" dirty="0" smtClean="0"/>
              <a:t> себе голодом у </a:t>
            </a:r>
            <a:r>
              <a:rPr lang="ru-RU" sz="1800" dirty="0" err="1" smtClean="0"/>
              <a:t>дорозі</a:t>
            </a:r>
            <a:r>
              <a:rPr lang="ru-RU" sz="1800" dirty="0" smtClean="0"/>
              <a:t>. 7 </a:t>
            </a:r>
            <a:r>
              <a:rPr lang="ru-RU" sz="1800" dirty="0" err="1" smtClean="0"/>
              <a:t>квітня</a:t>
            </a:r>
            <a:r>
              <a:rPr lang="ru-RU" sz="1800" dirty="0" smtClean="0"/>
              <a:t> 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привезли до Петербурга, а 15-го </a:t>
            </a:r>
            <a:r>
              <a:rPr lang="ru-RU" sz="1800" dirty="0" err="1" smtClean="0"/>
              <a:t>відбувся</a:t>
            </a:r>
            <a:r>
              <a:rPr lang="ru-RU" sz="1800" dirty="0" smtClean="0"/>
              <a:t> перший допит.</a:t>
            </a:r>
          </a:p>
          <a:p>
            <a:r>
              <a:rPr lang="ru-RU" sz="1800" dirty="0" smtClean="0"/>
              <a:t>14 </a:t>
            </a:r>
            <a:r>
              <a:rPr lang="ru-RU" sz="1800" dirty="0" err="1" smtClean="0"/>
              <a:t>червня</a:t>
            </a:r>
            <a:r>
              <a:rPr lang="ru-RU" sz="1800" dirty="0" smtClean="0"/>
              <a:t> 1847 року Костомарову,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перебував</a:t>
            </a:r>
            <a:r>
              <a:rPr lang="ru-RU" sz="1800" dirty="0" smtClean="0"/>
              <a:t> у </a:t>
            </a:r>
            <a:r>
              <a:rPr lang="ru-RU" sz="1800" dirty="0" err="1" smtClean="0"/>
              <a:t>Петропавловській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фортеці</a:t>
            </a:r>
            <a:r>
              <a:rPr lang="ru-RU" sz="1800" dirty="0" smtClean="0"/>
              <a:t>,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дозволено </a:t>
            </a:r>
            <a:r>
              <a:rPr lang="ru-RU" sz="1800" dirty="0" err="1" smtClean="0"/>
              <a:t>побачення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нареченою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Ангеліною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Крагельською</a:t>
            </a:r>
            <a:r>
              <a:rPr lang="ru-RU" sz="1800" dirty="0" smtClean="0"/>
              <a:t>. </a:t>
            </a:r>
            <a:r>
              <a:rPr lang="ru-RU" sz="1800" dirty="0" err="1" smtClean="0"/>
              <a:t>Науковець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боявся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суду </a:t>
            </a:r>
            <a:r>
              <a:rPr lang="ru-RU" sz="1800" dirty="0" err="1" smtClean="0"/>
              <a:t>зв'язувати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Аліною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вважав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пропаще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Зрештою</a:t>
            </a:r>
            <a:r>
              <a:rPr lang="ru-RU" sz="1800" dirty="0" smtClean="0"/>
              <a:t> </a:t>
            </a:r>
            <a:r>
              <a:rPr lang="ru-RU" sz="1800" dirty="0" err="1" smtClean="0"/>
              <a:t>їхній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шлюб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розпався</a:t>
            </a:r>
            <a:r>
              <a:rPr lang="ru-RU" sz="1800" dirty="0" smtClean="0"/>
              <a:t>. </a:t>
            </a:r>
            <a:r>
              <a:rPr lang="ru-RU" sz="1800" dirty="0" err="1" smtClean="0"/>
              <a:t>Крагельська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вийшла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заміж</a:t>
            </a:r>
            <a:r>
              <a:rPr lang="ru-RU" sz="1800" dirty="0" smtClean="0"/>
              <a:t> за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чоловіка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прожила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ним 19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33794" name="Picture 2" descr="Костомаров Николай Иван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5794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Заслання в Саратов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5328592" cy="4525963"/>
          </a:xfrm>
        </p:spPr>
        <p:txBody>
          <a:bodyPr/>
          <a:lstStyle/>
          <a:p>
            <a:r>
              <a:rPr lang="ru-RU" sz="2000" dirty="0" smtClean="0"/>
              <a:t>24 </a:t>
            </a:r>
            <a:r>
              <a:rPr lang="ru-RU" sz="2000" dirty="0" err="1" smtClean="0"/>
              <a:t>червня</a:t>
            </a:r>
            <a:r>
              <a:rPr lang="ru-RU" sz="2000" dirty="0" smtClean="0"/>
              <a:t> 1848 року, </a:t>
            </a:r>
            <a:r>
              <a:rPr lang="ru-RU" sz="2000" dirty="0" err="1" smtClean="0"/>
              <a:t>відбувши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Петропавловській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фортеці</a:t>
            </a:r>
            <a:r>
              <a:rPr lang="ru-RU" sz="2000" dirty="0" smtClean="0"/>
              <a:t>, Костомаров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засланий</a:t>
            </a:r>
            <a:r>
              <a:rPr lang="ru-RU" sz="2000" dirty="0" smtClean="0"/>
              <a:t> у Саратов.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Саратові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призначили</a:t>
            </a:r>
            <a:r>
              <a:rPr lang="ru-RU" sz="2000" dirty="0" smtClean="0"/>
              <a:t> на посаду </a:t>
            </a:r>
            <a:r>
              <a:rPr lang="ru-RU" sz="2000" dirty="0" err="1" smtClean="0"/>
              <a:t>перекладача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губернському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правлінні</a:t>
            </a:r>
            <a:r>
              <a:rPr lang="ru-RU" sz="2000" dirty="0" smtClean="0"/>
              <a:t>.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перекладати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, губернатор </a:t>
            </a:r>
            <a:r>
              <a:rPr lang="ru-RU" sz="2000" dirty="0" err="1" smtClean="0"/>
              <a:t>доручив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засланцеві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завідувати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секретним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відділом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 «</a:t>
            </a:r>
            <a:r>
              <a:rPr lang="ru-RU" sz="2000" dirty="0" err="1" smtClean="0"/>
              <a:t>розкольників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У «Саратовских губернских ведомостях» за 1853 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опублікували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варіант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Костомарова «Бунт </a:t>
            </a:r>
            <a:r>
              <a:rPr lang="ru-RU" sz="2000" dirty="0" err="1" smtClean="0"/>
              <a:t>Стєньки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Разіна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4818" name="Picture 2" descr="Бунт Стеньки Разина, Н. И. Костом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17482"/>
            <a:ext cx="3059832" cy="514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3801616" cy="864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Звільнення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5688632" cy="3600400"/>
          </a:xfrm>
        </p:spPr>
        <p:txBody>
          <a:bodyPr/>
          <a:lstStyle/>
          <a:p>
            <a:r>
              <a:rPr lang="ru-RU" sz="2400" dirty="0" smtClean="0"/>
              <a:t>1856 року </a:t>
            </a:r>
            <a:r>
              <a:rPr lang="ru-RU" sz="2400" dirty="0" err="1" smtClean="0"/>
              <a:t>маніфест</a:t>
            </a:r>
            <a:r>
              <a:rPr lang="ru-RU" sz="2400" dirty="0" smtClean="0"/>
              <a:t> царя </a:t>
            </a:r>
            <a:r>
              <a:rPr lang="ru-RU" sz="2400" dirty="0" err="1" smtClean="0"/>
              <a:t>Олександра</a:t>
            </a:r>
            <a:r>
              <a:rPr lang="ru-RU" sz="2400" dirty="0" smtClean="0"/>
              <a:t> </a:t>
            </a:r>
            <a:r>
              <a:rPr lang="en-US" sz="2400" dirty="0" smtClean="0"/>
              <a:t>II </a:t>
            </a:r>
            <a:r>
              <a:rPr lang="ru-RU" sz="2400" dirty="0" err="1" smtClean="0"/>
              <a:t>звільнив</a:t>
            </a:r>
            <a:r>
              <a:rPr lang="ru-RU" sz="2400" dirty="0" smtClean="0"/>
              <a:t> Костомарова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поліцейського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нагляду</a:t>
            </a:r>
            <a:r>
              <a:rPr lang="ru-RU" sz="2400" dirty="0" smtClean="0"/>
              <a:t>. У 1857-му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вирушив</a:t>
            </a:r>
            <a:r>
              <a:rPr lang="ru-RU" sz="2400" dirty="0" smtClean="0"/>
              <a:t> за кордон, </a:t>
            </a:r>
            <a:r>
              <a:rPr lang="ru-RU" sz="2400" dirty="0" err="1" smtClean="0"/>
              <a:t>побував</a:t>
            </a:r>
            <a:r>
              <a:rPr lang="ru-RU" sz="2400" dirty="0" smtClean="0"/>
              <a:t> у </a:t>
            </a:r>
            <a:r>
              <a:rPr lang="ru-RU" sz="2400" dirty="0" err="1" smtClean="0"/>
              <a:t>Швеції</a:t>
            </a:r>
            <a:r>
              <a:rPr lang="ru-RU" sz="2400" dirty="0" smtClean="0"/>
              <a:t>, </a:t>
            </a:r>
            <a:r>
              <a:rPr lang="ru-RU" sz="2400" dirty="0" err="1" smtClean="0"/>
              <a:t>Німеччині</a:t>
            </a:r>
            <a:r>
              <a:rPr lang="ru-RU" sz="2400" dirty="0" smtClean="0"/>
              <a:t>, </a:t>
            </a:r>
            <a:r>
              <a:rPr lang="ru-RU" sz="2400" dirty="0" err="1" smtClean="0"/>
              <a:t>Швейцарії,Франції</a:t>
            </a:r>
            <a:r>
              <a:rPr lang="ru-RU" sz="2400" dirty="0" smtClean="0"/>
              <a:t> </a:t>
            </a:r>
            <a:r>
              <a:rPr lang="ru-RU" sz="2400" dirty="0" err="1" smtClean="0"/>
              <a:t>й</a:t>
            </a:r>
            <a:r>
              <a:rPr lang="ru-RU" sz="2400" dirty="0" smtClean="0"/>
              <a:t> 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. У </a:t>
            </a:r>
            <a:r>
              <a:rPr lang="ru-RU" sz="2400" dirty="0" err="1" smtClean="0"/>
              <a:t>Празі</a:t>
            </a:r>
            <a:r>
              <a:rPr lang="ru-RU" sz="2400" dirty="0" smtClean="0"/>
              <a:t> </a:t>
            </a:r>
            <a:r>
              <a:rPr lang="ru-RU" sz="2400" dirty="0" err="1" smtClean="0"/>
              <a:t>зустрівся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патріархом</a:t>
            </a:r>
            <a:r>
              <a:rPr lang="ru-RU" sz="2400" dirty="0" smtClean="0"/>
              <a:t> </a:t>
            </a:r>
            <a:r>
              <a:rPr lang="ru-RU" sz="2400" dirty="0" err="1" smtClean="0"/>
              <a:t>чеського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слов'янофільства</a:t>
            </a:r>
            <a:r>
              <a:rPr lang="ru-RU" sz="2400" dirty="0" smtClean="0"/>
              <a:t> </a:t>
            </a:r>
            <a:r>
              <a:rPr lang="ru-RU" sz="2400" dirty="0" err="1" smtClean="0"/>
              <a:t>Вацлавом</a:t>
            </a:r>
            <a:r>
              <a:rPr lang="ru-RU" sz="2400" dirty="0" smtClean="0"/>
              <a:t> Ганкою.</a:t>
            </a:r>
            <a:endParaRPr lang="ru-RU" sz="2400" dirty="0"/>
          </a:p>
        </p:txBody>
      </p:sp>
      <p:pic>
        <p:nvPicPr>
          <p:cNvPr id="35842" name="Picture 2" descr="С историей вместе. Україна у складі Російської та Австрійської імперій (ХІХ ст. - початок ХХ с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316" y="0"/>
            <a:ext cx="2345684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 descr="Гений фальсификации Вацлав Ганка .Общественно-политический е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732" y="3717032"/>
            <a:ext cx="3036269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Вацлав Ганка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Олександр ІІ</a:t>
            </a:r>
            <a:endParaRPr lang="ru-RU" b="1" dirty="0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Викладання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Санкт-Петербурзі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272808" cy="4525963"/>
          </a:xfrm>
        </p:spPr>
        <p:txBody>
          <a:bodyPr/>
          <a:lstStyle/>
          <a:p>
            <a:r>
              <a:rPr lang="ru-RU" sz="2000" dirty="0" smtClean="0"/>
              <a:t>1858 року Костомаров </a:t>
            </a:r>
            <a:r>
              <a:rPr lang="ru-RU" sz="2000" dirty="0" err="1" smtClean="0"/>
              <a:t>повернувся</a:t>
            </a:r>
            <a:r>
              <a:rPr lang="ru-RU" sz="2000" dirty="0" smtClean="0"/>
              <a:t> до Петербурга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продовжив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Довідавшись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до Петербурга </a:t>
            </a:r>
            <a:r>
              <a:rPr lang="ru-RU" sz="2000" dirty="0" err="1" smtClean="0"/>
              <a:t>повернувся</a:t>
            </a:r>
            <a:r>
              <a:rPr lang="ru-RU" sz="2000" dirty="0" smtClean="0"/>
              <a:t> Тарас Шевченко, Костомаров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товариша</a:t>
            </a:r>
            <a:r>
              <a:rPr lang="ru-RU" sz="2000" dirty="0" smtClean="0"/>
              <a:t>.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зворушливо</a:t>
            </a:r>
            <a:r>
              <a:rPr lang="ru-RU" sz="2000" dirty="0" smtClean="0"/>
              <a:t> описана сцена </a:t>
            </a:r>
            <a:r>
              <a:rPr lang="ru-RU" sz="2000" dirty="0" err="1" smtClean="0"/>
              <a:t>їхньої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зустрічі</a:t>
            </a:r>
            <a:r>
              <a:rPr lang="ru-RU" sz="2000" dirty="0" smtClean="0"/>
              <a:t> в «</a:t>
            </a:r>
            <a:r>
              <a:rPr lang="ru-RU" sz="2000" dirty="0" err="1" smtClean="0"/>
              <a:t>Автобіографії</a:t>
            </a:r>
            <a:r>
              <a:rPr lang="ru-RU" sz="2000" dirty="0" smtClean="0"/>
              <a:t>» Костомарова</a:t>
            </a:r>
          </a:p>
          <a:p>
            <a:r>
              <a:rPr lang="ru-RU" sz="2000" dirty="0" smtClean="0"/>
              <a:t>1859 року Костомаров </a:t>
            </a:r>
            <a:r>
              <a:rPr lang="ru-RU" sz="2000" dirty="0" err="1" smtClean="0"/>
              <a:t>прийняв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зайняти</a:t>
            </a:r>
            <a:r>
              <a:rPr lang="ru-RU" sz="2000" dirty="0" smtClean="0"/>
              <a:t> кафедру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 </a:t>
            </a:r>
            <a:r>
              <a:rPr lang="ru-RU" sz="2000" dirty="0" err="1" smtClean="0"/>
              <a:t>Петербурзького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Костомаров напружено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розбирав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публікувався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найпопулярніших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журналах «Современник», «Вестник Европы» </a:t>
            </a:r>
            <a:r>
              <a:rPr lang="ru-RU" sz="2000" dirty="0" err="1" smtClean="0"/>
              <a:t>і</a:t>
            </a:r>
            <a:r>
              <a:rPr lang="ru-RU" sz="2000" dirty="0" smtClean="0"/>
              <a:t>«Русское слово</a:t>
            </a:r>
            <a:r>
              <a:rPr lang="ru-RU" sz="2000" dirty="0" smtClean="0"/>
              <a:t>»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позиціях</a:t>
            </a:r>
            <a:r>
              <a:rPr lang="ru-RU" sz="2000" dirty="0" smtClean="0"/>
              <a:t> стояв </a:t>
            </a:r>
            <a:r>
              <a:rPr lang="ru-RU" sz="2000" dirty="0" err="1" smtClean="0"/>
              <a:t>непохитно</a:t>
            </a:r>
            <a:r>
              <a:rPr lang="ru-RU" sz="2000" dirty="0" smtClean="0"/>
              <a:t>, про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свідчить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гасло, </a:t>
            </a:r>
            <a:r>
              <a:rPr lang="ru-RU" sz="2000" dirty="0" err="1" smtClean="0"/>
              <a:t>виголошене</a:t>
            </a:r>
            <a:r>
              <a:rPr lang="ru-RU" sz="2000" dirty="0" smtClean="0"/>
              <a:t> </a:t>
            </a:r>
            <a:r>
              <a:rPr lang="ru-RU" sz="2000" dirty="0" smtClean="0"/>
              <a:t>1860.</a:t>
            </a:r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915816" y="5517232"/>
            <a:ext cx="5904656" cy="1340768"/>
          </a:xfrm>
          <a:prstGeom prst="horizontalScroll">
            <a:avLst/>
          </a:prstGeom>
          <a:solidFill>
            <a:srgbClr val="EBC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573325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Нехай же </a:t>
            </a:r>
            <a:r>
              <a:rPr lang="ru-RU" i="1" dirty="0" err="1" smtClean="0"/>
              <a:t>ані</a:t>
            </a:r>
            <a:r>
              <a:rPr lang="ru-RU" i="1" dirty="0" smtClean="0"/>
              <a:t> </a:t>
            </a:r>
            <a:r>
              <a:rPr lang="ru-RU" i="1" dirty="0" err="1" smtClean="0"/>
              <a:t>великороси</a:t>
            </a:r>
            <a:r>
              <a:rPr lang="ru-RU" i="1" dirty="0" smtClean="0"/>
              <a:t>, </a:t>
            </a:r>
            <a:r>
              <a:rPr lang="ru-RU" i="1" dirty="0" err="1" smtClean="0"/>
              <a:t>ані</a:t>
            </a:r>
            <a:r>
              <a:rPr lang="ru-RU" i="1" dirty="0" smtClean="0"/>
              <a:t> поляки не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/>
              <a:t>своїми</a:t>
            </a:r>
            <a:r>
              <a:rPr lang="ru-RU" i="1" dirty="0" smtClean="0"/>
              <a:t> </a:t>
            </a:r>
            <a:r>
              <a:rPr lang="ru-RU" i="1" dirty="0" err="1" smtClean="0"/>
              <a:t>землі</a:t>
            </a:r>
            <a:r>
              <a:rPr lang="ru-RU" i="1" dirty="0" smtClean="0"/>
              <a:t>, </a:t>
            </a:r>
            <a:r>
              <a:rPr lang="ru-RU" i="1" dirty="0" err="1" smtClean="0"/>
              <a:t>заселені</a:t>
            </a:r>
            <a:r>
              <a:rPr lang="ru-RU" i="1" dirty="0" smtClean="0"/>
              <a:t> нашим народом!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Подальша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наукова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696744" cy="4525963"/>
          </a:xfrm>
        </p:spPr>
        <p:txBody>
          <a:bodyPr/>
          <a:lstStyle/>
          <a:p>
            <a:r>
              <a:rPr lang="ru-RU" sz="2000" dirty="0" err="1" smtClean="0"/>
              <a:t>Основними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стали «Богдан </a:t>
            </a:r>
            <a:r>
              <a:rPr lang="ru-RU" sz="2000" dirty="0" err="1" smtClean="0"/>
              <a:t>Хмельницький</a:t>
            </a:r>
            <a:r>
              <a:rPr lang="ru-RU" sz="2000" dirty="0" smtClean="0"/>
              <a:t>» (перше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 — 1857 р., </a:t>
            </a:r>
            <a:r>
              <a:rPr lang="ru-RU" sz="2000" dirty="0" err="1" smtClean="0"/>
              <a:t>третє</a:t>
            </a:r>
            <a:r>
              <a:rPr lang="ru-RU" sz="2000" dirty="0" smtClean="0"/>
              <a:t>,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в 3 томах, — 1876 р.), «</a:t>
            </a:r>
            <a:r>
              <a:rPr lang="ru-RU" sz="2000" dirty="0" err="1" smtClean="0"/>
              <a:t>Руїна</a:t>
            </a:r>
            <a:r>
              <a:rPr lang="ru-RU" sz="2000" dirty="0" smtClean="0"/>
              <a:t>» (1879–1880), </a:t>
            </a:r>
            <a:r>
              <a:rPr lang="ru-RU" sz="2000" dirty="0" err="1" smtClean="0"/>
              <a:t>присвячена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подіям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настали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Хмельницького</a:t>
            </a:r>
            <a:r>
              <a:rPr lang="ru-RU" sz="2000" dirty="0" smtClean="0"/>
              <a:t>, </a:t>
            </a:r>
            <a:r>
              <a:rPr lang="ru-RU" sz="2000" u="sng" dirty="0" smtClean="0"/>
              <a:t>«Мазепа»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Мазепинці</a:t>
            </a:r>
            <a:r>
              <a:rPr lang="ru-RU" sz="2000" dirty="0" smtClean="0"/>
              <a:t>» (1882–1884),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фундаментальна </a:t>
            </a:r>
            <a:r>
              <a:rPr lang="ru-RU" sz="2000" dirty="0" err="1" smtClean="0"/>
              <a:t>праця</a:t>
            </a:r>
            <a:r>
              <a:rPr lang="ru-RU" sz="2000" dirty="0" smtClean="0"/>
              <a:t> «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життєписах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діячів</a:t>
            </a:r>
            <a:r>
              <a:rPr lang="ru-RU" sz="2000" dirty="0" smtClean="0"/>
              <a:t>» (1874–1876), де </a:t>
            </a:r>
            <a:r>
              <a:rPr lang="ru-RU" sz="2000" dirty="0" err="1" smtClean="0"/>
              <a:t>представлені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біографії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героїв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давньоруської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згадуваної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повстання</a:t>
            </a:r>
            <a:r>
              <a:rPr lang="ru-RU" sz="2000" dirty="0" smtClean="0"/>
              <a:t> Степана </a:t>
            </a:r>
            <a:r>
              <a:rPr lang="ru-RU" sz="2000" dirty="0" err="1" smtClean="0"/>
              <a:t>Разіна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присвячене</a:t>
            </a:r>
            <a:r>
              <a:rPr lang="ru-RU" sz="2000" dirty="0" smtClean="0"/>
              <a:t> «</a:t>
            </a:r>
            <a:r>
              <a:rPr lang="ru-RU" sz="2000" dirty="0" err="1" smtClean="0"/>
              <a:t>Північноруське</a:t>
            </a:r>
            <a:r>
              <a:rPr lang="ru-RU" sz="2000" dirty="0" smtClean="0"/>
              <a:t> народоправство» (1863) 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Непевний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Московської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» (1866). </a:t>
            </a:r>
            <a:r>
              <a:rPr lang="ru-RU" sz="2000" dirty="0" err="1" smtClean="0"/>
              <a:t>Особливий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розвідка</a:t>
            </a:r>
            <a:r>
              <a:rPr lang="ru-RU" sz="2000" dirty="0" smtClean="0"/>
              <a:t> «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роки </a:t>
            </a:r>
            <a:r>
              <a:rPr lang="ru-RU" sz="2000" dirty="0" err="1" smtClean="0"/>
              <a:t>Речі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Посполитої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7890" name="Picture 2" descr="Николай Костомаров / Биографии и Мемуары"/>
          <p:cNvPicPr>
            <a:picLocks noChangeAspect="1" noChangeArrowheads="1"/>
          </p:cNvPicPr>
          <p:nvPr/>
        </p:nvPicPr>
        <p:blipFill>
          <a:blip r:embed="rId2" cstate="print"/>
          <a:srcRect l="9371" r="6953"/>
          <a:stretch>
            <a:fillRect/>
          </a:stretch>
        </p:blipFill>
        <p:spPr bwMode="auto">
          <a:xfrm>
            <a:off x="6983760" y="1340768"/>
            <a:ext cx="2160240" cy="3329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836712"/>
            <a:ext cx="3816424" cy="4525963"/>
          </a:xfrm>
        </p:spPr>
        <p:txBody>
          <a:bodyPr/>
          <a:lstStyle/>
          <a:p>
            <a:r>
              <a:rPr lang="ru-RU" sz="2400" dirty="0" smtClean="0"/>
              <a:t>1873 року </a:t>
            </a:r>
            <a:r>
              <a:rPr lang="ru-RU" sz="2400" dirty="0" err="1" smtClean="0"/>
              <a:t>розлучені</a:t>
            </a:r>
            <a:r>
              <a:rPr lang="ru-RU" sz="2400" dirty="0" smtClean="0"/>
              <a:t> долею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 Костомаров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Аліна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Крагельська</a:t>
            </a:r>
            <a:r>
              <a:rPr lang="ru-RU" sz="2400" dirty="0" smtClean="0"/>
              <a:t> (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) </a:t>
            </a:r>
            <a:r>
              <a:rPr lang="ru-RU" sz="2400" dirty="0" err="1" smtClean="0"/>
              <a:t>зустрілися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. 9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 </a:t>
            </a:r>
            <a:r>
              <a:rPr lang="ru-RU" sz="2400" dirty="0" smtClean="0"/>
              <a:t>1875</a:t>
            </a:r>
            <a:r>
              <a:rPr lang="ru-RU" sz="2400" dirty="0" smtClean="0"/>
              <a:t> року вони </a:t>
            </a:r>
            <a:r>
              <a:rPr lang="ru-RU" sz="2400" dirty="0" err="1" smtClean="0"/>
              <a:t>обвінчалися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самої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Костомарова, прожили разом.</a:t>
            </a:r>
            <a:endParaRPr lang="ru-RU" sz="2400" dirty="0"/>
          </a:p>
        </p:txBody>
      </p:sp>
      <p:pic>
        <p:nvPicPr>
          <p:cNvPr id="38914" name="Picture 2" descr="Мобильная версия - Неугомонный Николай Костомаров KP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197" y="1052736"/>
            <a:ext cx="2795803" cy="4193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http://static.gazeta.ua/img/cache/gallery/558/558241_1_w_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84380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роки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9"/>
            <a:ext cx="8229600" cy="3672408"/>
          </a:xfrm>
        </p:spPr>
        <p:txBody>
          <a:bodyPr/>
          <a:lstStyle/>
          <a:p>
            <a:r>
              <a:rPr lang="ru-RU" sz="1800" b="1" dirty="0" smtClean="0"/>
              <a:t>1872 року </a:t>
            </a:r>
            <a:r>
              <a:rPr lang="ru-RU" sz="1800" b="1" dirty="0" err="1" smtClean="0"/>
              <a:t>від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напруженої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роботи</a:t>
            </a:r>
            <a:r>
              <a:rPr lang="ru-RU" sz="1800" b="1" dirty="0" smtClean="0"/>
              <a:t> в Костомарова стали сильно </a:t>
            </a:r>
            <a:r>
              <a:rPr lang="ru-RU" sz="1800" b="1" dirty="0" err="1" smtClean="0"/>
              <a:t>боліти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очі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Він</a:t>
            </a:r>
            <a:r>
              <a:rPr lang="ru-RU" sz="1800" b="1" dirty="0" smtClean="0"/>
              <a:t> говорив,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пропадає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бездіяльності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Саме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тоді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зародилася</a:t>
            </a:r>
            <a:r>
              <a:rPr lang="ru-RU" sz="1800" b="1" dirty="0" smtClean="0"/>
              <a:t> думка </a:t>
            </a:r>
            <a:r>
              <a:rPr lang="ru-RU" sz="1800" b="1" dirty="0" err="1" smtClean="0"/>
              <a:t>надиктувати</a:t>
            </a:r>
            <a:r>
              <a:rPr lang="ru-RU" sz="1800" b="1" dirty="0" smtClean="0"/>
              <a:t> «</a:t>
            </a:r>
            <a:r>
              <a:rPr lang="ru-RU" sz="1800" b="1" dirty="0" err="1" smtClean="0"/>
              <a:t>Руську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історію</a:t>
            </a:r>
            <a:r>
              <a:rPr lang="ru-RU" sz="1800" b="1" dirty="0" smtClean="0"/>
              <a:t>…» для популярного </a:t>
            </a:r>
            <a:r>
              <a:rPr lang="ru-RU" sz="1800" b="1" dirty="0" err="1" smtClean="0"/>
              <a:t>читання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Фатально </a:t>
            </a:r>
            <a:r>
              <a:rPr lang="ru-RU" sz="1800" b="1" dirty="0" err="1" smtClean="0"/>
              <a:t>вплинули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здоров'я</a:t>
            </a:r>
            <a:r>
              <a:rPr lang="ru-RU" sz="1800" b="1" dirty="0" smtClean="0"/>
              <a:t> Костомарова </a:t>
            </a:r>
            <a:r>
              <a:rPr lang="ru-RU" sz="1800" b="1" dirty="0" err="1" smtClean="0"/>
              <a:t>дві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події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Восени</a:t>
            </a:r>
            <a:r>
              <a:rPr lang="ru-RU" sz="1800" b="1" dirty="0" smtClean="0"/>
              <a:t> 1881 року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збив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ломовий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візник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Наслідки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травми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відчувалися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довго</a:t>
            </a:r>
            <a:r>
              <a:rPr lang="ru-RU" sz="1800" b="1" dirty="0" smtClean="0"/>
              <a:t>. А 25 </a:t>
            </a:r>
            <a:r>
              <a:rPr lang="ru-RU" sz="1800" b="1" dirty="0" err="1" smtClean="0"/>
              <a:t>січня</a:t>
            </a:r>
            <a:r>
              <a:rPr lang="ru-RU" sz="1800" b="1" dirty="0" smtClean="0"/>
              <a:t> 1882 р. </a:t>
            </a:r>
            <a:r>
              <a:rPr lang="ru-RU" sz="1800" b="1" dirty="0" err="1" smtClean="0"/>
              <a:t>зануреного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роздуми</a:t>
            </a:r>
            <a:r>
              <a:rPr lang="ru-RU" sz="1800" b="1" dirty="0" smtClean="0"/>
              <a:t> Костомарова </a:t>
            </a:r>
            <a:r>
              <a:rPr lang="ru-RU" sz="1800" b="1" dirty="0" err="1" smtClean="0"/>
              <a:t>знову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збив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екіпаж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6 </a:t>
            </a:r>
            <a:r>
              <a:rPr lang="ru-RU" sz="1800" b="1" dirty="0" err="1" smtClean="0"/>
              <a:t>квітня</a:t>
            </a:r>
            <a:r>
              <a:rPr lang="ru-RU" sz="1800" b="1" dirty="0" smtClean="0"/>
              <a:t> 1885 року, у день </a:t>
            </a:r>
            <a:r>
              <a:rPr lang="ru-RU" sz="1800" b="1" dirty="0" err="1" smtClean="0"/>
              <a:t>пам'яті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святих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Кирила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Мефодія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здоров'я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вченого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різко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погіршилося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Вранці</a:t>
            </a:r>
            <a:r>
              <a:rPr lang="ru-RU" sz="1800" b="1" dirty="0" smtClean="0"/>
              <a:t> 7 </a:t>
            </a:r>
            <a:r>
              <a:rPr lang="ru-RU" sz="1800" b="1" dirty="0" err="1" smtClean="0"/>
              <a:t>квітня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він</a:t>
            </a:r>
            <a:r>
              <a:rPr lang="ru-RU" sz="1800" b="1" dirty="0" smtClean="0"/>
              <a:t> помер у </a:t>
            </a:r>
            <a:r>
              <a:rPr lang="ru-RU" sz="1800" b="1" dirty="0" err="1" smtClean="0"/>
              <a:t>своїй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квартирі</a:t>
            </a:r>
            <a:r>
              <a:rPr lang="ru-RU" sz="1800" b="1" dirty="0" smtClean="0"/>
              <a:t> на </a:t>
            </a:r>
            <a:r>
              <a:rPr lang="ru-RU" sz="1800" b="1" dirty="0" err="1" smtClean="0"/>
              <a:t>Васильєвському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острові</a:t>
            </a:r>
            <a:r>
              <a:rPr lang="ru-RU" sz="1800" b="1" dirty="0" smtClean="0"/>
              <a:t> у </a:t>
            </a:r>
            <a:r>
              <a:rPr lang="ru-RU" sz="1800" b="1" dirty="0" err="1" smtClean="0"/>
              <a:t>Петербурзі</a:t>
            </a:r>
            <a:r>
              <a:rPr lang="ru-RU" sz="1800" b="1" dirty="0" smtClean="0"/>
              <a:t>.</a:t>
            </a:r>
          </a:p>
          <a:p>
            <a:r>
              <a:rPr lang="ru-RU" sz="1800" b="1" dirty="0" err="1" smtClean="0"/>
              <a:t>Похований</a:t>
            </a:r>
            <a:r>
              <a:rPr lang="ru-RU" sz="1800" b="1" dirty="0" smtClean="0"/>
              <a:t> 11 </a:t>
            </a:r>
            <a:r>
              <a:rPr lang="ru-RU" sz="1800" b="1" dirty="0" err="1" smtClean="0"/>
              <a:t>квітня</a:t>
            </a:r>
            <a:r>
              <a:rPr lang="ru-RU" sz="1800" b="1" dirty="0" smtClean="0"/>
              <a:t> 1885 року на </a:t>
            </a:r>
            <a:r>
              <a:rPr lang="ru-RU" sz="1800" b="1" dirty="0" err="1" smtClean="0"/>
              <a:t>Волковому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цвинтарі</a:t>
            </a:r>
            <a:r>
              <a:rPr lang="ru-RU" sz="1800" b="1" dirty="0" smtClean="0"/>
              <a:t> у </a:t>
            </a:r>
            <a:r>
              <a:rPr lang="ru-RU" sz="1800" b="1" dirty="0" err="1" smtClean="0"/>
              <a:t>Петербурзі</a:t>
            </a:r>
            <a:r>
              <a:rPr lang="ru-RU" sz="1800" b="1" dirty="0" smtClean="0"/>
              <a:t>.</a:t>
            </a:r>
          </a:p>
          <a:p>
            <a:endParaRPr lang="ru-RU" dirty="0"/>
          </a:p>
        </p:txBody>
      </p:sp>
      <p:pic>
        <p:nvPicPr>
          <p:cNvPr id="39938" name="Picture 2" descr="http://upload.wikimedia.org/wikipedia/commons/a/a2/Kostomarov_by_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41576"/>
            <a:ext cx="3995936" cy="2521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Вірш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“Соловейко”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2" cstate="print"/>
            <a:tile tx="0" ty="0" sx="100000" sy="100000" flip="none" algn="tl"/>
          </a:blipFill>
        </p:spPr>
        <p:txBody>
          <a:bodyPr numCol="3"/>
          <a:lstStyle/>
          <a:p>
            <a:r>
              <a:rPr lang="ru-RU" sz="1800" dirty="0" err="1" smtClean="0"/>
              <a:t>Зелений</a:t>
            </a:r>
            <a:r>
              <a:rPr lang="ru-RU" sz="1800" dirty="0" smtClean="0"/>
              <a:t> сад, </a:t>
            </a:r>
            <a:r>
              <a:rPr lang="ru-RU" sz="1800" dirty="0" err="1" smtClean="0"/>
              <a:t>зелений</a:t>
            </a:r>
            <a:r>
              <a:rPr lang="ru-RU" sz="1800" dirty="0" smtClean="0"/>
              <a:t> сад.</a:t>
            </a:r>
            <a:br>
              <a:rPr lang="ru-RU" sz="1800" dirty="0" smtClean="0"/>
            </a:br>
            <a:r>
              <a:rPr lang="ru-RU" sz="1800" dirty="0" smtClean="0"/>
              <a:t>Зеленая могила!</a:t>
            </a:r>
            <a:br>
              <a:rPr lang="ru-RU" sz="1800" dirty="0" smtClean="0"/>
            </a:br>
            <a:r>
              <a:rPr lang="ru-RU" sz="1800" dirty="0" err="1" smtClean="0"/>
              <a:t>Зелений</a:t>
            </a:r>
            <a:r>
              <a:rPr lang="ru-RU" sz="1800" dirty="0" smtClean="0"/>
              <a:t> сад </a:t>
            </a:r>
            <a:r>
              <a:rPr lang="ru-RU" sz="1800" dirty="0" err="1" smtClean="0"/>
              <a:t>вдяга</a:t>
            </a:r>
            <a:r>
              <a:rPr lang="ru-RU" sz="1800" dirty="0" smtClean="0"/>
              <a:t> весна,</a:t>
            </a:r>
            <a:br>
              <a:rPr lang="ru-RU" sz="1800" dirty="0" smtClean="0"/>
            </a:br>
            <a:r>
              <a:rPr lang="ru-RU" sz="1800" dirty="0" smtClean="0"/>
              <a:t>Могила </a:t>
            </a:r>
            <a:r>
              <a:rPr lang="ru-RU" sz="1800" dirty="0" err="1" smtClean="0"/>
              <a:t>забриніла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smtClean="0"/>
              <a:t>Як </a:t>
            </a:r>
            <a:r>
              <a:rPr lang="ru-RU" sz="1800" dirty="0" err="1" smtClean="0"/>
              <a:t>гарно</a:t>
            </a:r>
            <a:r>
              <a:rPr lang="ru-RU" sz="1800" dirty="0" smtClean="0"/>
              <a:t> </a:t>
            </a:r>
            <a:r>
              <a:rPr lang="ru-RU" sz="1800" dirty="0" err="1" smtClean="0"/>
              <a:t>слухать</a:t>
            </a:r>
            <a:r>
              <a:rPr lang="ru-RU" sz="1800" dirty="0" smtClean="0"/>
              <a:t>, коли в </a:t>
            </a:r>
            <a:r>
              <a:rPr lang="ru-RU" sz="1800" dirty="0" err="1" smtClean="0"/>
              <a:t>ніч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Маленький соловейко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err="1" smtClean="0"/>
              <a:t>квітках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затлямка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засвистить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Так </a:t>
            </a:r>
            <a:r>
              <a:rPr lang="ru-RU" sz="1800" dirty="0" err="1" smtClean="0"/>
              <a:t>приязно</a:t>
            </a:r>
            <a:r>
              <a:rPr lang="ru-RU" sz="1800" dirty="0" smtClean="0"/>
              <a:t>, </a:t>
            </a:r>
            <a:r>
              <a:rPr lang="ru-RU" sz="1800" dirty="0" err="1" smtClean="0"/>
              <a:t>любенької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тут вони </a:t>
            </a:r>
            <a:r>
              <a:rPr lang="ru-RU" sz="1800" dirty="0" err="1" smtClean="0"/>
              <a:t>ведуть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танок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err="1" smtClean="0"/>
              <a:t>Хто</a:t>
            </a:r>
            <a:r>
              <a:rPr lang="ru-RU" sz="1800" dirty="0" smtClean="0"/>
              <a:t> гласи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розлічить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err="1" smtClean="0"/>
              <a:t>Хто</a:t>
            </a:r>
            <a:r>
              <a:rPr lang="ru-RU" sz="1800" dirty="0" smtClean="0"/>
              <a:t> передом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іде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перелічить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smtClean="0"/>
              <a:t>Той на </a:t>
            </a:r>
            <a:r>
              <a:rPr lang="ru-RU" sz="1800" dirty="0" err="1" smtClean="0"/>
              <a:t>тополі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ті</a:t>
            </a:r>
            <a:r>
              <a:rPr lang="ru-RU" sz="1800" dirty="0" smtClean="0"/>
              <a:t> в кущах,</a:t>
            </a:r>
            <a:br>
              <a:rPr lang="ru-RU" sz="1800" dirty="0" smtClean="0"/>
            </a:br>
            <a:r>
              <a:rPr lang="ru-RU" sz="1800" dirty="0" err="1" smtClean="0"/>
              <a:t>Ті</a:t>
            </a:r>
            <a:r>
              <a:rPr lang="ru-RU" sz="1800" dirty="0" smtClean="0"/>
              <a:t> в вербах, </a:t>
            </a:r>
            <a:r>
              <a:rPr lang="ru-RU" sz="1800" dirty="0" err="1" smtClean="0"/>
              <a:t>ті</a:t>
            </a:r>
            <a:r>
              <a:rPr lang="ru-RU" sz="1800" dirty="0" smtClean="0"/>
              <a:t> в </a:t>
            </a:r>
            <a:r>
              <a:rPr lang="ru-RU" sz="1800" dirty="0" err="1" smtClean="0"/>
              <a:t>калині</a:t>
            </a:r>
            <a:r>
              <a:rPr lang="ru-RU" sz="1800" dirty="0" smtClean="0"/>
              <a:t>...</a:t>
            </a:r>
            <a:br>
              <a:rPr lang="ru-RU" sz="1800" dirty="0" smtClean="0"/>
            </a:br>
            <a:r>
              <a:rPr lang="ru-RU" sz="1800" dirty="0" smtClean="0"/>
              <a:t>Один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могили</a:t>
            </a:r>
            <a:r>
              <a:rPr lang="ru-RU" sz="1800" dirty="0" smtClean="0"/>
              <a:t> сам</a:t>
            </a:r>
            <a:br>
              <a:rPr lang="ru-RU" sz="1800" dirty="0" smtClean="0"/>
            </a:br>
            <a:r>
              <a:rPr lang="ru-RU" sz="1800" dirty="0" err="1" smtClean="0"/>
              <a:t>Співає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ялині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Щебече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— не то </a:t>
            </a:r>
            <a:r>
              <a:rPr lang="ru-RU" sz="1800" dirty="0" err="1" smtClean="0"/>
              <a:t>співець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Віршами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люб'язними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Кохання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розділя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 </a:t>
            </a:r>
            <a:r>
              <a:rPr lang="ru-RU" sz="1800" dirty="0" err="1" smtClean="0"/>
              <a:t>серцями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приязними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Затьохка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— не то </a:t>
            </a:r>
            <a:r>
              <a:rPr lang="ru-RU" sz="1800" dirty="0" err="1" smtClean="0"/>
              <a:t>біди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Оплакує</a:t>
            </a:r>
            <a:r>
              <a:rPr lang="ru-RU" sz="1800" dirty="0" smtClean="0"/>
              <a:t> </a:t>
            </a:r>
            <a:r>
              <a:rPr lang="ru-RU" sz="1800" dirty="0" err="1" smtClean="0"/>
              <a:t>людськії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Жаль </a:t>
            </a:r>
            <a:r>
              <a:rPr lang="ru-RU" sz="1800" dirty="0" err="1" smtClean="0"/>
              <a:t>ллється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серце</a:t>
            </a:r>
            <a:r>
              <a:rPr lang="ru-RU" sz="1800" dirty="0" smtClean="0"/>
              <a:t>, як в </a:t>
            </a:r>
            <a:r>
              <a:rPr lang="ru-RU" sz="1800" dirty="0" err="1" smtClean="0"/>
              <a:t>квітки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Крапельки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дощовії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От </a:t>
            </a:r>
            <a:r>
              <a:rPr lang="ru-RU" sz="1800" dirty="0" err="1" smtClean="0"/>
              <a:t>застогнав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от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замовк</a:t>
            </a:r>
            <a:r>
              <a:rPr lang="ru-RU" sz="1800" dirty="0" smtClean="0"/>
              <a:t>...</a:t>
            </a:r>
            <a:br>
              <a:rPr lang="ru-RU" sz="1800" dirty="0" smtClean="0"/>
            </a:br>
            <a:r>
              <a:rPr lang="ru-RU" sz="1800" dirty="0" err="1" smtClean="0"/>
              <a:t>Терликнув</a:t>
            </a:r>
            <a:r>
              <a:rPr lang="ru-RU" sz="1800" dirty="0" smtClean="0"/>
              <a:t> — </a:t>
            </a:r>
            <a:r>
              <a:rPr lang="ru-RU" sz="1800" dirty="0" err="1" smtClean="0"/>
              <a:t>вп'ять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залився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Не то </a:t>
            </a:r>
            <a:r>
              <a:rPr lang="ru-RU" sz="1800" dirty="0" err="1" smtClean="0"/>
              <a:t>співець</a:t>
            </a:r>
            <a:r>
              <a:rPr lang="ru-RU" sz="1800" dirty="0" smtClean="0"/>
              <a:t> в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раз</a:t>
            </a:r>
            <a:br>
              <a:rPr lang="ru-RU" sz="1800" dirty="0" smtClean="0"/>
            </a:br>
            <a:r>
              <a:rPr lang="ru-RU" sz="1800" dirty="0" err="1" smtClean="0"/>
              <a:t>Із</a:t>
            </a:r>
            <a:r>
              <a:rPr lang="ru-RU" sz="1800" dirty="0" smtClean="0"/>
              <a:t> миром </a:t>
            </a:r>
            <a:r>
              <a:rPr lang="ru-RU" sz="1800" dirty="0" err="1" smtClean="0"/>
              <a:t>розпростався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smtClean="0"/>
              <a:t>І в небо думкою </a:t>
            </a:r>
            <a:r>
              <a:rPr lang="ru-RU" sz="1800" dirty="0" err="1" smtClean="0"/>
              <a:t>влетів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err="1" smtClean="0"/>
              <a:t>Між</a:t>
            </a:r>
            <a:r>
              <a:rPr lang="ru-RU" sz="1800" dirty="0" smtClean="0"/>
              <a:t> зорями </a:t>
            </a:r>
            <a:r>
              <a:rPr lang="ru-RU" sz="1800" dirty="0" err="1" smtClean="0"/>
              <a:t>співає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 err="1" smtClean="0"/>
              <a:t>странній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людей</a:t>
            </a:r>
            <a:br>
              <a:rPr lang="ru-RU" sz="1800" dirty="0" smtClean="0"/>
            </a:br>
            <a:r>
              <a:rPr lang="ru-RU" sz="1800" dirty="0" smtClean="0"/>
              <a:t>Уже не </a:t>
            </a:r>
            <a:r>
              <a:rPr lang="ru-RU" sz="1800" dirty="0" err="1" smtClean="0"/>
              <a:t>порушає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Співає</a:t>
            </a:r>
            <a:r>
              <a:rPr lang="ru-RU" sz="1800" dirty="0" smtClean="0"/>
              <a:t> пташка,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ніхто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 взяв </a:t>
            </a:r>
            <a:r>
              <a:rPr lang="ru-RU" sz="1800" dirty="0" err="1" smtClean="0"/>
              <a:t>її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примітку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err="1" smtClean="0"/>
              <a:t>Співа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співець</a:t>
            </a:r>
            <a:r>
              <a:rPr lang="ru-RU" sz="1800" dirty="0" smtClean="0"/>
              <a:t> — </a:t>
            </a:r>
            <a:r>
              <a:rPr lang="ru-RU" sz="1800" dirty="0" err="1" smtClean="0"/>
              <a:t>ніхто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 </a:t>
            </a:r>
            <a:r>
              <a:rPr lang="ru-RU" sz="1800" dirty="0" err="1" smtClean="0"/>
              <a:t>душі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кине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квітку</a:t>
            </a:r>
            <a:r>
              <a:rPr lang="ru-RU" sz="1800" dirty="0" smtClean="0"/>
              <a:t>!</a:t>
            </a:r>
            <a:br>
              <a:rPr lang="ru-RU" sz="1800" dirty="0" smtClean="0"/>
            </a:br>
            <a:r>
              <a:rPr lang="ru-RU" sz="1800" dirty="0" smtClean="0"/>
              <a:t>Одно </a:t>
            </a:r>
            <a:r>
              <a:rPr lang="ru-RU" sz="1800" dirty="0" err="1" smtClean="0"/>
              <a:t>серденько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всіма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Глас </a:t>
            </a:r>
            <a:r>
              <a:rPr lang="ru-RU" sz="1800" dirty="0" err="1" smtClean="0"/>
              <a:t>пташин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розпізнало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Одно </a:t>
            </a:r>
            <a:r>
              <a:rPr lang="ru-RU" sz="1800" dirty="0" err="1" smtClean="0"/>
              <a:t>серденько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пісня</a:t>
            </a:r>
            <a:r>
              <a:rPr lang="ru-RU" sz="1800" dirty="0" smtClean="0"/>
              <a:t> та</a:t>
            </a:r>
            <a:br>
              <a:rPr lang="ru-RU" sz="1800" dirty="0" smtClean="0"/>
            </a:br>
            <a:r>
              <a:rPr lang="ru-RU" sz="1800" dirty="0" err="1" smtClean="0"/>
              <a:t>Співцева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розрушала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І </a:t>
            </a:r>
            <a:r>
              <a:rPr lang="ru-RU" sz="1800" dirty="0" err="1" smtClean="0"/>
              <a:t>цілий</a:t>
            </a:r>
            <a:r>
              <a:rPr lang="ru-RU" sz="1800" dirty="0" smtClean="0"/>
              <a:t> день смутна, тиха</a:t>
            </a:r>
            <a:br>
              <a:rPr lang="ru-RU" sz="1800" dirty="0" smtClean="0"/>
            </a:br>
            <a:r>
              <a:rPr lang="ru-RU" sz="1800" dirty="0" err="1" smtClean="0"/>
              <a:t>Самотняя</a:t>
            </a:r>
            <a:r>
              <a:rPr lang="ru-RU" sz="1800" dirty="0" smtClean="0"/>
              <a:t> могила,</a:t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 err="1" smtClean="0"/>
              <a:t>вранці</a:t>
            </a:r>
            <a:r>
              <a:rPr lang="ru-RU" sz="1800" dirty="0" smtClean="0"/>
              <a:t> </a:t>
            </a:r>
            <a:r>
              <a:rPr lang="ru-RU" sz="1800" dirty="0" err="1" smtClean="0"/>
              <a:t>зомнята</a:t>
            </a:r>
            <a:r>
              <a:rPr lang="ru-RU" sz="1800" dirty="0" smtClean="0"/>
              <a:t> трава.</a:t>
            </a:r>
            <a:br>
              <a:rPr lang="ru-RU" sz="1800" dirty="0" smtClean="0"/>
            </a:br>
            <a:r>
              <a:rPr lang="ru-RU" sz="1800" dirty="0" smtClean="0"/>
              <a:t>Де </a:t>
            </a:r>
            <a:r>
              <a:rPr lang="ru-RU" sz="1800" dirty="0" err="1" smtClean="0"/>
              <a:t>дівчина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сиділа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112568"/>
          </a:xfrm>
        </p:spPr>
        <p:txBody>
          <a:bodyPr/>
          <a:lstStyle/>
          <a:p>
            <a:r>
              <a:rPr lang="ru-RU" sz="1800" b="1" dirty="0" err="1" smtClean="0"/>
              <a:t>Головні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мотиви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поезії</a:t>
            </a:r>
            <a:r>
              <a:rPr lang="ru-RU" sz="1800" dirty="0" smtClean="0"/>
              <a:t> — </a:t>
            </a:r>
            <a:r>
              <a:rPr lang="ru-RU" sz="1800" dirty="0" err="1" smtClean="0"/>
              <a:t>самотність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нерозділене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кохання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 smtClean="0"/>
              <a:t>Головний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композиційний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прийом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елегії</a:t>
            </a:r>
            <a:r>
              <a:rPr lang="ru-RU" sz="1800" dirty="0" smtClean="0"/>
              <a:t> — </a:t>
            </a:r>
            <a:r>
              <a:rPr lang="ru-RU" sz="1800" dirty="0" err="1" smtClean="0"/>
              <a:t>художній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паралелізм</a:t>
            </a:r>
            <a:r>
              <a:rPr lang="ru-RU" sz="1800" dirty="0" smtClean="0"/>
              <a:t>: </a:t>
            </a:r>
            <a:r>
              <a:rPr lang="ru-RU" sz="1800" dirty="0" err="1" smtClean="0"/>
              <a:t>спів</a:t>
            </a:r>
            <a:r>
              <a:rPr lang="ru-RU" sz="1800" dirty="0" smtClean="0"/>
              <a:t> соловейка в саду </a:t>
            </a:r>
            <a:r>
              <a:rPr lang="ru-RU" sz="1800" dirty="0" err="1" smtClean="0"/>
              <a:t>й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могилі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народного </a:t>
            </a:r>
            <a:r>
              <a:rPr lang="ru-RU" sz="1800" dirty="0" err="1" smtClean="0"/>
              <a:t>поета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«</a:t>
            </a:r>
            <a:r>
              <a:rPr lang="ru-RU" sz="1800" b="1" i="1" dirty="0" err="1" smtClean="0"/>
              <a:t>віршами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люб'язними</a:t>
            </a:r>
            <a:r>
              <a:rPr lang="ru-RU" sz="1800" b="1" i="1" dirty="0" smtClean="0"/>
              <a:t> // </a:t>
            </a:r>
            <a:r>
              <a:rPr lang="ru-RU" sz="1800" b="1" i="1" dirty="0" err="1" smtClean="0"/>
              <a:t>Кохання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радість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розділя</a:t>
            </a:r>
            <a:r>
              <a:rPr lang="ru-RU" sz="1800" b="1" i="1" dirty="0" smtClean="0"/>
              <a:t> // З </a:t>
            </a:r>
            <a:r>
              <a:rPr lang="ru-RU" sz="1800" b="1" i="1" dirty="0" err="1" smtClean="0"/>
              <a:t>серцями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приязними</a:t>
            </a:r>
            <a:r>
              <a:rPr lang="ru-RU" sz="1800" dirty="0" smtClean="0"/>
              <a:t>».</a:t>
            </a:r>
            <a:endParaRPr lang="ru-RU" sz="1800" dirty="0" smtClean="0"/>
          </a:p>
          <a:p>
            <a:r>
              <a:rPr lang="ru-RU" sz="1800" b="1" dirty="0" err="1" smtClean="0"/>
              <a:t>Риторичними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запитаннями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посилюється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незрівнянний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солов'їний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спів</a:t>
            </a:r>
            <a:endParaRPr lang="ru-RU" sz="1800" dirty="0" smtClean="0"/>
          </a:p>
          <a:p>
            <a:r>
              <a:rPr lang="ru-RU" sz="1800" b="1" dirty="0" err="1" smtClean="0"/>
              <a:t>Нечисленні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пестливі</a:t>
            </a:r>
            <a:r>
              <a:rPr lang="ru-RU" sz="1800" b="1" dirty="0" smtClean="0"/>
              <a:t> слова</a:t>
            </a:r>
            <a:r>
              <a:rPr lang="ru-RU" sz="1800" dirty="0" smtClean="0"/>
              <a:t> (</a:t>
            </a:r>
            <a:r>
              <a:rPr lang="ru-RU" sz="1800" b="1" i="1" dirty="0" smtClean="0"/>
              <a:t>соловейко, </a:t>
            </a:r>
            <a:r>
              <a:rPr lang="ru-RU" sz="1800" b="1" i="1" dirty="0" err="1" smtClean="0"/>
              <a:t>любенько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серденьк</a:t>
            </a:r>
            <a:r>
              <a:rPr lang="ru-RU" sz="1800" dirty="0" err="1" smtClean="0"/>
              <a:t>о</a:t>
            </a:r>
            <a:r>
              <a:rPr lang="ru-RU" sz="1800" dirty="0" smtClean="0"/>
              <a:t>) </a:t>
            </a:r>
            <a:r>
              <a:rPr lang="ru-RU" sz="1800" dirty="0" err="1" smtClean="0"/>
              <a:t>відіграють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визначену</a:t>
            </a:r>
            <a:r>
              <a:rPr lang="ru-RU" sz="1800" dirty="0" smtClean="0"/>
              <a:t> </a:t>
            </a:r>
            <a:r>
              <a:rPr lang="ru-RU" sz="1800" dirty="0" err="1" smtClean="0"/>
              <a:t>їм</a:t>
            </a:r>
            <a:r>
              <a:rPr lang="ru-RU" sz="1800" dirty="0" smtClean="0"/>
              <a:t> роль у </a:t>
            </a:r>
            <a:r>
              <a:rPr lang="ru-RU" sz="1800" dirty="0" err="1" smtClean="0"/>
              <a:t>створенні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позитивної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емоційної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тональності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елегії</a:t>
            </a:r>
            <a:r>
              <a:rPr lang="ru-RU" sz="1800" dirty="0" smtClean="0"/>
              <a:t>.</a:t>
            </a:r>
          </a:p>
          <a:p>
            <a:r>
              <a:rPr lang="ru-RU" sz="1800" b="1" dirty="0" err="1" smtClean="0"/>
              <a:t>Настрій</a:t>
            </a:r>
            <a:r>
              <a:rPr lang="ru-RU" sz="1800" dirty="0" smtClean="0"/>
              <a:t> – </a:t>
            </a:r>
            <a:r>
              <a:rPr lang="ru-RU" sz="1800" dirty="0" err="1" smtClean="0"/>
              <a:t>елегійний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Тема </a:t>
            </a:r>
            <a:r>
              <a:rPr lang="ru-RU" sz="1800" b="1" dirty="0" err="1" smtClean="0"/>
              <a:t>поезії</a:t>
            </a:r>
            <a:r>
              <a:rPr lang="ru-RU" sz="1800" dirty="0" smtClean="0"/>
              <a:t> –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талановитого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майстра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своєї</a:t>
            </a:r>
            <a:r>
              <a:rPr lang="ru-RU" sz="1800" dirty="0" smtClean="0"/>
              <a:t> </a:t>
            </a:r>
            <a:r>
              <a:rPr lang="ru-RU" sz="1800" dirty="0" err="1" smtClean="0"/>
              <a:t>срави</a:t>
            </a:r>
            <a:r>
              <a:rPr lang="ru-RU" sz="1800" dirty="0" smtClean="0"/>
              <a:t>, </a:t>
            </a:r>
            <a:r>
              <a:rPr lang="ru-RU" sz="1800" dirty="0" err="1" smtClean="0"/>
              <a:t>неперевершеного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співця</a:t>
            </a:r>
            <a:r>
              <a:rPr lang="ru-RU" sz="1800" dirty="0" smtClean="0"/>
              <a:t>, </a:t>
            </a:r>
            <a:r>
              <a:rPr lang="ru-RU" sz="1800" dirty="0" err="1" smtClean="0"/>
              <a:t>володаря</a:t>
            </a:r>
            <a:r>
              <a:rPr lang="ru-RU" sz="1800" dirty="0" smtClean="0"/>
              <a:t> душ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закоханих</a:t>
            </a:r>
            <a:r>
              <a:rPr lang="ru-RU" sz="1800" dirty="0" smtClean="0"/>
              <a:t> – соловейка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 smtClean="0"/>
              <a:t>Ідея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поезії</a:t>
            </a:r>
            <a:r>
              <a:rPr lang="ru-RU" sz="1800" b="1" dirty="0" smtClean="0"/>
              <a:t> </a:t>
            </a:r>
            <a:r>
              <a:rPr lang="ru-RU" sz="1800" dirty="0" smtClean="0"/>
              <a:t>– </a:t>
            </a:r>
            <a:r>
              <a:rPr lang="ru-RU" sz="1800" dirty="0" err="1" smtClean="0"/>
              <a:t>уславлення</a:t>
            </a:r>
            <a:r>
              <a:rPr lang="ru-RU" sz="1800" dirty="0" smtClean="0"/>
              <a:t> таланту як </a:t>
            </a:r>
            <a:r>
              <a:rPr lang="ru-RU" sz="1800" dirty="0" err="1" smtClean="0"/>
              <a:t>найвищого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прояву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особистості</a:t>
            </a:r>
            <a:r>
              <a:rPr lang="ru-RU" sz="1800" dirty="0" smtClean="0"/>
              <a:t>; </a:t>
            </a:r>
            <a:r>
              <a:rPr lang="ru-RU" sz="1800" dirty="0" err="1" smtClean="0"/>
              <a:t>уміння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самоствердитися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Жанр</a:t>
            </a:r>
            <a:r>
              <a:rPr lang="ru-RU" sz="1800" dirty="0" smtClean="0"/>
              <a:t> – </a:t>
            </a:r>
            <a:r>
              <a:rPr lang="ru-RU" sz="1800" dirty="0" err="1" smtClean="0"/>
              <a:t>елегія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Вид </a:t>
            </a:r>
            <a:r>
              <a:rPr lang="ru-RU" sz="1800" b="1" dirty="0" err="1" smtClean="0"/>
              <a:t>лірики</a:t>
            </a:r>
            <a:r>
              <a:rPr lang="ru-RU" sz="1800" b="1" dirty="0" smtClean="0"/>
              <a:t> </a:t>
            </a:r>
            <a:r>
              <a:rPr lang="ru-RU" sz="1800" dirty="0" smtClean="0"/>
              <a:t>– </a:t>
            </a:r>
            <a:r>
              <a:rPr lang="ru-RU" sz="1800" dirty="0" err="1" smtClean="0"/>
              <a:t>інтимна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Аналіз твору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письменника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764704"/>
            <a:ext cx="7272808" cy="5472608"/>
          </a:xfrm>
        </p:spPr>
        <p:txBody>
          <a:bodyPr/>
          <a:lstStyle/>
          <a:p>
            <a:r>
              <a:rPr lang="ru-RU" sz="2000" dirty="0" smtClean="0"/>
              <a:t>Роль Костомарова в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історіографії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величезна</a:t>
            </a:r>
            <a:r>
              <a:rPr lang="ru-RU" sz="2000" dirty="0" smtClean="0"/>
              <a:t>. </a:t>
            </a:r>
            <a:r>
              <a:rPr lang="ru-RU" sz="2000" dirty="0" err="1" smtClean="0"/>
              <a:t>Репутація</a:t>
            </a:r>
            <a:r>
              <a:rPr lang="ru-RU" sz="2000" dirty="0" smtClean="0"/>
              <a:t> Костомарова, як </a:t>
            </a:r>
            <a:r>
              <a:rPr lang="ru-RU" sz="2000" dirty="0" err="1" smtClean="0"/>
              <a:t>історика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піддавалася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сильним</a:t>
            </a:r>
            <a:r>
              <a:rPr lang="ru-RU" sz="2000" dirty="0" smtClean="0"/>
              <a:t> нападкам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Ним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внесено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наполегливо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проводилася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працях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. Сам Костомаров </a:t>
            </a:r>
            <a:r>
              <a:rPr lang="ru-RU" sz="2000" dirty="0" err="1" smtClean="0"/>
              <a:t>розумів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чином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духовного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народу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Вносячи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плідні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розробку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досліджуючи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ряд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 в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, Костомаров,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особливостям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таланту, </a:t>
            </a:r>
            <a:r>
              <a:rPr lang="ru-RU" sz="2000" dirty="0" err="1" smtClean="0"/>
              <a:t>пробуджував</a:t>
            </a:r>
            <a:r>
              <a:rPr lang="ru-RU" sz="2000" dirty="0" smtClean="0"/>
              <a:t>,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живий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</a:t>
            </a:r>
            <a:r>
              <a:rPr lang="ru-RU" sz="2000" dirty="0" smtClean="0"/>
              <a:t> до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масі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Щира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Батьківщини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виявлятися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строгій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повазі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правди</a:t>
            </a:r>
            <a:r>
              <a:rPr lang="ru-RU" sz="2000" dirty="0" smtClean="0"/>
              <a:t>», — </a:t>
            </a:r>
            <a:r>
              <a:rPr lang="ru-RU" sz="2000" dirty="0" err="1" smtClean="0"/>
              <a:t>повторював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Іванович</a:t>
            </a:r>
            <a:r>
              <a:rPr lang="ru-RU" sz="2000" dirty="0" smtClean="0"/>
              <a:t>.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принципом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керувався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життя</a:t>
            </a:r>
            <a:endParaRPr lang="ru-RU" sz="2000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978080" cy="4785395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hlinkClick r:id="" action="ppaction://hlinkshowjump?jump=nextslide"/>
              </a:rPr>
              <a:t>Біографія: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2" action="ppaction://hlinksldjump"/>
              </a:rPr>
              <a:t>Дитинство;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3" action="ppaction://hlinksldjump"/>
              </a:rPr>
              <a:t>Юність і навчання;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4" action="ppaction://hlinksldjump"/>
              </a:rPr>
              <a:t>Початок діяльності;</a:t>
            </a:r>
            <a:endParaRPr lang="uk-UA" sz="2400" dirty="0" smtClean="0"/>
          </a:p>
          <a:p>
            <a:pPr marL="914400" lvl="1" indent="-514350"/>
            <a:r>
              <a:rPr lang="uk-UA" sz="2400" dirty="0" err="1" smtClean="0">
                <a:hlinkClick r:id="rId5" action="ppaction://hlinksldjump"/>
              </a:rPr>
              <a:t>Ув</a:t>
            </a:r>
            <a:r>
              <a:rPr lang="en-US" sz="2400" dirty="0" smtClean="0">
                <a:hlinkClick r:id="rId5" action="ppaction://hlinksldjump"/>
              </a:rPr>
              <a:t>’</a:t>
            </a:r>
            <a:r>
              <a:rPr lang="uk-UA" sz="2400" dirty="0" err="1" smtClean="0">
                <a:hlinkClick r:id="rId5" action="ppaction://hlinksldjump"/>
              </a:rPr>
              <a:t>язнення</a:t>
            </a:r>
            <a:r>
              <a:rPr lang="uk-UA" sz="2400" dirty="0" smtClean="0">
                <a:hlinkClick r:id="rId5" action="ppaction://hlinksldjump"/>
              </a:rPr>
              <a:t>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6" action="ppaction://hlinksldjump"/>
              </a:rPr>
              <a:t>Звільнення;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7" action="ppaction://hlinksldjump"/>
              </a:rPr>
              <a:t>Заслання в Саратов;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8" action="ppaction://hlinksldjump"/>
              </a:rPr>
              <a:t>Викладання в Санкт-Петербурзі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9" action="ppaction://hlinksldjump"/>
              </a:rPr>
              <a:t>Подальша наукова діяльність;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10" action="ppaction://hlinksldjump"/>
              </a:rPr>
              <a:t>Останні роки життя;</a:t>
            </a:r>
            <a:endParaRPr lang="ru-RU" sz="3200" dirty="0" smtClean="0"/>
          </a:p>
          <a:p>
            <a:pPr marL="914400" lvl="1" indent="-514350">
              <a:buNone/>
            </a:pPr>
            <a:endParaRPr lang="uk-UA" sz="2400" dirty="0" smtClean="0"/>
          </a:p>
          <a:p>
            <a:pPr marL="914400" lvl="1" indent="-514350">
              <a:buNone/>
            </a:pPr>
            <a:r>
              <a:rPr lang="uk-UA" sz="2400" dirty="0" smtClean="0">
                <a:hlinkClick r:id="rId11" action="ppaction://hlinksldjump"/>
              </a:rPr>
              <a:t>2.Вірш </a:t>
            </a:r>
            <a:r>
              <a:rPr lang="uk-UA" sz="2400" dirty="0" err="1" smtClean="0">
                <a:hlinkClick r:id="rId11" action="ppaction://hlinksldjump"/>
              </a:rPr>
              <a:t>“Соловейко”</a:t>
            </a:r>
            <a:r>
              <a:rPr lang="uk-UA" sz="2400" dirty="0" smtClean="0">
                <a:hlinkClick r:id="rId11" action="ppaction://hlinksldjump"/>
              </a:rPr>
              <a:t>:</a:t>
            </a:r>
            <a:endParaRPr lang="uk-UA" sz="2400" dirty="0" smtClean="0"/>
          </a:p>
          <a:p>
            <a:pPr marL="914400" lvl="1" indent="-514350"/>
            <a:r>
              <a:rPr lang="uk-UA" sz="2400" dirty="0" smtClean="0">
                <a:hlinkClick r:id="rId12" action="ppaction://hlinksldjump"/>
              </a:rPr>
              <a:t>Аналіз</a:t>
            </a:r>
            <a:endParaRPr lang="uk-UA" sz="2400" dirty="0" smtClean="0"/>
          </a:p>
          <a:p>
            <a:pPr marL="914400" lvl="1" indent="-514350">
              <a:buNone/>
            </a:pPr>
            <a:r>
              <a:rPr lang="uk-UA" sz="2400" dirty="0" smtClean="0">
                <a:hlinkClick r:id="rId13" action="ppaction://hlinksldjump"/>
              </a:rPr>
              <a:t>3.Роль письменника</a:t>
            </a:r>
            <a:endParaRPr lang="uk-UA" sz="2400" dirty="0" smtClean="0"/>
          </a:p>
          <a:p>
            <a:pPr marL="914400" lvl="1" indent="-514350">
              <a:buNone/>
            </a:pPr>
            <a:endParaRPr lang="uk-UA" sz="2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08920"/>
            <a:ext cx="446449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36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62" name="Picture 2" descr="ЗАГАДОЧНЫЙ КОСТОМАРОВ о призрачности социальных иллюзий Газета &quot;Де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3636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Мобильная версия - Неугомонный Николай Костомаров KP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4480907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Вірші Миколи Костомарова Only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64"/>
            <a:ext cx="2411760" cy="361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8" name="Picture 8" descr="Сьогодні - 195-річний ювілей видатного українця Миколи Костомарова Рідна краї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6672"/>
            <a:ext cx="3168352" cy="237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5544616" cy="4320480"/>
          </a:xfrm>
          <a:solidFill>
            <a:srgbClr val="FFFF66">
              <a:alpha val="41000"/>
            </a:srgbClr>
          </a:solidFill>
        </p:spPr>
        <p:txBody>
          <a:bodyPr/>
          <a:lstStyle/>
          <a:p>
            <a:r>
              <a:rPr lang="ru-RU" sz="2400" dirty="0" err="1" smtClean="0"/>
              <a:t>Микола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Іванович</a:t>
            </a:r>
            <a:r>
              <a:rPr lang="ru-RU" sz="2400" dirty="0" smtClean="0"/>
              <a:t> Костомаров -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історик</a:t>
            </a:r>
            <a:r>
              <a:rPr lang="ru-RU" sz="2400" dirty="0" smtClean="0"/>
              <a:t>, </a:t>
            </a:r>
            <a:r>
              <a:rPr lang="ru-RU" sz="2400" dirty="0" err="1" smtClean="0"/>
              <a:t>етнограф</a:t>
            </a:r>
            <a:r>
              <a:rPr lang="ru-RU" sz="2400" dirty="0" smtClean="0"/>
              <a:t>,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критик.</a:t>
            </a:r>
            <a:br>
              <a:rPr lang="ru-RU" sz="2400" dirty="0" smtClean="0"/>
            </a:b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</a:t>
            </a:r>
            <a:r>
              <a:rPr lang="ru-RU" sz="2400" dirty="0" smtClean="0"/>
              <a:t>16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(4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за старим стилем) 1817 року,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Юрасовка, 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Ольховатского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Воронезької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поміщика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- </a:t>
            </a:r>
            <a:r>
              <a:rPr lang="ru-RU" sz="2400" dirty="0" err="1" smtClean="0"/>
              <a:t>кріпачка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селянка.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sz="2400" dirty="0" smtClean="0"/>
              <a:t> у 1837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6626" name="Picture 2" descr="Костомаров Микола (біографія). українською мов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880966" cy="4289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895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Дитинство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128792" cy="4525963"/>
          </a:xfrm>
          <a:noFill/>
        </p:spPr>
        <p:txBody>
          <a:bodyPr/>
          <a:lstStyle/>
          <a:p>
            <a:r>
              <a:rPr lang="ru-RU" sz="1800" dirty="0" err="1" smtClean="0"/>
              <a:t>Походження</a:t>
            </a:r>
            <a:r>
              <a:rPr lang="ru-RU" sz="1800" dirty="0" smtClean="0"/>
              <a:t> хлопчика </a:t>
            </a:r>
            <a:r>
              <a:rPr lang="ru-RU" sz="1800" dirty="0" err="1" smtClean="0"/>
              <a:t>визначало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деяку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подвійність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долі</a:t>
            </a:r>
            <a:r>
              <a:rPr lang="ru-RU" sz="1800" dirty="0" smtClean="0"/>
              <a:t>.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з'явився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світ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взяття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шлюбу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місцевого</a:t>
            </a:r>
            <a:r>
              <a:rPr lang="ru-RU" sz="1800" dirty="0" smtClean="0"/>
              <a:t> </a:t>
            </a:r>
            <a:r>
              <a:rPr lang="ru-RU" sz="1800" dirty="0" err="1" smtClean="0"/>
              <a:t>поміщика</a:t>
            </a:r>
            <a:r>
              <a:rPr lang="ru-RU" sz="1800" dirty="0" smtClean="0"/>
              <a:t> </a:t>
            </a:r>
            <a:r>
              <a:rPr lang="ru-RU" sz="1800" dirty="0" err="1" smtClean="0"/>
              <a:t>Івана</a:t>
            </a:r>
            <a:r>
              <a:rPr lang="ru-RU" sz="1800" dirty="0" smtClean="0"/>
              <a:t> </a:t>
            </a:r>
            <a:r>
              <a:rPr lang="ru-RU" sz="1800" dirty="0" smtClean="0"/>
              <a:t>Петровича Костомарова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кріпачкою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за законами </a:t>
            </a:r>
            <a:r>
              <a:rPr lang="ru-RU" sz="1800" dirty="0" err="1" smtClean="0"/>
              <a:t>Російської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імперії</a:t>
            </a:r>
            <a:r>
              <a:rPr lang="ru-RU" sz="1800" dirty="0" smtClean="0"/>
              <a:t> став </a:t>
            </a:r>
            <a:r>
              <a:rPr lang="ru-RU" sz="1800" dirty="0" err="1" smtClean="0"/>
              <a:t>кріпаком</a:t>
            </a:r>
            <a:r>
              <a:rPr lang="ru-RU" sz="1800" dirty="0" smtClean="0"/>
              <a:t> 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власного</a:t>
            </a:r>
            <a:r>
              <a:rPr lang="ru-RU" sz="1800" dirty="0" smtClean="0"/>
              <a:t> батька.</a:t>
            </a:r>
          </a:p>
          <a:p>
            <a:r>
              <a:rPr lang="ru-RU" sz="1800" dirty="0" err="1" smtClean="0"/>
              <a:t>Відставний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Костомаров уже в </a:t>
            </a:r>
            <a:r>
              <a:rPr lang="ru-RU" sz="1800" dirty="0" err="1" smtClean="0"/>
              <a:t>похилому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віці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вибрав</a:t>
            </a:r>
            <a:r>
              <a:rPr lang="ru-RU" sz="1800" dirty="0" smtClean="0"/>
              <a:t>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дружини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дівчину</a:t>
            </a:r>
            <a:r>
              <a:rPr lang="ru-RU" sz="1800" dirty="0" smtClean="0"/>
              <a:t> </a:t>
            </a:r>
            <a:r>
              <a:rPr lang="ru-RU" sz="1800" dirty="0" err="1" smtClean="0"/>
              <a:t>Тетяну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Петрівну</a:t>
            </a:r>
            <a:r>
              <a:rPr lang="ru-RU" sz="1800" dirty="0" smtClean="0"/>
              <a:t> Мельникову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відправив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до </a:t>
            </a:r>
            <a:r>
              <a:rPr lang="ru-RU" sz="1800" dirty="0" err="1" smtClean="0"/>
              <a:t>Москви</a:t>
            </a:r>
            <a:r>
              <a:rPr lang="ru-RU" sz="1800" dirty="0" smtClean="0"/>
              <a:t> для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в приватному </a:t>
            </a:r>
            <a:r>
              <a:rPr lang="ru-RU" sz="1800" dirty="0" err="1" smtClean="0"/>
              <a:t>пансіоні</a:t>
            </a:r>
            <a:r>
              <a:rPr lang="ru-RU" sz="1800" dirty="0" smtClean="0"/>
              <a:t> —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наміром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нею </a:t>
            </a:r>
            <a:r>
              <a:rPr lang="ru-RU" sz="1800" dirty="0" err="1" smtClean="0"/>
              <a:t>одружитися</a:t>
            </a:r>
            <a:r>
              <a:rPr lang="ru-RU" sz="1800" dirty="0" smtClean="0"/>
              <a:t>. </a:t>
            </a:r>
            <a:r>
              <a:rPr lang="ru-RU" sz="1800" dirty="0" err="1" smtClean="0"/>
              <a:t>Обвінчалися</a:t>
            </a:r>
            <a:r>
              <a:rPr lang="ru-RU" sz="1800" dirty="0" smtClean="0"/>
              <a:t> батьки </a:t>
            </a:r>
            <a:r>
              <a:rPr lang="ru-RU" sz="1800" dirty="0" err="1" smtClean="0"/>
              <a:t>Миколи</a:t>
            </a:r>
            <a:r>
              <a:rPr lang="ru-RU" sz="1800" dirty="0" smtClean="0"/>
              <a:t> Костомарова у </a:t>
            </a:r>
            <a:r>
              <a:rPr lang="ru-RU" sz="1800" dirty="0" err="1" smtClean="0"/>
              <a:t>вересні</a:t>
            </a:r>
            <a:r>
              <a:rPr lang="ru-RU" sz="1800" dirty="0" smtClean="0"/>
              <a:t> 1817 року,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сина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Раптова</a:t>
            </a:r>
            <a:r>
              <a:rPr lang="ru-RU" sz="1800" dirty="0" smtClean="0"/>
              <a:t> смерть батька (14 </a:t>
            </a:r>
            <a:r>
              <a:rPr lang="ru-RU" sz="1800" dirty="0" err="1" smtClean="0"/>
              <a:t>липня</a:t>
            </a:r>
            <a:r>
              <a:rPr lang="ru-RU" sz="1800" dirty="0" smtClean="0"/>
              <a:t> 1828 р.) поставила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родину в </a:t>
            </a:r>
            <a:r>
              <a:rPr lang="ru-RU" sz="1800" dirty="0" err="1" smtClean="0"/>
              <a:t>скрутне</a:t>
            </a:r>
            <a:r>
              <a:rPr lang="ru-RU" sz="1800" dirty="0" smtClean="0"/>
              <a:t> </a:t>
            </a:r>
            <a:r>
              <a:rPr lang="ru-RU" sz="1800" dirty="0" err="1" smtClean="0"/>
              <a:t>юридичне</a:t>
            </a:r>
            <a:r>
              <a:rPr lang="ru-RU" sz="1800" dirty="0" smtClean="0"/>
              <a:t> становище. </a:t>
            </a:r>
            <a:r>
              <a:rPr lang="ru-RU" sz="1800" dirty="0" err="1" smtClean="0"/>
              <a:t>Народжений</a:t>
            </a:r>
            <a:r>
              <a:rPr lang="ru-RU" sz="1800" dirty="0" smtClean="0"/>
              <a:t> поза </a:t>
            </a:r>
            <a:r>
              <a:rPr lang="ru-RU" sz="1800" dirty="0" err="1" smtClean="0"/>
              <a:t>шлюбом</a:t>
            </a:r>
            <a:r>
              <a:rPr lang="ru-RU" sz="1800" dirty="0" smtClean="0"/>
              <a:t>, </a:t>
            </a:r>
            <a:r>
              <a:rPr lang="ru-RU" sz="1800" dirty="0" err="1" smtClean="0"/>
              <a:t>Микола</a:t>
            </a:r>
            <a:r>
              <a:rPr lang="ru-RU" sz="1800" dirty="0" smtClean="0"/>
              <a:t> Костомаров як </a:t>
            </a:r>
            <a:r>
              <a:rPr lang="ru-RU" sz="1800" dirty="0" err="1" smtClean="0"/>
              <a:t>кріпак</a:t>
            </a:r>
            <a:r>
              <a:rPr lang="ru-RU" sz="1800" dirty="0" smtClean="0"/>
              <a:t> батька у </a:t>
            </a:r>
            <a:r>
              <a:rPr lang="ru-RU" sz="1800" dirty="0" err="1" smtClean="0"/>
              <a:t>спадок</a:t>
            </a:r>
            <a:r>
              <a:rPr lang="ru-RU" sz="1800" dirty="0" smtClean="0"/>
              <a:t> переходив </a:t>
            </a:r>
            <a:r>
              <a:rPr lang="ru-RU" sz="1800" dirty="0" err="1" smtClean="0"/>
              <a:t>тепер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найближчим</a:t>
            </a:r>
            <a:r>
              <a:rPr lang="ru-RU" sz="1800" dirty="0" smtClean="0"/>
              <a:t> родичам — </a:t>
            </a:r>
            <a:r>
              <a:rPr lang="ru-RU" sz="1800" dirty="0" err="1" smtClean="0"/>
              <a:t>Ровнєвим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відвести</a:t>
            </a:r>
            <a:r>
              <a:rPr lang="ru-RU" sz="1800" dirty="0" smtClean="0"/>
              <a:t> душу, </a:t>
            </a:r>
            <a:r>
              <a:rPr lang="ru-RU" sz="1800" dirty="0" err="1" smtClean="0"/>
              <a:t>знущаючись</a:t>
            </a:r>
            <a:r>
              <a:rPr lang="ru-RU" sz="1800" dirty="0" smtClean="0"/>
              <a:t> над </a:t>
            </a:r>
            <a:r>
              <a:rPr lang="ru-RU" sz="1800" dirty="0" err="1" smtClean="0"/>
              <a:t>паничем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3312368"/>
          </a:xfrm>
          <a:solidFill>
            <a:srgbClr val="FFFF66">
              <a:alpha val="44000"/>
            </a:srgbClr>
          </a:solidFill>
        </p:spPr>
        <p:txBody>
          <a:bodyPr/>
          <a:lstStyle/>
          <a:p>
            <a:pPr marL="288000">
              <a:spcBef>
                <a:spcPts val="0"/>
              </a:spcBef>
              <a:buNone/>
            </a:pPr>
            <a:r>
              <a:rPr lang="ru-RU" sz="1800" dirty="0" smtClean="0"/>
              <a:t>Коли </a:t>
            </a:r>
            <a:r>
              <a:rPr lang="ru-RU" sz="1800" dirty="0" err="1" smtClean="0"/>
              <a:t>Ровнєви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запропонували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Тетяні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Петрівні</a:t>
            </a:r>
            <a:r>
              <a:rPr lang="ru-RU" sz="1800" dirty="0" smtClean="0"/>
              <a:t> за 14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десятин </a:t>
            </a:r>
            <a:r>
              <a:rPr lang="ru-RU" sz="1800" dirty="0" err="1" smtClean="0"/>
              <a:t>родючої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землі</a:t>
            </a:r>
            <a:r>
              <a:rPr lang="ru-RU" sz="1800" dirty="0" smtClean="0"/>
              <a:t> </a:t>
            </a:r>
            <a:r>
              <a:rPr lang="ru-RU" sz="1800" dirty="0" err="1" smtClean="0"/>
              <a:t>вдовину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частку</a:t>
            </a:r>
            <a:r>
              <a:rPr lang="ru-RU" sz="1800" dirty="0" smtClean="0"/>
              <a:t> — 50 тис. </a:t>
            </a:r>
            <a:r>
              <a:rPr lang="ru-RU" sz="1800" dirty="0" err="1" smtClean="0"/>
              <a:t>карбованців</a:t>
            </a:r>
            <a:r>
              <a:rPr lang="ru-RU" sz="1800" dirty="0" smtClean="0"/>
              <a:t> </a:t>
            </a:r>
            <a:r>
              <a:rPr lang="ru-RU" sz="1800" dirty="0" err="1" smtClean="0"/>
              <a:t>асигнаціями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smtClean="0"/>
              <a:t>волю</a:t>
            </a:r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синові</a:t>
            </a:r>
            <a:r>
              <a:rPr lang="ru-RU" sz="1800" dirty="0" smtClean="0"/>
              <a:t>, вона </a:t>
            </a:r>
            <a:r>
              <a:rPr lang="ru-RU" sz="1800" dirty="0" err="1" smtClean="0"/>
              <a:t>погодилася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зволікань</a:t>
            </a:r>
            <a:r>
              <a:rPr lang="ru-RU" sz="1800" dirty="0" smtClean="0"/>
              <a:t>.</a:t>
            </a:r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Залишившись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скромними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статками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мати</a:t>
            </a:r>
            <a:r>
              <a:rPr lang="ru-RU" sz="1800" dirty="0" smtClean="0"/>
              <a:t> перевела </a:t>
            </a:r>
            <a:r>
              <a:rPr lang="ru-RU" sz="1800" dirty="0" err="1" smtClean="0"/>
              <a:t>Миколу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з</a:t>
            </a:r>
            <a:r>
              <a:rPr lang="ru-RU" sz="1800" dirty="0" smtClean="0"/>
              <a:t> </a:t>
            </a:r>
            <a:r>
              <a:rPr lang="ru-RU" sz="1800" dirty="0" err="1" smtClean="0"/>
              <a:t>московського</a:t>
            </a:r>
            <a:r>
              <a:rPr lang="ru-RU" sz="1800" dirty="0" smtClean="0"/>
              <a:t> </a:t>
            </a:r>
            <a:r>
              <a:rPr lang="ru-RU" sz="1800" dirty="0" err="1" smtClean="0"/>
              <a:t>пансіону</a:t>
            </a:r>
            <a:r>
              <a:rPr lang="ru-RU" sz="1800" dirty="0" smtClean="0"/>
              <a:t> (де </a:t>
            </a:r>
            <a:r>
              <a:rPr lang="ru-RU" sz="1800" dirty="0" err="1" smtClean="0"/>
              <a:t>він</a:t>
            </a:r>
            <a:r>
              <a:rPr lang="ru-RU" sz="1800" dirty="0" smtClean="0"/>
              <a:t>, </a:t>
            </a:r>
            <a:r>
              <a:rPr lang="ru-RU" sz="1800" dirty="0" err="1" smtClean="0"/>
              <a:t>щойно</a:t>
            </a:r>
            <a:r>
              <a:rPr lang="ru-RU" sz="1800" dirty="0" smtClean="0"/>
              <a:t> почавши </a:t>
            </a:r>
            <a:r>
              <a:rPr lang="ru-RU" sz="1800" dirty="0" err="1" smtClean="0"/>
              <a:t>вчитися</a:t>
            </a:r>
            <a:r>
              <a:rPr lang="ru-RU" sz="1800" dirty="0" smtClean="0"/>
              <a:t>, за </a:t>
            </a:r>
            <a:r>
              <a:rPr lang="ru-RU" sz="1800" dirty="0" err="1" smtClean="0"/>
              <a:t>блискучі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здібності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прізвисько</a:t>
            </a:r>
            <a:r>
              <a:rPr lang="ru-RU" sz="1800" dirty="0" smtClean="0"/>
              <a:t> </a:t>
            </a:r>
            <a:r>
              <a:rPr lang="ru-RU" sz="1800" dirty="0" smtClean="0"/>
              <a:t>фр.</a:t>
            </a:r>
            <a:r>
              <a:rPr lang="en-US" sz="1800" dirty="0" smtClean="0"/>
              <a:t>enfant </a:t>
            </a:r>
            <a:r>
              <a:rPr lang="en-US" sz="1800" dirty="0" err="1" smtClean="0"/>
              <a:t>miraculeux</a:t>
            </a:r>
            <a:r>
              <a:rPr lang="en-US" sz="1800" dirty="0" smtClean="0"/>
              <a:t> — </a:t>
            </a:r>
            <a:r>
              <a:rPr lang="ru-RU" sz="1800" dirty="0" smtClean="0"/>
              <a:t>чудесна </a:t>
            </a:r>
            <a:r>
              <a:rPr lang="ru-RU" sz="1800" dirty="0" err="1" smtClean="0"/>
              <a:t>дитина</a:t>
            </a:r>
            <a:r>
              <a:rPr lang="ru-RU" sz="1800" dirty="0" smtClean="0"/>
              <a:t>) </a:t>
            </a:r>
            <a:r>
              <a:rPr lang="ru-RU" sz="1800" dirty="0" smtClean="0"/>
              <a:t>до</a:t>
            </a:r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пансіону</a:t>
            </a:r>
            <a:r>
              <a:rPr lang="ru-RU" sz="1800" dirty="0" smtClean="0"/>
              <a:t> </a:t>
            </a:r>
            <a:r>
              <a:rPr lang="ru-RU" sz="1800" dirty="0" smtClean="0"/>
              <a:t>у </a:t>
            </a:r>
            <a:r>
              <a:rPr lang="ru-RU" sz="1800" dirty="0" err="1" smtClean="0"/>
              <a:t>Воронежі</a:t>
            </a:r>
            <a:r>
              <a:rPr lang="ru-RU" sz="1800" dirty="0" smtClean="0"/>
              <a:t>, </a:t>
            </a:r>
            <a:r>
              <a:rPr lang="ru-RU" sz="1800" dirty="0" err="1" smtClean="0"/>
              <a:t>ближче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домівки</a:t>
            </a:r>
            <a:r>
              <a:rPr lang="ru-RU" sz="1800" dirty="0" smtClean="0"/>
              <a:t>.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обходилося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дешевше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викладання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низьким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хлопчик </a:t>
            </a:r>
            <a:r>
              <a:rPr lang="ru-RU" sz="1800" dirty="0" err="1" smtClean="0"/>
              <a:t>ледь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висиджував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нудні</a:t>
            </a:r>
            <a:r>
              <a:rPr lang="ru-RU" sz="1800" dirty="0" smtClean="0"/>
              <a:t> уроки,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практично </a:t>
            </a:r>
            <a:r>
              <a:rPr lang="ru-RU" sz="1800" dirty="0" err="1" smtClean="0"/>
              <a:t>нічого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не давали. </a:t>
            </a:r>
            <a:r>
              <a:rPr lang="ru-RU" sz="1800" dirty="0" smtClean="0"/>
              <a:t>За «</a:t>
            </a:r>
            <a:r>
              <a:rPr lang="ru-RU" sz="1800" dirty="0" err="1" smtClean="0"/>
              <a:t>витівки</a:t>
            </a:r>
            <a:r>
              <a:rPr lang="ru-RU" sz="1800" dirty="0" smtClean="0"/>
              <a:t>»</a:t>
            </a:r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відрахований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пансіону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перейшов</a:t>
            </a:r>
            <a:r>
              <a:rPr lang="ru-RU" sz="1800" dirty="0" smtClean="0"/>
              <a:t> </a:t>
            </a:r>
            <a:r>
              <a:rPr lang="ru-RU" sz="1800" dirty="0" smtClean="0"/>
              <a:t>до</a:t>
            </a:r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Воронезької</a:t>
            </a:r>
            <a:r>
              <a:rPr lang="ru-RU" sz="1800" dirty="0" smtClean="0"/>
              <a:t> </a:t>
            </a:r>
            <a:r>
              <a:rPr lang="ru-RU" sz="1800" dirty="0" err="1" smtClean="0"/>
              <a:t>гімназії</a:t>
            </a:r>
            <a:r>
              <a:rPr lang="ru-RU" sz="1800" dirty="0" smtClean="0"/>
              <a:t>. 1833року </a:t>
            </a:r>
            <a:r>
              <a:rPr lang="ru-RU" sz="1800" dirty="0" err="1" smtClean="0"/>
              <a:t>Микола</a:t>
            </a:r>
            <a:r>
              <a:rPr lang="ru-RU" sz="1800" dirty="0" smtClean="0"/>
              <a:t> вступив до </a:t>
            </a:r>
            <a:r>
              <a:rPr lang="ru-RU" sz="1800" dirty="0" err="1" smtClean="0"/>
              <a:t>Харківського</a:t>
            </a:r>
            <a:endParaRPr lang="ru-RU" sz="1800" dirty="0" smtClean="0"/>
          </a:p>
          <a:p>
            <a:pPr marL="288000">
              <a:spcBef>
                <a:spcPts val="0"/>
              </a:spcBef>
              <a:buNone/>
            </a:pPr>
            <a:r>
              <a:rPr lang="ru-RU" sz="1800" dirty="0" err="1" smtClean="0"/>
              <a:t>університету</a:t>
            </a:r>
            <a:r>
              <a:rPr lang="ru-RU" sz="1800" dirty="0" smtClean="0"/>
              <a:t> на </a:t>
            </a:r>
            <a:r>
              <a:rPr lang="ru-RU" sz="1800" dirty="0" err="1" smtClean="0"/>
              <a:t>історико-філологічний</a:t>
            </a:r>
            <a:r>
              <a:rPr lang="ru-RU" sz="1800" dirty="0" smtClean="0"/>
              <a:t> факультет.</a:t>
            </a:r>
          </a:p>
          <a:p>
            <a:pPr marL="288000">
              <a:spcBef>
                <a:spcPts val="0"/>
              </a:spcBef>
            </a:pPr>
            <a:endParaRPr lang="ru-RU" dirty="0"/>
          </a:p>
        </p:txBody>
      </p:sp>
      <p:pic>
        <p:nvPicPr>
          <p:cNvPr id="27650" name="Picture 2" descr="Россия достопримечательности и города школа музей имени Н,И,Костомарова ВОРОНЕЖСКАЯ ОБЛАСТЬ ОЛЬХОВАТСКИЙ РАЙОН ЮРАСОВКА Outdoors"/>
          <p:cNvPicPr>
            <a:picLocks noChangeAspect="1" noChangeArrowheads="1"/>
          </p:cNvPicPr>
          <p:nvPr/>
        </p:nvPicPr>
        <p:blipFill>
          <a:blip r:embed="rId2" cstate="print"/>
          <a:srcRect t="6300" b="5501"/>
          <a:stretch>
            <a:fillRect/>
          </a:stretch>
        </p:blipFill>
        <p:spPr bwMode="auto">
          <a:xfrm>
            <a:off x="4499992" y="3786031"/>
            <a:ext cx="4644008" cy="30719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 smtClean="0"/>
              <a:t>Школа,в якій вчився Костомаров</a:t>
            </a:r>
            <a:endParaRPr lang="ru-RU" sz="1600" dirty="0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40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59632" y="1196753"/>
            <a:ext cx="6840760" cy="4896544"/>
          </a:xfrm>
        </p:spPr>
        <p:txBody>
          <a:bodyPr/>
          <a:lstStyle/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 err="1" smtClean="0"/>
              <a:t>університеті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Микола</a:t>
            </a:r>
            <a:r>
              <a:rPr lang="ru-RU" sz="1400" b="1" dirty="0" smtClean="0"/>
              <a:t> Костомаров </a:t>
            </a:r>
            <a:r>
              <a:rPr lang="ru-RU" sz="1400" b="1" dirty="0" err="1" smtClean="0"/>
              <a:t>вивчав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стародавні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нові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мови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цікавився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античною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історією</a:t>
            </a:r>
            <a:r>
              <a:rPr lang="ru-RU" sz="1400" b="1" dirty="0" smtClean="0"/>
              <a:t>, </a:t>
            </a:r>
            <a:r>
              <a:rPr lang="ru-RU" sz="1400" b="1" dirty="0" err="1" smtClean="0"/>
              <a:t>німецькою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філософією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новою </a:t>
            </a:r>
            <a:r>
              <a:rPr lang="ru-RU" sz="1400" b="1" dirty="0" err="1" smtClean="0"/>
              <a:t>французькою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літературою</a:t>
            </a:r>
            <a:r>
              <a:rPr lang="ru-RU" sz="1400" b="1" dirty="0" smtClean="0"/>
              <a:t>, </a:t>
            </a:r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учився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грати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 </a:t>
            </a:r>
            <a:r>
              <a:rPr lang="ru-RU" sz="1400" b="1" dirty="0" err="1" smtClean="0"/>
              <a:t>фортепіано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пробував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писати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вірші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Зближення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гуртком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українських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романтиків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Харківського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університету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незабаром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визначило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захоплення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переважно</a:t>
            </a:r>
            <a:r>
              <a:rPr lang="ru-RU" sz="1400" b="1" dirty="0" smtClean="0"/>
              <a:t> </a:t>
            </a:r>
            <a:r>
              <a:rPr lang="ru-RU" sz="1400" b="1" dirty="0" smtClean="0"/>
              <a:t>фольклором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козацьким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минулим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України</a:t>
            </a:r>
            <a:r>
              <a:rPr lang="ru-RU" sz="1400" b="1" dirty="0" smtClean="0"/>
              <a:t>.</a:t>
            </a:r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У </a:t>
            </a:r>
            <a:r>
              <a:rPr lang="ru-RU" sz="1400" b="1" dirty="0" err="1" smtClean="0"/>
              <a:t>ті</a:t>
            </a:r>
            <a:r>
              <a:rPr lang="ru-RU" sz="1400" b="1" dirty="0" smtClean="0"/>
              <a:t> роки у </a:t>
            </a:r>
            <a:r>
              <a:rPr lang="ru-RU" sz="1400" b="1" dirty="0" err="1" smtClean="0"/>
              <a:t>Харківському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університеті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навколо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професора-славіста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літератора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романтика</a:t>
            </a:r>
            <a:r>
              <a:rPr lang="ru-RU" sz="1400" b="1" dirty="0" smtClean="0"/>
              <a:t> І. </a:t>
            </a:r>
            <a:r>
              <a:rPr lang="ru-RU" sz="1400" b="1" dirty="0" err="1" smtClean="0"/>
              <a:t>Срезневського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сформувався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гурток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студентів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захоплених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збиранням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зразків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народної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пісенної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творчості</a:t>
            </a:r>
            <a:r>
              <a:rPr lang="ru-RU" sz="1400" b="1" dirty="0" smtClean="0"/>
              <a:t>. Вони </a:t>
            </a:r>
            <a:r>
              <a:rPr lang="ru-RU" sz="1400" b="1" dirty="0" err="1" smtClean="0"/>
              <a:t>сприймали</a:t>
            </a:r>
            <a:r>
              <a:rPr lang="ru-RU" sz="1400" b="1" dirty="0" smtClean="0"/>
              <a:t> фольклор </a:t>
            </a:r>
            <a:r>
              <a:rPr lang="ru-RU" sz="1400" b="1" dirty="0" smtClean="0"/>
              <a:t>як</a:t>
            </a:r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вираження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народного духу, </a:t>
            </a:r>
            <a:r>
              <a:rPr lang="ru-RU" sz="1400" b="1" dirty="0" err="1" smtClean="0"/>
              <a:t>самі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складали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вірші</a:t>
            </a:r>
            <a:r>
              <a:rPr lang="ru-RU" sz="1400" b="1" dirty="0" smtClean="0"/>
              <a:t>, </a:t>
            </a:r>
            <a:r>
              <a:rPr lang="ru-RU" sz="1400" b="1" dirty="0" err="1" smtClean="0"/>
              <a:t>балади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ліричні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пісні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звертаючись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до </a:t>
            </a:r>
            <a:r>
              <a:rPr lang="ru-RU" sz="1400" b="1" dirty="0" err="1" smtClean="0"/>
              <a:t>народної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творчості</a:t>
            </a:r>
            <a:r>
              <a:rPr lang="ru-RU" sz="1400" b="1" dirty="0" smtClean="0"/>
              <a:t>.</a:t>
            </a:r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smtClean="0"/>
              <a:t>Костомаров в </a:t>
            </a:r>
            <a:r>
              <a:rPr lang="ru-RU" sz="1400" b="1" dirty="0" err="1" smtClean="0"/>
              <a:t>університетські</a:t>
            </a:r>
            <a:r>
              <a:rPr lang="ru-RU" sz="1400" b="1" dirty="0" smtClean="0"/>
              <a:t> роки </a:t>
            </a:r>
            <a:r>
              <a:rPr lang="ru-RU" sz="1400" b="1" dirty="0" err="1" smtClean="0"/>
              <a:t>дуже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багато</a:t>
            </a:r>
            <a:r>
              <a:rPr lang="ru-RU" sz="1400" b="1" dirty="0" smtClean="0"/>
              <a:t> читав. </a:t>
            </a:r>
            <a:r>
              <a:rPr lang="ru-RU" sz="1400" b="1" dirty="0" err="1" smtClean="0"/>
              <a:t>Перевантаження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  <a:buNone/>
            </a:pPr>
            <a:r>
              <a:rPr lang="ru-RU" sz="1400" b="1" dirty="0" err="1" smtClean="0"/>
              <a:t>позначилося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здоров'ї</a:t>
            </a:r>
            <a:r>
              <a:rPr lang="ru-RU" sz="1400" b="1" dirty="0" smtClean="0"/>
              <a:t> — </a:t>
            </a:r>
            <a:r>
              <a:rPr lang="ru-RU" sz="1400" b="1" dirty="0" err="1" smtClean="0"/>
              <a:t>ще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студентства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значно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погіршився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зір</a:t>
            </a:r>
            <a:r>
              <a:rPr lang="ru-RU" sz="1400" b="1" dirty="0" smtClean="0"/>
              <a:t>.</a:t>
            </a:r>
          </a:p>
          <a:p>
            <a:pPr marL="288000" indent="-324000">
              <a:spcBef>
                <a:spcPts val="0"/>
              </a:spcBef>
            </a:pPr>
            <a:r>
              <a:rPr lang="ru-RU" sz="1400" b="1" dirty="0" smtClean="0"/>
              <a:t>У </a:t>
            </a:r>
            <a:r>
              <a:rPr lang="ru-RU" sz="1400" b="1" dirty="0" err="1" smtClean="0"/>
              <a:t>січні</a:t>
            </a:r>
            <a:r>
              <a:rPr lang="ru-RU" sz="1400" b="1" dirty="0" smtClean="0"/>
              <a:t> 1837 року Костомаров </a:t>
            </a:r>
            <a:r>
              <a:rPr lang="ru-RU" sz="1400" b="1" dirty="0" err="1" smtClean="0"/>
              <a:t>склав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іспити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усіх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предметів</a:t>
            </a:r>
            <a:r>
              <a:rPr lang="ru-RU" sz="1400" b="1" dirty="0" smtClean="0"/>
              <a:t>, </a:t>
            </a:r>
            <a:endParaRPr lang="ru-RU" sz="1400" b="1" dirty="0" smtClean="0"/>
          </a:p>
          <a:p>
            <a:pPr marL="288000" indent="-324000">
              <a:spcBef>
                <a:spcPts val="0"/>
              </a:spcBef>
            </a:pPr>
            <a:r>
              <a:rPr lang="ru-RU" sz="1400" b="1" dirty="0" smtClean="0"/>
              <a:t> 8 </a:t>
            </a:r>
            <a:r>
              <a:rPr lang="ru-RU" sz="1400" b="1" dirty="0" err="1" smtClean="0"/>
              <a:t>грудня</a:t>
            </a:r>
            <a:r>
              <a:rPr lang="ru-RU" sz="1400" b="1" dirty="0" smtClean="0"/>
              <a:t> 1837</a:t>
            </a:r>
            <a:r>
              <a:rPr lang="ru-RU" sz="1400" b="1" dirty="0" smtClean="0"/>
              <a:t> року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затвердили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статусі</a:t>
            </a:r>
            <a:r>
              <a:rPr lang="ru-RU" sz="1400" b="1" dirty="0" smtClean="0"/>
              <a:t> </a:t>
            </a:r>
            <a:r>
              <a:rPr lang="ru-RU" sz="1400" b="1" dirty="0" smtClean="0"/>
              <a:t>кандидата</a:t>
            </a:r>
            <a:r>
              <a:rPr lang="ru-RU" sz="1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611560" y="1052736"/>
            <a:ext cx="8100392" cy="518457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899592" y="1052736"/>
            <a:ext cx="7560840" cy="518457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Початок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716016" y="2060848"/>
            <a:ext cx="4032448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Почавши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розбирати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архів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повітового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суду, 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зберігалося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діловодство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колишнього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козацького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полку 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заснування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Костомаров став 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істориком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полку.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твір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приводу не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зберігся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відіграв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роль 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інтересів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ученого.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Неугомонный Николай Костомаров - KP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076057" cy="36940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75656" y="105273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err="1" smtClean="0"/>
              <a:t>Після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закінчення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університету</a:t>
            </a:r>
            <a:r>
              <a:rPr lang="ru-RU" sz="2000" kern="0" dirty="0" smtClean="0"/>
              <a:t> Костомаров </a:t>
            </a:r>
            <a:r>
              <a:rPr lang="ru-RU" sz="2000" kern="0" dirty="0" err="1" smtClean="0"/>
              <a:t>пішов</a:t>
            </a:r>
            <a:r>
              <a:rPr lang="ru-RU" sz="2000" kern="0" dirty="0" smtClean="0"/>
              <a:t> на </a:t>
            </a:r>
            <a:r>
              <a:rPr lang="ru-RU" sz="2000" kern="0" dirty="0" err="1" smtClean="0"/>
              <a:t>військову</a:t>
            </a:r>
            <a:r>
              <a:rPr lang="ru-RU" sz="2000" kern="0" dirty="0" smtClean="0"/>
              <a:t> службу, </a:t>
            </a:r>
            <a:r>
              <a:rPr lang="ru-RU" sz="2000" kern="0" dirty="0" err="1" smtClean="0"/>
              <a:t>був</a:t>
            </a:r>
            <a:r>
              <a:rPr lang="ru-RU" sz="2000" kern="0" dirty="0" smtClean="0"/>
              <a:t> юнкером у </a:t>
            </a:r>
            <a:r>
              <a:rPr lang="ru-RU" sz="2000" kern="0" dirty="0" err="1" smtClean="0"/>
              <a:t>Кінбурзькому</a:t>
            </a:r>
            <a:r>
              <a:rPr lang="ru-RU" sz="2000" kern="0" dirty="0" smtClean="0"/>
              <a:t> </a:t>
            </a:r>
            <a:r>
              <a:rPr lang="ru-RU" sz="2000" kern="0" dirty="0" err="1" smtClean="0"/>
              <a:t>драгунському</a:t>
            </a:r>
            <a:r>
              <a:rPr lang="ru-RU" sz="2000" kern="0" dirty="0" smtClean="0"/>
              <a:t> полку в </a:t>
            </a:r>
            <a:r>
              <a:rPr lang="ru-RU" sz="2000" kern="0" dirty="0" err="1" smtClean="0"/>
              <a:t>Острогозьку</a:t>
            </a:r>
            <a:endParaRPr lang="ru-RU" sz="2000" dirty="0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4536504" cy="5112568"/>
          </a:xfrm>
        </p:spPr>
        <p:txBody>
          <a:bodyPr/>
          <a:lstStyle/>
          <a:p>
            <a:r>
              <a:rPr lang="ru-RU" sz="2000" dirty="0" err="1" smtClean="0"/>
              <a:t>Суспільно-політичні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історичні</a:t>
            </a:r>
            <a:r>
              <a:rPr lang="ru-RU" sz="2000" dirty="0" smtClean="0"/>
              <a:t> погляди </a:t>
            </a:r>
            <a:r>
              <a:rPr lang="ru-RU" sz="2000" dirty="0" err="1" smtClean="0"/>
              <a:t>Миколи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славіста</a:t>
            </a:r>
            <a:r>
              <a:rPr lang="ru-RU" sz="2000" dirty="0" smtClean="0"/>
              <a:t>, </a:t>
            </a:r>
            <a:r>
              <a:rPr lang="ru-RU" sz="2000" dirty="0" err="1" smtClean="0"/>
              <a:t>філолога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етнографа</a:t>
            </a:r>
            <a:r>
              <a:rPr lang="ru-RU" sz="2000" dirty="0" smtClean="0"/>
              <a:t> </a:t>
            </a:r>
            <a:r>
              <a:rPr lang="ru-RU" sz="2000" dirty="0" err="1" smtClean="0"/>
              <a:t>Ізмаїла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Срезневського</a:t>
            </a:r>
            <a:r>
              <a:rPr lang="ru-RU" sz="2000" dirty="0" smtClean="0"/>
              <a:t>; </a:t>
            </a:r>
            <a:r>
              <a:rPr lang="ru-RU" sz="2000" dirty="0" err="1" smtClean="0"/>
              <a:t>історика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Дмитра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Миколайовича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Бантиш-Каменського</a:t>
            </a:r>
            <a:r>
              <a:rPr lang="ru-RU" sz="2000" dirty="0" smtClean="0"/>
              <a:t>, М. А. Марковича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. У 1841 </a:t>
            </a:r>
            <a:r>
              <a:rPr lang="ru-RU" sz="2000" dirty="0" err="1" smtClean="0"/>
              <a:t>підготував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магістерську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дисертацію</a:t>
            </a:r>
            <a:r>
              <a:rPr lang="ru-RU" sz="2000" dirty="0" smtClean="0"/>
              <a:t> «Про причини </a:t>
            </a:r>
            <a:r>
              <a:rPr lang="ru-RU" sz="2000" dirty="0" err="1" smtClean="0"/>
              <a:t>і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унії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», яка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заборонена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знищена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відхід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трактування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. В 1844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захистив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дисертацію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історичне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поезії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1746" name="Picture 2" descr="СРЕЗНЕВСЬКИЙ - Лексика - українські енциклопедії та слов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187014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16 ноября 1788 года родился Дмитрий Бантиш-Каменский, украинский историк, археограф 16 ноября Этот день в истории Летопись. Свя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771800" cy="390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4437112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Д.М. </a:t>
            </a:r>
            <a:r>
              <a:rPr lang="uk-UA" dirty="0" err="1" smtClean="0"/>
              <a:t>Бантиш-Каменський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7344816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288000" indent="-288000">
              <a:spcBef>
                <a:spcPts val="0"/>
              </a:spcBef>
              <a:buNone/>
            </a:pPr>
            <a:r>
              <a:rPr lang="ru-RU" sz="2000" dirty="0" smtClean="0"/>
              <a:t>      1840</a:t>
            </a:r>
            <a:r>
              <a:rPr lang="ru-RU" sz="2000" dirty="0" smtClean="0"/>
              <a:t> року Костомаров </a:t>
            </a:r>
            <a:r>
              <a:rPr lang="ru-RU" sz="2000" dirty="0" err="1" smtClean="0"/>
              <a:t>склав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магістерські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приступив до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дисертації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присвяченої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Берестейській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унії</a:t>
            </a:r>
            <a:r>
              <a:rPr lang="ru-RU" sz="2000" dirty="0" smtClean="0"/>
              <a:t> 1596 року. Але робота («Про причини </a:t>
            </a:r>
            <a:r>
              <a:rPr lang="ru-RU" sz="2000" dirty="0" err="1" smtClean="0"/>
              <a:t>і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унії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») не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захищена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урядову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заборону</a:t>
            </a:r>
            <a:r>
              <a:rPr lang="ru-RU" sz="2000" dirty="0" smtClean="0"/>
              <a:t>. </a:t>
            </a:r>
            <a:r>
              <a:rPr lang="ru-RU" sz="2000" dirty="0" err="1" smtClean="0"/>
              <a:t>Дисертація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у 1841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окремою</a:t>
            </a:r>
            <a:r>
              <a:rPr lang="ru-RU" sz="2000" dirty="0" smtClean="0"/>
              <a:t> книгою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відомості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люті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церковної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.</a:t>
            </a:r>
          </a:p>
          <a:p>
            <a:pPr marL="288000" indent="-288000">
              <a:spcBef>
                <a:spcPts val="0"/>
              </a:spcBef>
              <a:buNone/>
            </a:pPr>
            <a:r>
              <a:rPr lang="ru-RU" sz="2000" dirty="0" smtClean="0"/>
              <a:t>     Друга </a:t>
            </a:r>
            <a:r>
              <a:rPr lang="ru-RU" sz="2000" dirty="0" err="1" smtClean="0"/>
              <a:t>дисертація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Миколи</a:t>
            </a:r>
            <a:r>
              <a:rPr lang="ru-RU" sz="2000" dirty="0" smtClean="0"/>
              <a:t> Костомарова, </a:t>
            </a:r>
            <a:r>
              <a:rPr lang="ru-RU" sz="2000" dirty="0" err="1" smtClean="0"/>
              <a:t>підготовлена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півтора</a:t>
            </a:r>
            <a:r>
              <a:rPr lang="ru-RU" sz="2000" dirty="0" smtClean="0"/>
              <a:t> року, </a:t>
            </a:r>
            <a:r>
              <a:rPr lang="ru-RU" sz="2000" dirty="0" err="1" smtClean="0"/>
              <a:t>називалася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історичне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поезії</a:t>
            </a:r>
            <a:r>
              <a:rPr lang="ru-RU" sz="2000" dirty="0" smtClean="0"/>
              <a:t>», </a:t>
            </a:r>
            <a:r>
              <a:rPr lang="ru-RU" sz="2000" dirty="0" err="1" smtClean="0"/>
              <a:t>ідеологічних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нарікань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викликала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захищена</a:t>
            </a:r>
            <a:r>
              <a:rPr lang="ru-RU" sz="2000" dirty="0" smtClean="0"/>
              <a:t> 1844 року. Костомаров одержав </a:t>
            </a:r>
            <a:r>
              <a:rPr lang="ru-RU" sz="2000" dirty="0" err="1" smtClean="0"/>
              <a:t>звання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зосередитися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науковій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</a:t>
            </a:r>
          </a:p>
          <a:p>
            <a:pPr marL="288000" indent="-288000">
              <a:spcBef>
                <a:spcPts val="0"/>
              </a:spcBef>
              <a:buNone/>
            </a:pPr>
            <a:r>
              <a:rPr lang="ru-RU" sz="2000" dirty="0" smtClean="0"/>
              <a:t>    Темою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нового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 Богдана </a:t>
            </a:r>
            <a:r>
              <a:rPr lang="ru-RU" sz="2000" dirty="0" err="1" smtClean="0"/>
              <a:t>Хмельницького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Бажаючи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ближче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подій</a:t>
            </a:r>
            <a:r>
              <a:rPr lang="ru-RU" sz="2000" dirty="0" smtClean="0"/>
              <a:t>, Костомаров </a:t>
            </a:r>
            <a:r>
              <a:rPr lang="ru-RU" sz="2000" dirty="0" err="1" smtClean="0"/>
              <a:t>влаштувався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вчителем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містечка</a:t>
            </a:r>
            <a:r>
              <a:rPr lang="ru-RU" sz="2000" dirty="0" smtClean="0"/>
              <a:t> </a:t>
            </a:r>
            <a:r>
              <a:rPr lang="ru-RU" sz="2000" dirty="0" err="1" smtClean="0"/>
              <a:t>Рівне</a:t>
            </a:r>
            <a:r>
              <a:rPr lang="ru-RU" sz="2000" dirty="0" smtClean="0"/>
              <a:t> на </a:t>
            </a:r>
            <a:r>
              <a:rPr lang="ru-RU" sz="2000" dirty="0" err="1" smtClean="0"/>
              <a:t>Волині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вже</a:t>
            </a:r>
            <a:r>
              <a:rPr lang="ru-RU" sz="2000" dirty="0" smtClean="0"/>
              <a:t> 1845 року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переїхав</a:t>
            </a:r>
            <a:r>
              <a:rPr lang="ru-RU" sz="2000" dirty="0" smtClean="0"/>
              <a:t> до </a:t>
            </a:r>
            <a:r>
              <a:rPr lang="ru-RU" sz="2000" dirty="0" err="1" smtClean="0"/>
              <a:t>Києва</a:t>
            </a:r>
            <a:r>
              <a:rPr lang="ru-RU" sz="2000" dirty="0" smtClean="0"/>
              <a:t>, де став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старшим учителем у 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познайомився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найавторитетнішим</a:t>
            </a:r>
            <a:r>
              <a:rPr lang="ru-RU" sz="2000" dirty="0" smtClean="0"/>
              <a:t> на той час </a:t>
            </a:r>
            <a:r>
              <a:rPr lang="ru-RU" sz="2000" dirty="0" err="1" smtClean="0"/>
              <a:t>ученимМихайлом</a:t>
            </a:r>
            <a:r>
              <a:rPr lang="ru-RU" sz="2000" dirty="0" smtClean="0"/>
              <a:t> Максимовичем.</a:t>
            </a:r>
            <a:endParaRPr lang="ru-RU" sz="2000" dirty="0"/>
          </a:p>
        </p:txBody>
      </p:sp>
      <p:pic>
        <p:nvPicPr>
          <p:cNvPr id="32770" name="Picture 2" descr="Богдан Хмельницький Скачать кни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666" y="1628800"/>
            <a:ext cx="213433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ser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Темserа1</Template>
  <TotalTime>291</TotalTime>
  <Words>394</Words>
  <Application>Microsoft Office PowerPoint</Application>
  <PresentationFormat>Экран (4:3)</PresentationFormat>
  <Paragraphs>99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Темserа1</vt:lpstr>
      <vt:lpstr>Микола Костомаров</vt:lpstr>
      <vt:lpstr>План:</vt:lpstr>
      <vt:lpstr>Слайд 3</vt:lpstr>
      <vt:lpstr>Дитинство</vt:lpstr>
      <vt:lpstr>Слайд 5</vt:lpstr>
      <vt:lpstr>Юність і навчання </vt:lpstr>
      <vt:lpstr>Початок діяльності </vt:lpstr>
      <vt:lpstr>Слайд 8</vt:lpstr>
      <vt:lpstr>Слайд 9</vt:lpstr>
      <vt:lpstr>Ув'язнення </vt:lpstr>
      <vt:lpstr>Заслання в Саратов</vt:lpstr>
      <vt:lpstr>Звільнення </vt:lpstr>
      <vt:lpstr>Викладання в Санкт-Петербурзі</vt:lpstr>
      <vt:lpstr>Подальша наукова діяльність </vt:lpstr>
      <vt:lpstr>Слайд 15</vt:lpstr>
      <vt:lpstr>Останні роки життя </vt:lpstr>
      <vt:lpstr>Вірш “Соловейко”</vt:lpstr>
      <vt:lpstr>Слайд 18</vt:lpstr>
      <vt:lpstr>Роль письменника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Костомаров</dc:title>
  <dc:creator>Яна</dc:creator>
  <cp:lastModifiedBy>Яна</cp:lastModifiedBy>
  <cp:revision>18</cp:revision>
  <dcterms:created xsi:type="dcterms:W3CDTF">2014-11-17T16:36:31Z</dcterms:created>
  <dcterms:modified xsi:type="dcterms:W3CDTF">2014-11-17T21:38:17Z</dcterms:modified>
</cp:coreProperties>
</file>