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575B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5F9B1-AB54-40C7-B8DE-0CFEFF1C90A6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1CEF7-242E-4A1A-8072-E0713F247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00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1CEF7-242E-4A1A-8072-E0713F24772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88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4A98E7C-B7EF-4AF0-8437-9745131D41DE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368752" cy="910952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Федор Михайлович Достоевский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6703599" cy="1282087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5050"/>
                </a:solidFill>
              </a:rPr>
              <a:t>Преступление и наказание</a:t>
            </a:r>
            <a:endParaRPr lang="ru-RU" sz="5400" dirty="0">
              <a:solidFill>
                <a:srgbClr val="FF5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преступления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52600"/>
            <a:ext cx="8568952" cy="4988768"/>
          </a:xfrm>
        </p:spPr>
        <p:txBody>
          <a:bodyPr>
            <a:normAutofit lnSpcReduction="10000"/>
          </a:bodyPr>
          <a:lstStyle/>
          <a:p>
            <a:r>
              <a:rPr lang="ru-RU" u="sng" dirty="0">
                <a:solidFill>
                  <a:srgbClr val="7030A0"/>
                </a:solidFill>
              </a:rPr>
              <a:t>Социальные</a:t>
            </a:r>
            <a:r>
              <a:rPr lang="ru-RU" dirty="0">
                <a:solidFill>
                  <a:srgbClr val="7030A0"/>
                </a:solidFill>
              </a:rPr>
              <a:t>:  крайняя степень нищеты самого героя и его матери с сестрой; его сердце разрывается от сочувствия и стремления помочь окружающим (Мармеладову, его жене и детям, Соне, пьяной девушке на бульваре).</a:t>
            </a:r>
          </a:p>
          <a:p>
            <a:r>
              <a:rPr lang="ru-RU" u="sng" dirty="0">
                <a:solidFill>
                  <a:srgbClr val="7030A0"/>
                </a:solidFill>
              </a:rPr>
              <a:t>Нравственные</a:t>
            </a:r>
            <a:r>
              <a:rPr lang="ru-RU" dirty="0">
                <a:solidFill>
                  <a:srgbClr val="7030A0"/>
                </a:solidFill>
              </a:rPr>
              <a:t>:  желание проверить свою теорию, согласно которой сильные люди ради великой цели и изменения несовершенного мира имеют право перешагнуть «через кровь» других людей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r>
              <a:rPr lang="ru-RU" u="sng" dirty="0" smtClean="0">
                <a:solidFill>
                  <a:srgbClr val="7030A0"/>
                </a:solidFill>
              </a:rPr>
              <a:t>Исторические</a:t>
            </a:r>
            <a:r>
              <a:rPr lang="ru-RU" dirty="0">
                <a:solidFill>
                  <a:srgbClr val="7030A0"/>
                </a:solidFill>
              </a:rPr>
              <a:t>:  теория Раскольникова выросла из разочарований молодого поколения  после крушения революционной ситуации 60-х годов на почве кризиса утопических  теорий.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968552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 Роман заканчивается оптимистичными мечтами героев о счастье, которое они выстрадают годами, проведенными на каторге. Что же хотел сказать своим романом Федор Михайлович Достоевский? Неотвратимость наказания за преступление — это слишком просто, даже примитивно для писателя, он намного шире и глубже. Писатель-гуманист Достоевский показал невозможность безнаказанно совершать преступления и дает шанс даже оступившемуся, но раскаявшемуся человеку рассчитывать на прощение. Человек не волен в своей судьбе, его ведет провидение, но живущий по Божьим законам приближается к тому идеалу, о котором мечтал Федор Михайлович Достоевский,— к “совершенному человеку”.</a:t>
            </a:r>
          </a:p>
        </p:txBody>
      </p:sp>
    </p:spTree>
    <p:extLst>
      <p:ext uri="{BB962C8B-B14F-4D97-AF65-F5344CB8AC3E}">
        <p14:creationId xmlns:p14="http://schemas.microsoft.com/office/powerpoint/2010/main" val="17731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АРЬЯ\Desktop\Fedor_Dostoevs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4974">
            <a:off x="4562166" y="767373"/>
            <a:ext cx="3871606" cy="482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ДАРЬЯ\Desktop\1368533563_dostoevski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9131">
            <a:off x="724175" y="781599"/>
            <a:ext cx="3744416" cy="480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История создания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Летом 1865 года, потеряв все свои деньги в казино, не в состоянии оплатить долги кредиторам, и стараясь помочь семье своего брата Михаила, который умер в июле 1864 года, Достоевский планирует создание романа с центральным образом семьи Мармеладовых под названием «Пьяненький». На тему же убийства Достоевского натолкнуло дело Пьера Франсуа </a:t>
            </a:r>
            <a:r>
              <a:rPr lang="ru-RU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Ласьера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французского убийцы-интеллектуала, считавшего, что в его деяниях виновато общество.</a:t>
            </a:r>
          </a:p>
        </p:txBody>
      </p:sp>
    </p:spTree>
    <p:extLst>
      <p:ext uri="{BB962C8B-B14F-4D97-AF65-F5344CB8AC3E}">
        <p14:creationId xmlns:p14="http://schemas.microsoft.com/office/powerpoint/2010/main" val="50045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Роман печатался по частям с января по декабрь 1866 года. Достоевский много работал над романом, торопясь добавить к каждой очередной книжке журнала свежие главы. Вскоре после окончания публикации романа в журнале Достоевский печатает его отдельным изданием: «Роман в шести частях с эпилогом Ф. М. Достоевского. Издание исправленное». Для этого издания Достоевский сделал в тексте значительные сокращения и изменения: три части журнальной редакции были преобразованы в шесть, изменено частично и деление на главы.</a:t>
            </a:r>
          </a:p>
        </p:txBody>
      </p:sp>
    </p:spTree>
    <p:extLst>
      <p:ext uri="{BB962C8B-B14F-4D97-AF65-F5344CB8AC3E}">
        <p14:creationId xmlns:p14="http://schemas.microsoft.com/office/powerpoint/2010/main" val="26115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 Достоевский так определял содержание своего произведения: «Это – психологический отчет одного преступления…  Молодой человек, исключенный из студентов и живущий в крайней бедности, поддавшись некоторым «недоконченным идеям», решил разом выйти из скверного своего положения. Он решил убить одну старуху, дающую деньги на проценты</a:t>
            </a: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…».</a:t>
            </a:r>
            <a:b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«Психологический отчет»  постепенно насыщался философскими и религиозными </a:t>
            </a: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размышлениями.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85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Идеи Романа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7030A0"/>
                </a:solidFill>
              </a:rPr>
              <a:t>Роман создан в эпоху, когда старые нравственные законы были отвергнуты, а новые не выработаны.</a:t>
            </a:r>
            <a:r>
              <a:rPr lang="ru-RU" sz="2600" dirty="0">
                <a:solidFill>
                  <a:srgbClr val="7030A0"/>
                </a:solidFill>
              </a:rPr>
              <a:t> Общество потеряло нравственные ориентиры, которые были воплощены в образе Христа, и Достоевский смог показать весь ужас этой потери. </a:t>
            </a:r>
          </a:p>
          <a:p>
            <a:pPr>
              <a:buFont typeface="Wingdings" pitchFamily="2" charset="2"/>
              <a:buChar char="v"/>
            </a:pPr>
            <a:r>
              <a:rPr lang="ru-RU" sz="2600" dirty="0">
                <a:solidFill>
                  <a:srgbClr val="7030A0"/>
                </a:solidFill>
              </a:rPr>
              <a:t>Автор был против насилия и своим романом полемизировал с революционерами, что путь к всеобщему счастью – «звать Русь к топору».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98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АРЬЯ\Desktop\409px-Crime_and_Punishment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12776"/>
            <a:ext cx="3967733" cy="5273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Главная идея романа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3816424" cy="482453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Главная идея Достоевского: нельзя прийти к благу через преступление. Он первым в мировой литературе показал гибельность индивидуалистических идей «сильной личности» и их </a:t>
            </a:r>
            <a:r>
              <a:rPr lang="ru-RU" b="1" dirty="0" smtClean="0">
                <a:solidFill>
                  <a:srgbClr val="7030A0"/>
                </a:solidFill>
              </a:rPr>
              <a:t>безнравственность.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2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Родион Раскольников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ДАРЬЯ\Desktop\0026-024-CHernovaja-zapis-romana-Prestuplenie-i-nakazan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4051">
            <a:off x="5182566" y="1496626"/>
            <a:ext cx="3366510" cy="461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ДАРЬЯ\Desktop\doctoev-319x5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9502">
            <a:off x="480833" y="1415287"/>
            <a:ext cx="3168352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ДАРЬЯ\Desktop\43770_9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852" y="1556792"/>
            <a:ext cx="2795351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0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78320" cy="788380"/>
          </a:xfrm>
        </p:spPr>
        <p:txBody>
          <a:bodyPr/>
          <a:lstStyle/>
          <a:p>
            <a:r>
              <a:rPr lang="ru-RU" dirty="0" smtClean="0"/>
              <a:t>Портрет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1628800"/>
            <a:ext cx="5112568" cy="4890423"/>
          </a:xfrm>
        </p:spPr>
        <p:txBody>
          <a:bodyPr>
            <a:normAutofit fontScale="40000" lnSpcReduction="20000"/>
          </a:bodyPr>
          <a:lstStyle/>
          <a:p>
            <a:pPr marL="114300" indent="0">
              <a:buNone/>
            </a:pPr>
            <a:r>
              <a:rPr lang="ru-RU" sz="4500" dirty="0">
                <a:solidFill>
                  <a:srgbClr val="7030A0"/>
                </a:solidFill>
              </a:rPr>
              <a:t>Главный герой романа – разночинец, бедный студент</a:t>
            </a:r>
            <a:r>
              <a:rPr lang="ru-RU" sz="4500" dirty="0" smtClean="0">
                <a:solidFill>
                  <a:srgbClr val="7030A0"/>
                </a:solidFill>
              </a:rPr>
              <a:t>.</a:t>
            </a:r>
            <a:r>
              <a:rPr lang="ru-RU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500" dirty="0">
                <a:solidFill>
                  <a:srgbClr val="7030A0"/>
                </a:solidFill>
              </a:rPr>
              <a:t>Он наделен привлекательной внешностью: «замечательно хорош собою, с привлекательными темными глазами…ростом выше среднего, тонок и строен</a:t>
            </a:r>
            <a:r>
              <a:rPr lang="ru-RU" sz="4500" dirty="0" smtClean="0">
                <a:solidFill>
                  <a:srgbClr val="7030A0"/>
                </a:solidFill>
              </a:rPr>
              <a:t>».</a:t>
            </a:r>
            <a:br>
              <a:rPr lang="ru-RU" sz="4500" dirty="0" smtClean="0">
                <a:solidFill>
                  <a:srgbClr val="7030A0"/>
                </a:solidFill>
              </a:rPr>
            </a:br>
            <a:r>
              <a:rPr lang="ru-RU" sz="4500" dirty="0">
                <a:solidFill>
                  <a:srgbClr val="7030A0"/>
                </a:solidFill>
              </a:rPr>
              <a:t>Перед нами молодой, талантливый, гордый, мыслящий человек, в котором нет дурных и низких черт</a:t>
            </a:r>
            <a:r>
              <a:rPr lang="ru-RU" sz="4500" dirty="0" smtClean="0">
                <a:solidFill>
                  <a:srgbClr val="7030A0"/>
                </a:solidFill>
              </a:rPr>
              <a:t>.</a:t>
            </a:r>
            <a:br>
              <a:rPr lang="ru-RU" sz="4500" dirty="0" smtClean="0">
                <a:solidFill>
                  <a:srgbClr val="7030A0"/>
                </a:solidFill>
              </a:rPr>
            </a:br>
            <a:r>
              <a:rPr lang="ru-RU" sz="4500" dirty="0">
                <a:solidFill>
                  <a:srgbClr val="7030A0"/>
                </a:solidFill>
              </a:rPr>
              <a:t>В его поступках, высказываниях и переживаниях видно высокое чувство человеческого достоинства, благородство, бескорыстие.</a:t>
            </a:r>
          </a:p>
          <a:p>
            <a:pPr marL="114300" indent="0">
              <a:buNone/>
            </a:pPr>
            <a:r>
              <a:rPr lang="ru-RU" sz="4500" dirty="0">
                <a:solidFill>
                  <a:srgbClr val="7030A0"/>
                </a:solidFill>
              </a:rPr>
              <a:t>Он воспринимает чужую боль острее своей: рискуя жизнью спасает из огня детей; делится последним с отцом умершего товарища; сам нищий, дает деньги на похороны едва ему знакомого Мармеладова.</a:t>
            </a:r>
          </a:p>
          <a:p>
            <a:pPr marL="114300" indent="0">
              <a:buNone/>
            </a:pPr>
            <a:endParaRPr lang="ru-RU" sz="2000" dirty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ru-RU" sz="2000" dirty="0" smtClean="0">
                <a:solidFill>
                  <a:srgbClr val="7030A0"/>
                </a:solidFill>
              </a:rPr>
              <a:t> </a:t>
            </a:r>
            <a:endParaRPr lang="ru-RU" sz="2000" dirty="0">
              <a:solidFill>
                <a:srgbClr val="7030A0"/>
              </a:solidFill>
            </a:endParaRPr>
          </a:p>
          <a:p>
            <a:endParaRPr lang="ru-RU" dirty="0">
              <a:solidFill>
                <a:srgbClr val="7030A0"/>
              </a:solidFill>
            </a:endParaRPr>
          </a:p>
          <a:p>
            <a:endParaRPr lang="ru-RU" dirty="0"/>
          </a:p>
        </p:txBody>
      </p:sp>
      <p:pic>
        <p:nvPicPr>
          <p:cNvPr id="4098" name="Picture 2" descr="C:\Users\ДАРЬЯ\Desktop\a_c9dd7e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16329"/>
            <a:ext cx="3528392" cy="489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4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DC2E69-546E-48B9-A331-CEB5CC10D1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28</TotalTime>
  <Words>400</Words>
  <Application>Microsoft Office PowerPoint</Application>
  <PresentationFormat>Экран (4:3)</PresentationFormat>
  <Paragraphs>26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Преступление и наказание</vt:lpstr>
      <vt:lpstr>Презентация PowerPoint</vt:lpstr>
      <vt:lpstr>История создания</vt:lpstr>
      <vt:lpstr>История создания</vt:lpstr>
      <vt:lpstr>Содержание </vt:lpstr>
      <vt:lpstr>Идеи Романа</vt:lpstr>
      <vt:lpstr>Главная идея романа </vt:lpstr>
      <vt:lpstr>Родион Раскольников</vt:lpstr>
      <vt:lpstr>Портрет</vt:lpstr>
      <vt:lpstr>Причины преступления</vt:lpstr>
      <vt:lpstr>Итог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Преступление и наказание</dc:title>
  <dc:creator>ДАРЬЯ</dc:creator>
  <cp:lastModifiedBy>ДАРЬЯ</cp:lastModifiedBy>
  <cp:revision>3</cp:revision>
  <dcterms:created xsi:type="dcterms:W3CDTF">2013-10-21T15:45:19Z</dcterms:created>
  <dcterms:modified xsi:type="dcterms:W3CDTF">2013-10-21T16:20:42Z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TC026002539991</vt:lpwstr>
  </property>
</Properties>
</file>