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5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100" b="0" i="0" u="none" strike="noStrike" cap="none" baseline="0"/>
            </a:lvl1pPr>
            <a:lvl2pPr marL="0" marR="0" indent="0" algn="l" rtl="0">
              <a:defRPr sz="1100" b="0" i="0" u="none" strike="noStrike" cap="none" baseline="0"/>
            </a:lvl2pPr>
            <a:lvl3pPr marL="0" marR="0" indent="0" algn="l" rtl="0">
              <a:defRPr sz="1100" b="0" i="0" u="none" strike="noStrike" cap="none" baseline="0"/>
            </a:lvl3pPr>
            <a:lvl4pPr marL="0" marR="0" indent="0" algn="l" rtl="0">
              <a:defRPr sz="1100" b="0" i="0" u="none" strike="noStrike" cap="none" baseline="0"/>
            </a:lvl4pPr>
            <a:lvl5pPr marL="0" marR="0" indent="0" algn="l" rtl="0">
              <a:defRPr sz="1100" b="0" i="0" u="none" strike="noStrike" cap="none" baseline="0"/>
            </a:lvl5pPr>
            <a:lvl6pPr marL="0" marR="0" indent="0" algn="l" rtl="0">
              <a:defRPr sz="1100" b="0" i="0" u="none" strike="noStrike" cap="none" baseline="0"/>
            </a:lvl6pPr>
            <a:lvl7pPr marL="0" marR="0" indent="0" algn="l" rtl="0">
              <a:defRPr sz="1100" b="0" i="0" u="none" strike="noStrike" cap="none" baseline="0"/>
            </a:lvl7pPr>
            <a:lvl8pPr marL="0" marR="0" indent="0" algn="l" rtl="0">
              <a:defRPr sz="1100" b="0" i="0" u="none" strike="noStrike" cap="none" baseline="0"/>
            </a:lvl8pPr>
            <a:lvl9pPr marL="0" marR="0" indent="0" algn="l" rtl="0"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4726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635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698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635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698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635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698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254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3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ru-RU" sz="4400" b="1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МИХАЙЛО  БУЛГАКОВ</a:t>
            </a:r>
          </a:p>
        </p:txBody>
      </p:sp>
      <p:sp>
        <p:nvSpPr>
          <p:cNvPr id="81" name="Shape 81"/>
          <p:cNvSpPr/>
          <p:nvPr/>
        </p:nvSpPr>
        <p:spPr>
          <a:xfrm>
            <a:off x="2714610" y="1500174"/>
            <a:ext cx="3500462" cy="47781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357158" y="1643050"/>
            <a:ext cx="1905265" cy="28578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21" name="Shape 221"/>
          <p:cNvSpPr/>
          <p:nvPr/>
        </p:nvSpPr>
        <p:spPr>
          <a:xfrm>
            <a:off x="6372200" y="2452003"/>
            <a:ext cx="1857388" cy="33172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23" name="Shape 223"/>
          <p:cNvSpPr/>
          <p:nvPr/>
        </p:nvSpPr>
        <p:spPr>
          <a:xfrm>
            <a:off x="3419872" y="2091122"/>
            <a:ext cx="2381250" cy="24098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" name="Прямоугольник 1"/>
          <p:cNvSpPr/>
          <p:nvPr/>
        </p:nvSpPr>
        <p:spPr>
          <a:xfrm>
            <a:off x="233374" y="278981"/>
            <a:ext cx="8643713" cy="1341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БУЛГАКОВ – СТУДЕНТ </a:t>
            </a:r>
            <a:endParaRPr lang="ru-RU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ОЛЕКСАНДРІВСЬКОЇ 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ГІМНАЗІЇ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467544" y="1772816"/>
            <a:ext cx="2157984" cy="22145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32" name="Shape 232"/>
          <p:cNvSpPr/>
          <p:nvPr/>
        </p:nvSpPr>
        <p:spPr>
          <a:xfrm>
            <a:off x="3347864" y="2060848"/>
            <a:ext cx="1857386" cy="258426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uk-UA" dirty="0"/>
          </a:p>
        </p:txBody>
      </p:sp>
      <p:sp>
        <p:nvSpPr>
          <p:cNvPr id="234" name="Shape 234"/>
          <p:cNvSpPr/>
          <p:nvPr/>
        </p:nvSpPr>
        <p:spPr>
          <a:xfrm>
            <a:off x="6012159" y="2564904"/>
            <a:ext cx="2218325" cy="25288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36" name="Shape 236"/>
          <p:cNvSpPr txBox="1"/>
          <p:nvPr/>
        </p:nvSpPr>
        <p:spPr>
          <a:xfrm>
            <a:off x="395536" y="4077072"/>
            <a:ext cx="266429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ru-RU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Тетяна</a:t>
            </a:r>
            <a:r>
              <a:rPr lang="ru-RU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Лаппа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214676" y="4786323"/>
            <a:ext cx="2286014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ru-RU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Любов</a:t>
            </a:r>
            <a:r>
              <a:rPr lang="ru-RU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ru-RU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Бєлозерська</a:t>
            </a:r>
            <a:endParaRPr lang="ru-RU" sz="28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5652120" y="5098352"/>
            <a:ext cx="3312368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ru-RU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Олена</a:t>
            </a:r>
            <a:r>
              <a:rPr lang="ru-RU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ru-RU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Шиловська</a:t>
            </a:r>
            <a:endParaRPr lang="ru-RU" sz="28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558" y="908719"/>
            <a:ext cx="7867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accent6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ДРУЖИНИ ПИСЬМЕННИКА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endParaRPr lang="ru-RU" sz="5400" b="1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2214546" y="1714488"/>
            <a:ext cx="5643602" cy="430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«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Оповідання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</a:t>
            </a:r>
            <a:r>
              <a:rPr lang="ru-RU" sz="2400" b="1" i="0" u="none" strike="noStrike" cap="none" baseline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молодого  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лікаря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»</a:t>
            </a:r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«Записки  </a:t>
            </a:r>
            <a:r>
              <a:rPr lang="ru-RU" sz="2400" b="1" i="0" u="none" strike="noStrike" cap="none" baseline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на  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манжетах»</a:t>
            </a:r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«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Ханський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 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вогонь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»</a:t>
            </a:r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«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Червона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корона»</a:t>
            </a:r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«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Дияволіада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»</a:t>
            </a:r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«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Біла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гвардія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»</a:t>
            </a:r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«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Дні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Турбіних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»</a:t>
            </a:r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«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Майстер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</a:t>
            </a:r>
            <a:r>
              <a:rPr lang="ru-RU" sz="2400" b="1" i="0" u="none" strike="noStrike" cap="none" baseline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і  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Маргарита»</a:t>
            </a:r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«</a:t>
            </a:r>
            <a:r>
              <a:rPr lang="ru-RU" sz="2400" b="1" i="0" u="none" strike="noStrike" cap="none" baseline="0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Зойчина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квартира»</a:t>
            </a:r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ru-RU" sz="2400" b="1" i="0" u="none" strike="noStrike" cap="none" baseline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7215206" y="1484784"/>
            <a:ext cx="1428750" cy="22383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6" name="Shape 246"/>
          <p:cNvSpPr/>
          <p:nvPr/>
        </p:nvSpPr>
        <p:spPr>
          <a:xfrm>
            <a:off x="714347" y="4165612"/>
            <a:ext cx="1428758" cy="142875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47" name="Shape 247"/>
          <p:cNvSpPr/>
          <p:nvPr/>
        </p:nvSpPr>
        <p:spPr>
          <a:xfrm>
            <a:off x="539552" y="1514802"/>
            <a:ext cx="1503957" cy="242889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48" name="Shape 248"/>
          <p:cNvSpPr/>
          <p:nvPr/>
        </p:nvSpPr>
        <p:spPr>
          <a:xfrm>
            <a:off x="5940152" y="2972480"/>
            <a:ext cx="1143008" cy="179349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49" name="Shape 249"/>
          <p:cNvSpPr/>
          <p:nvPr/>
        </p:nvSpPr>
        <p:spPr>
          <a:xfrm>
            <a:off x="7427052" y="3869229"/>
            <a:ext cx="1005055" cy="171448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" name="Прямоугольник 1"/>
          <p:cNvSpPr/>
          <p:nvPr/>
        </p:nvSpPr>
        <p:spPr>
          <a:xfrm>
            <a:off x="879538" y="404664"/>
            <a:ext cx="7422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Твори  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Булгакова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2368631" y="1423151"/>
            <a:ext cx="4143404" cy="45259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" name="Прямоугольник 1"/>
          <p:cNvSpPr/>
          <p:nvPr/>
        </p:nvSpPr>
        <p:spPr>
          <a:xfrm>
            <a:off x="1475656" y="548680"/>
            <a:ext cx="63225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err="1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Вшанування</a:t>
            </a:r>
            <a:r>
              <a:rPr lang="ru-RU" sz="4800" b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4800" b="1" dirty="0" err="1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пам’яті</a:t>
            </a:r>
            <a:r>
              <a:rPr lang="ru-RU" sz="4800" b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2771800" y="1606567"/>
            <a:ext cx="3223830" cy="416164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" name="Прямоугольник 1"/>
          <p:cNvSpPr/>
          <p:nvPr/>
        </p:nvSpPr>
        <p:spPr>
          <a:xfrm>
            <a:off x="571138" y="692696"/>
            <a:ext cx="81772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ПАМ’ЯТНИК М. БУЛГАКОВУ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29642" cy="1857363"/>
          </a:xfrm>
          <a:prstGeom prst="rect">
            <a:avLst/>
          </a:prstGeom>
          <a:gradFill>
            <a:gsLst>
              <a:gs pos="0">
                <a:srgbClr val="9A2E2C"/>
              </a:gs>
              <a:gs pos="80000">
                <a:srgbClr val="CA3D39"/>
              </a:gs>
              <a:gs pos="100000">
                <a:srgbClr val="CE3B37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Times New Roman"/>
              <a:buNone/>
            </a:pPr>
            <a:endParaRPr lang="ru-RU" sz="6000" b="0" i="0" u="none" strike="noStrike" cap="none" baseline="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777392" y="1916832"/>
            <a:ext cx="5238750" cy="3733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" name="Прямоугольник 1"/>
          <p:cNvSpPr/>
          <p:nvPr/>
        </p:nvSpPr>
        <p:spPr>
          <a:xfrm>
            <a:off x="1595063" y="1852"/>
            <a:ext cx="5953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i="0" u="none" strike="noStrike" cap="none" spc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МОГИЛА </a:t>
            </a:r>
            <a:endParaRPr lang="ru-RU" sz="5400" b="1" i="0" u="none" strike="noStrike" cap="none" spc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algn="ctr"/>
            <a:r>
              <a:rPr lang="ru-RU" sz="5400" b="1" i="0" u="none" strike="noStrike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ПИСЬМЕННИКА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642885" y="1368797"/>
            <a:ext cx="1408836" cy="19161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78" name="Shape 278"/>
          <p:cNvSpPr/>
          <p:nvPr/>
        </p:nvSpPr>
        <p:spPr>
          <a:xfrm>
            <a:off x="5796136" y="1633345"/>
            <a:ext cx="2245928" cy="179565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79" name="Shape 279"/>
          <p:cNvSpPr/>
          <p:nvPr/>
        </p:nvSpPr>
        <p:spPr>
          <a:xfrm>
            <a:off x="6012160" y="3595513"/>
            <a:ext cx="1656184" cy="21146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80" name="Shape 280"/>
          <p:cNvSpPr/>
          <p:nvPr/>
        </p:nvSpPr>
        <p:spPr>
          <a:xfrm>
            <a:off x="2987825" y="1668047"/>
            <a:ext cx="2016224" cy="154492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81" name="Shape 281"/>
          <p:cNvSpPr/>
          <p:nvPr/>
        </p:nvSpPr>
        <p:spPr>
          <a:xfrm>
            <a:off x="2915816" y="3430418"/>
            <a:ext cx="2360875" cy="227972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82" name="Shape 282"/>
          <p:cNvSpPr/>
          <p:nvPr/>
        </p:nvSpPr>
        <p:spPr>
          <a:xfrm>
            <a:off x="755576" y="3501008"/>
            <a:ext cx="1583479" cy="213285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" name="Прямоугольник 1"/>
          <p:cNvSpPr/>
          <p:nvPr/>
        </p:nvSpPr>
        <p:spPr>
          <a:xfrm>
            <a:off x="1405805" y="0"/>
            <a:ext cx="63802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0" u="none" strike="noStrike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ПАМЯТНИКИ </a:t>
            </a:r>
            <a:endParaRPr lang="ru-RU" sz="3600" b="1" i="0" u="none" strike="noStrike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algn="ctr"/>
            <a:r>
              <a:rPr lang="ru-RU" sz="3600" b="1" i="0" u="none" strike="noStrike" cap="all" spc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ЛІТЕРАТУРНИМ ГЕРОЯМ  </a:t>
            </a:r>
          </a:p>
          <a:p>
            <a:pPr algn="ctr"/>
            <a:r>
              <a:rPr lang="ru-RU" sz="3600" b="1" i="0" u="none" strike="noStrike" cap="all" spc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М. БУЛГАКОВА</a:t>
            </a:r>
            <a:endParaRPr lang="uk-UA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ru-RU" sz="54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РУКОПИСИ НЕ ГОРЯТЬ…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5715006" y="1357298"/>
            <a:ext cx="2795595" cy="42148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88" name="Shape 88"/>
          <p:cNvSpPr/>
          <p:nvPr/>
        </p:nvSpPr>
        <p:spPr>
          <a:xfrm>
            <a:off x="5929321" y="1357298"/>
            <a:ext cx="2795597" cy="4214841"/>
          </a:xfrm>
          <a:prstGeom prst="roundRect">
            <a:avLst>
              <a:gd name="adj" fmla="val 8594"/>
            </a:avLst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428595" y="1357298"/>
            <a:ext cx="5286411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Дата 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народження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:	15 (3) 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травня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1891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Місце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народження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:	СРСР,  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Київ</a:t>
            </a:r>
            <a:endParaRPr lang="ru-RU" sz="3200" b="1" i="0" u="none" strike="noStrike" cap="none" baseline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Дата 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смерті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:	10 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березня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1940 (49 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років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Місце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смерті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:	 СРСР, Москва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Рід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діяльності</a:t>
            </a:r>
            <a:r>
              <a:rPr lang="ru-RU" sz="32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:	</a:t>
            </a:r>
            <a:r>
              <a:rPr lang="ru-RU" sz="32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прозаїк</a:t>
            </a:r>
            <a:endParaRPr lang="ru-RU" sz="3200" b="1" i="0" u="none" strike="noStrike" cap="none" baseline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8223825" y="39051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060848"/>
            <a:ext cx="697659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Коротка біографія 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Михайла Булгакова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405313" y="1700808"/>
            <a:ext cx="8196000" cy="35118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ct val="25000"/>
            </a:pPr>
            <a:r>
              <a:rPr lang="en-US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Михайло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Опанасович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Булгаков -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російський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прозаїк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драматург.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Народився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письменник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травня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1891 р. 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Києві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сім’ї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професора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Київської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духовної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академії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Дитячі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юнацькі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роки минули в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Києві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чимале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значення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становленні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письменника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Навчався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Першій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київській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гімназії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закінчення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медичного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факультету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Київського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університету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влітку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1916 р., Булгаков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розпочав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роботу в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госпіталях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Червоного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Хреста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Південно-Західному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фронті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тоді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призвали на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військову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службу і перевели 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Смоленську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губернію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Враження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тих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сповнених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напруженої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щоденної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втілились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циклі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восьми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оповідань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«Записки юного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лікаря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(1925-1927).</a:t>
            </a:r>
          </a:p>
          <a:p>
            <a:pPr lvl="0" algn="just">
              <a:buClr>
                <a:schemeClr val="dk1"/>
              </a:buClr>
              <a:buSzPct val="25000"/>
            </a:pPr>
            <a:r>
              <a:rPr lang="en-US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березні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1918 р. Булгаков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повернувся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рідного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Києва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серпні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1919 р.,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вступу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Київ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військ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Денікіна</a:t>
            </a:r>
            <a:r>
              <a:rPr lang="ru-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Булгакова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мобілізували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армії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відправили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Північний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Кавказ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військовим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лікарем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тривожні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роки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громадянської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війни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Булгаков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зробив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свій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остаточний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вибір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полишив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професію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лікаря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цілком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віддався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літературній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buClr>
                <a:schemeClr val="dk1"/>
              </a:buClr>
              <a:buSzPct val="25000"/>
            </a:pPr>
            <a:r>
              <a:rPr lang="en-US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13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Восени</a:t>
            </a:r>
            <a:r>
              <a:rPr lang="ru-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1921 р. Булгаков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перебрався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Москви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залишився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цьому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назавжди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роки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перебування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столиці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радянської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складними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письменника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вижити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він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брався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будь-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був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секретарем ЛІТО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Головполітпросвіту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куди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влаштувався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допомогою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Н.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Крупської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і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конферансьє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маленькому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театрі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окраїні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міста</a:t>
            </a:r>
            <a:r>
              <a:rPr lang="ru-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>
              <a:buClr>
                <a:schemeClr val="dk1"/>
              </a:buClr>
              <a:buSzPct val="25000"/>
            </a:pPr>
            <a:endParaRPr lang="ru-RU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23825" y="39051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8223825" y="39051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0768"/>
            <a:ext cx="7200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Талант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Булгакова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розвивався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стрімко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виявлявся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жанрах , видах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Провідна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тема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фейлетонів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повістей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Булгакова 20-х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потворні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викривлення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натури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Тривожні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зобразив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сатиричних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повістях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Дияволіада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(1924) і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Фатальні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(1924). У тому ж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напрямі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авторська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думка 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сатиричній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Собаче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(написана 1925, перша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публікація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1987р.)</a:t>
            </a:r>
          </a:p>
          <a:p>
            <a:pPr algn="just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1925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р. 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надруковані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роману Булгакова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гвардія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Поштовхом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В основу роману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1918-1919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роману Булгаков написав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п’єсу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Турбіних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(1926). 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п’єси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своя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цікава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доля,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Булгакова стало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широкому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загалу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З часом твори Булгакова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усувалися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сторінок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журналів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п’єси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ставилися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 сценах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театрів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примусило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звернутися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можновладців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Булгаков написав «Лист до уряду», 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просив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дозволити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виїхати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за кордон. Через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надали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режисером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МХАТу.</a:t>
            </a:r>
          </a:p>
          <a:p>
            <a:pPr algn="just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30-х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Булгаков завершив роман, прочитавши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поетеса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А. Ахматова сказала про автора: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геній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». Роман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Маргарита»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приніс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письменнику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світове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стратегічної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сповнені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Булгакова.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продовжував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наполегливо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свідчило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радше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не про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а про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невичерпність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сил. 1939р. Булгаков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п’єсу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Сталіна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Батум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», яку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намір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МХАТі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 60-річчя вождя. Але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п’єсу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заборонили.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призвело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 нового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загострення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тяжкої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недуги. 10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1940 р.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85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1071537" y="2571742"/>
            <a:ext cx="2357452" cy="28670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188" name="Shape 188"/>
          <p:cNvSpPr/>
          <p:nvPr/>
        </p:nvSpPr>
        <p:spPr>
          <a:xfrm>
            <a:off x="5572132" y="2682072"/>
            <a:ext cx="2785086" cy="27567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190" name="Shape 190"/>
          <p:cNvSpPr txBox="1"/>
          <p:nvPr/>
        </p:nvSpPr>
        <p:spPr>
          <a:xfrm>
            <a:off x="5364088" y="2000241"/>
            <a:ext cx="314327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ru-RU" sz="24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Варвара </a:t>
            </a:r>
            <a:r>
              <a:rPr lang="ru-RU" sz="24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Михайлівна</a:t>
            </a:r>
            <a:endParaRPr lang="ru-RU" sz="2400" b="1" i="0" u="none" strike="noStrike" cap="none" baseline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446622" y="1928800"/>
            <a:ext cx="360728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ru-RU" sz="24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Опанас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ru-RU" sz="2400" b="1" i="0" u="none" strike="noStrike" cap="none" baseline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Іванович</a:t>
            </a:r>
            <a:endParaRPr lang="ru-RU" sz="2400" b="1" i="0" u="none" strike="noStrike" cap="none" baseline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385" y="836712"/>
            <a:ext cx="7462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Батьки </a:t>
            </a:r>
            <a:r>
              <a:rPr lang="ru-RU" sz="5400" b="1" cap="none" spc="5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письменника</a:t>
            </a:r>
            <a:endParaRPr lang="ru-RU" sz="5400" b="1" cap="none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428595" y="1916832"/>
            <a:ext cx="8072494" cy="442915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" name="Прямоугольник 1"/>
          <p:cNvSpPr/>
          <p:nvPr/>
        </p:nvSpPr>
        <p:spPr>
          <a:xfrm>
            <a:off x="323528" y="181360"/>
            <a:ext cx="8638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800" b="1" cap="none" spc="0" dirty="0" smtClean="0">
                <a:ln w="900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БУДИНОК В КИЄВІ, ДЕ </a:t>
            </a:r>
          </a:p>
          <a:p>
            <a:pPr algn="ctr"/>
            <a:r>
              <a:rPr lang="ru-RU" sz="1800" b="1" cap="none" spc="0" dirty="0" smtClean="0">
                <a:ln w="900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НАРОДИВСЯ БУЛГАКОВ</a:t>
            </a:r>
            <a:endParaRPr lang="ru-RU" sz="1800" b="1" cap="none" spc="0" dirty="0">
              <a:ln w="900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2843808" y="1196752"/>
            <a:ext cx="3433503" cy="47734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3" name="Прямоугольник 2"/>
          <p:cNvSpPr/>
          <p:nvPr/>
        </p:nvSpPr>
        <p:spPr>
          <a:xfrm>
            <a:off x="2267744" y="188640"/>
            <a:ext cx="4907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 ДИТИНСТВІ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899592" y="2602062"/>
            <a:ext cx="4608512" cy="25922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13" name="Shape 213"/>
          <p:cNvSpPr/>
          <p:nvPr/>
        </p:nvSpPr>
        <p:spPr>
          <a:xfrm>
            <a:off x="5645224" y="2225861"/>
            <a:ext cx="2448272" cy="33446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" name="Прямоугольник 1"/>
          <p:cNvSpPr/>
          <p:nvPr/>
        </p:nvSpPr>
        <p:spPr>
          <a:xfrm>
            <a:off x="1403648" y="471535"/>
            <a:ext cx="62872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Буча – </a:t>
            </a:r>
            <a:r>
              <a:rPr lang="ru-RU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улюблене</a:t>
            </a:r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місце</a:t>
            </a:r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відпочинку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640</Words>
  <Application>Microsoft Office PowerPoint</Application>
  <PresentationFormat>Экран (4:3)</PresentationFormat>
  <Paragraphs>48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МИХАЙЛО  БУЛГАКОВ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РУКОПИСИ НЕ ГОРЯТЬ…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 БУЛГАКОВ</dc:title>
  <cp:lastModifiedBy>admin</cp:lastModifiedBy>
  <cp:revision>11</cp:revision>
  <dcterms:modified xsi:type="dcterms:W3CDTF">2013-11-03T09:03:15Z</dcterms:modified>
</cp:coreProperties>
</file>