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EF2B42-D872-4C33-9AC7-461D8C47ED1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9FA7419-C86C-43D5-A917-643348105E9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00034" y="4071942"/>
            <a:ext cx="8305800" cy="1714504"/>
          </a:xfrm>
        </p:spPr>
        <p:txBody>
          <a:bodyPr/>
          <a:lstStyle/>
          <a:p>
            <a:pPr algn="r"/>
            <a:r>
              <a:rPr lang="uk-UA" dirty="0" smtClean="0"/>
              <a:t>Підготував студент ІІІ курсу 1 групи</a:t>
            </a:r>
          </a:p>
          <a:p>
            <a:pPr algn="r"/>
            <a:r>
              <a:rPr lang="uk-UA" dirty="0" smtClean="0"/>
              <a:t>Відділення видавничої справи та редагування</a:t>
            </a:r>
          </a:p>
          <a:p>
            <a:pPr algn="r"/>
            <a:r>
              <a:rPr lang="uk-UA" dirty="0" smtClean="0"/>
              <a:t>Богдан </a:t>
            </a:r>
            <a:r>
              <a:rPr lang="uk-UA" dirty="0" err="1" smtClean="0"/>
              <a:t>Олександер</a:t>
            </a:r>
            <a:r>
              <a:rPr lang="uk-UA" dirty="0" smtClean="0"/>
              <a:t> Олександрович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8305800" cy="1981200"/>
          </a:xfrm>
        </p:spPr>
        <p:txBody>
          <a:bodyPr/>
          <a:lstStyle/>
          <a:p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Презентація на тему:</a:t>
            </a: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vi-VN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Йо́ганн </a:t>
            </a:r>
            <a:r>
              <a:rPr lang="vi-VN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Во́льфганг фон Ге́те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Страждання</a:t>
            </a:r>
            <a:r>
              <a:rPr lang="ru-RU" dirty="0" smtClean="0"/>
              <a:t> юного Вертера (1774)</a:t>
            </a:r>
          </a:p>
          <a:p>
            <a:r>
              <a:rPr lang="ru-RU" dirty="0" smtClean="0"/>
              <a:t>Фауст (1774—1831)</a:t>
            </a:r>
          </a:p>
          <a:p>
            <a:r>
              <a:rPr lang="ru-RU" dirty="0" err="1" smtClean="0"/>
              <a:t>Іфігенія</a:t>
            </a:r>
            <a:r>
              <a:rPr lang="ru-RU" dirty="0" smtClean="0"/>
              <a:t> в </a:t>
            </a:r>
            <a:r>
              <a:rPr lang="ru-RU" dirty="0" err="1" smtClean="0"/>
              <a:t>Тавриді</a:t>
            </a:r>
            <a:r>
              <a:rPr lang="ru-RU" dirty="0" smtClean="0"/>
              <a:t> (1779—1786)</a:t>
            </a:r>
          </a:p>
          <a:p>
            <a:r>
              <a:rPr lang="ru-RU" dirty="0" smtClean="0"/>
              <a:t>Торквато Тассо (1780—1789)</a:t>
            </a:r>
          </a:p>
          <a:p>
            <a:r>
              <a:rPr lang="ru-RU" dirty="0" err="1" smtClean="0"/>
              <a:t>Еґмонт</a:t>
            </a:r>
            <a:r>
              <a:rPr lang="ru-RU" dirty="0" smtClean="0"/>
              <a:t> (1788)</a:t>
            </a:r>
          </a:p>
          <a:p>
            <a:r>
              <a:rPr lang="ru-RU" dirty="0" err="1" smtClean="0"/>
              <a:t>Римські</a:t>
            </a:r>
            <a:r>
              <a:rPr lang="ru-RU" dirty="0" smtClean="0"/>
              <a:t> </a:t>
            </a:r>
            <a:r>
              <a:rPr lang="ru-RU" dirty="0" err="1" smtClean="0"/>
              <a:t>елегії</a:t>
            </a:r>
            <a:r>
              <a:rPr lang="ru-RU" dirty="0" smtClean="0"/>
              <a:t> (1790)</a:t>
            </a:r>
          </a:p>
          <a:p>
            <a:r>
              <a:rPr lang="ru-RU" dirty="0" smtClean="0"/>
              <a:t>Роки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Вільгельма</a:t>
            </a:r>
            <a:r>
              <a:rPr lang="ru-RU" dirty="0" smtClean="0"/>
              <a:t> </a:t>
            </a:r>
            <a:r>
              <a:rPr lang="ru-RU" dirty="0" err="1" smtClean="0"/>
              <a:t>Мейстера</a:t>
            </a:r>
            <a:r>
              <a:rPr lang="ru-RU" dirty="0" smtClean="0"/>
              <a:t> (1795—1796)</a:t>
            </a:r>
          </a:p>
          <a:p>
            <a:r>
              <a:rPr lang="ru-RU" dirty="0" err="1" smtClean="0"/>
              <a:t>Поезія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правда (1811—1833)</a:t>
            </a:r>
          </a:p>
          <a:p>
            <a:r>
              <a:rPr lang="ru-RU" dirty="0" err="1" smtClean="0"/>
              <a:t>Західно-східний</a:t>
            </a:r>
            <a:r>
              <a:rPr lang="ru-RU" dirty="0" smtClean="0"/>
              <a:t> диван (1814—1819)</a:t>
            </a:r>
          </a:p>
          <a:p>
            <a:r>
              <a:rPr lang="ru-RU" dirty="0" smtClean="0"/>
              <a:t>Роки </a:t>
            </a:r>
            <a:r>
              <a:rPr lang="ru-RU" dirty="0" err="1" smtClean="0"/>
              <a:t>мандрівок</a:t>
            </a:r>
            <a:r>
              <a:rPr lang="ru-RU" dirty="0" smtClean="0"/>
              <a:t> </a:t>
            </a:r>
            <a:r>
              <a:rPr lang="ru-RU" dirty="0" err="1" smtClean="0"/>
              <a:t>Вільгельма</a:t>
            </a:r>
            <a:r>
              <a:rPr lang="ru-RU" dirty="0" smtClean="0"/>
              <a:t> </a:t>
            </a:r>
            <a:r>
              <a:rPr lang="ru-RU" dirty="0" err="1" smtClean="0"/>
              <a:t>Мейстера</a:t>
            </a:r>
            <a:r>
              <a:rPr lang="ru-RU" dirty="0" smtClean="0"/>
              <a:t> (1821—1829)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84770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художні</a:t>
            </a:r>
            <a:r>
              <a:rPr lang="ru-RU" b="1" dirty="0" smtClean="0"/>
              <a:t> твори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200px-Goetheanum_Dornach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1357298"/>
            <a:ext cx="3886200" cy="3500462"/>
          </a:xfrm>
        </p:spPr>
      </p:pic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786314" y="1600200"/>
            <a:ext cx="3979734" cy="4400568"/>
          </a:xfrm>
        </p:spPr>
        <p:txBody>
          <a:bodyPr>
            <a:noAutofit/>
          </a:bodyPr>
          <a:lstStyle/>
          <a:p>
            <a:r>
              <a:rPr lang="ru-RU" sz="1400" dirty="0" err="1" smtClean="0"/>
              <a:t>Іменем</a:t>
            </a:r>
            <a:r>
              <a:rPr lang="ru-RU" sz="1400" dirty="0" smtClean="0"/>
              <a:t> Гете </a:t>
            </a:r>
            <a:r>
              <a:rPr lang="ru-RU" sz="1400" dirty="0" err="1" smtClean="0"/>
              <a:t>названі</a:t>
            </a:r>
            <a:r>
              <a:rPr lang="ru-RU" sz="1400" dirty="0" smtClean="0"/>
              <a:t>:</a:t>
            </a:r>
          </a:p>
          <a:p>
            <a:r>
              <a:rPr lang="ru-RU" sz="1400" dirty="0" err="1" smtClean="0"/>
              <a:t>Гете-Інститут</a:t>
            </a:r>
            <a:r>
              <a:rPr lang="ru-RU" sz="1400" dirty="0" smtClean="0"/>
              <a:t> — </a:t>
            </a:r>
            <a:r>
              <a:rPr lang="ru-RU" sz="1400" dirty="0" err="1" smtClean="0"/>
              <a:t>німецька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громадська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організація</a:t>
            </a:r>
            <a:r>
              <a:rPr lang="ru-RU" sz="1400" dirty="0" smtClean="0"/>
              <a:t> метою </a:t>
            </a:r>
            <a:r>
              <a:rPr lang="ru-RU" sz="1400" dirty="0" err="1" smtClean="0"/>
              <a:t>якої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популяризація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німецької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за кордоном та </a:t>
            </a:r>
            <a:r>
              <a:rPr lang="ru-RU" sz="1400" dirty="0" err="1" smtClean="0"/>
              <a:t>підтримка</a:t>
            </a:r>
            <a:r>
              <a:rPr lang="ru-RU" sz="1400" dirty="0" smtClean="0"/>
              <a:t> </a:t>
            </a:r>
            <a:r>
              <a:rPr lang="ru-RU" sz="1400" dirty="0" err="1" smtClean="0"/>
              <a:t>міжнародної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співпраці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країн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Німеччиною</a:t>
            </a:r>
            <a:endParaRPr lang="ru-RU" sz="1400" dirty="0" smtClean="0"/>
          </a:p>
          <a:p>
            <a:r>
              <a:rPr lang="ru-RU" sz="1400" dirty="0" err="1" smtClean="0"/>
              <a:t>Гетеанум</a:t>
            </a:r>
            <a:r>
              <a:rPr lang="ru-RU" sz="1400" dirty="0" smtClean="0"/>
              <a:t> — </a:t>
            </a:r>
            <a:r>
              <a:rPr lang="ru-RU" sz="1400" dirty="0" err="1" smtClean="0"/>
              <a:t>інтернаціональний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антропософський</a:t>
            </a:r>
            <a:r>
              <a:rPr lang="ru-RU" sz="1400" dirty="0" smtClean="0"/>
              <a:t> центр в </a:t>
            </a:r>
            <a:r>
              <a:rPr lang="ru-RU" sz="1400" dirty="0" err="1" smtClean="0"/>
              <a:t>передмісті</a:t>
            </a:r>
            <a:r>
              <a:rPr lang="ru-RU" sz="1400" dirty="0" smtClean="0"/>
              <a:t> Базеля, </a:t>
            </a:r>
            <a:r>
              <a:rPr lang="ru-RU" sz="1400" dirty="0" err="1" smtClean="0"/>
              <a:t>Дорнасі</a:t>
            </a:r>
            <a:endParaRPr lang="ru-RU" sz="1400" dirty="0" smtClean="0"/>
          </a:p>
          <a:p>
            <a:r>
              <a:rPr lang="ru-RU" sz="1400" dirty="0" err="1" smtClean="0"/>
              <a:t>Ґетит</a:t>
            </a:r>
            <a:r>
              <a:rPr lang="ru-RU" sz="1400" dirty="0" smtClean="0"/>
              <a:t> — </a:t>
            </a:r>
            <a:r>
              <a:rPr lang="ru-RU" sz="1400" dirty="0" err="1" smtClean="0"/>
              <a:t>мінерал</a:t>
            </a:r>
            <a:r>
              <a:rPr lang="ru-RU" sz="1400" dirty="0" smtClean="0"/>
              <a:t> </a:t>
            </a:r>
            <a:r>
              <a:rPr lang="ru-RU" sz="1400" dirty="0" err="1" smtClean="0"/>
              <a:t>класу</a:t>
            </a:r>
            <a:r>
              <a:rPr lang="ru-RU" sz="1400" dirty="0" smtClean="0"/>
              <a:t> </a:t>
            </a:r>
            <a:r>
              <a:rPr lang="ru-RU" sz="1400" dirty="0" err="1" smtClean="0"/>
              <a:t>оксидів</a:t>
            </a:r>
            <a:r>
              <a:rPr lang="ru-RU" sz="1400" dirty="0" smtClean="0"/>
              <a:t> та </a:t>
            </a:r>
            <a:r>
              <a:rPr lang="ru-RU" sz="1400" dirty="0" err="1" smtClean="0"/>
              <a:t>гідроксидів</a:t>
            </a:r>
            <a:endParaRPr lang="ru-RU" sz="1400" dirty="0" smtClean="0"/>
          </a:p>
          <a:p>
            <a:r>
              <a:rPr lang="ru-RU" sz="1400" dirty="0" smtClean="0"/>
              <a:t>3047 Гете — </a:t>
            </a:r>
            <a:r>
              <a:rPr lang="ru-RU" sz="1400" dirty="0" err="1" smtClean="0"/>
              <a:t>астероїд</a:t>
            </a:r>
            <a:r>
              <a:rPr lang="ru-RU" sz="1400" dirty="0" smtClean="0"/>
              <a:t> головного поясу, </a:t>
            </a:r>
            <a:r>
              <a:rPr lang="ru-RU" sz="1400" dirty="0" err="1" smtClean="0"/>
              <a:t>відкритий</a:t>
            </a:r>
            <a:r>
              <a:rPr lang="ru-RU" sz="1400" dirty="0" smtClean="0"/>
              <a:t> 24 </a:t>
            </a:r>
            <a:r>
              <a:rPr lang="ru-RU" sz="1400" dirty="0" err="1" smtClean="0"/>
              <a:t>вересня</a:t>
            </a:r>
            <a:r>
              <a:rPr lang="ru-RU" sz="1400" dirty="0" smtClean="0"/>
              <a:t> 1960 </a:t>
            </a:r>
            <a:r>
              <a:rPr lang="ru-RU" sz="1400" dirty="0" smtClean="0"/>
              <a:t>року</a:t>
            </a:r>
            <a:endParaRPr lang="ru-RU" sz="1400" dirty="0" smtClean="0"/>
          </a:p>
          <a:p>
            <a:r>
              <a:rPr lang="ru-RU" sz="1400" dirty="0" smtClean="0"/>
              <a:t>Гете — </a:t>
            </a:r>
            <a:r>
              <a:rPr lang="ru-RU" sz="1400" dirty="0" err="1" smtClean="0"/>
              <a:t>четвертий</a:t>
            </a:r>
            <a:r>
              <a:rPr lang="ru-RU" sz="1400" dirty="0" smtClean="0"/>
              <a:t> за величиною кратер на </a:t>
            </a:r>
            <a:r>
              <a:rPr lang="ru-RU" sz="1400" dirty="0" err="1" smtClean="0"/>
              <a:t>Меркурії</a:t>
            </a:r>
            <a:endParaRPr lang="ru-RU" sz="1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57752" y="457200"/>
            <a:ext cx="3905248" cy="1066800"/>
          </a:xfrm>
        </p:spPr>
        <p:txBody>
          <a:bodyPr/>
          <a:lstStyle/>
          <a:p>
            <a:r>
              <a:rPr lang="ru-RU" sz="2800" b="0" dirty="0" err="1" smtClean="0"/>
              <a:t>Вшанування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пам'яті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загруженное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42910" y="528966"/>
            <a:ext cx="3500462" cy="4757422"/>
          </a:xfrm>
        </p:spPr>
      </p:pic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643438" y="857232"/>
            <a:ext cx="4265486" cy="4257692"/>
          </a:xfrm>
        </p:spPr>
        <p:txBody>
          <a:bodyPr/>
          <a:lstStyle/>
          <a:p>
            <a:r>
              <a:rPr lang="vi-VN" sz="2000" dirty="0" smtClean="0"/>
              <a:t>Йо́ганн Во́льфганг фон Ге́те </a:t>
            </a:r>
            <a:r>
              <a:rPr lang="uk-UA" sz="2000" dirty="0" smtClean="0"/>
              <a:t>-</a:t>
            </a:r>
            <a:r>
              <a:rPr lang="vi-VN" sz="2000" dirty="0" smtClean="0"/>
              <a:t>28 </a:t>
            </a:r>
            <a:r>
              <a:rPr lang="vi-VN" sz="2000" dirty="0" smtClean="0"/>
              <a:t>серпня 1749, Франкфурт-на-Майні—22 березня 1832, Веймар) — німецький поет, письменник, драматург, мислитель і натураліст. Вважається засновником сучасної німецької літератури, був лідером романтичного руху «Буря і натиск». У галузі ботаніки вважається засновником порівняльної морфології рослин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72066" y="0"/>
            <a:ext cx="1981200" cy="10668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200px-Frankfurt_Goethehaus_jh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928670"/>
            <a:ext cx="4000528" cy="5000660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628" y="1000108"/>
            <a:ext cx="3765420" cy="471490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Гарно</a:t>
            </a:r>
            <a:r>
              <a:rPr lang="ru-RU" dirty="0" smtClean="0"/>
              <a:t> </a:t>
            </a:r>
            <a:r>
              <a:rPr lang="ru-RU" dirty="0" err="1" smtClean="0"/>
              <a:t>обставлений</a:t>
            </a:r>
            <a:r>
              <a:rPr lang="ru-RU" dirty="0" smtClean="0"/>
              <a:t> </a:t>
            </a:r>
            <a:r>
              <a:rPr lang="ru-RU" dirty="0" err="1" smtClean="0"/>
              <a:t>будинок</a:t>
            </a:r>
            <a:r>
              <a:rPr lang="ru-RU" dirty="0" smtClean="0"/>
              <a:t> Гете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бібліотеку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рано </a:t>
            </a:r>
            <a:r>
              <a:rPr lang="ru-RU" dirty="0" err="1" smtClean="0"/>
              <a:t>познайомився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«</a:t>
            </a:r>
            <a:r>
              <a:rPr lang="ru-RU" dirty="0" err="1" smtClean="0"/>
              <a:t>Іліадою</a:t>
            </a:r>
            <a:r>
              <a:rPr lang="ru-RU" dirty="0" smtClean="0"/>
              <a:t>» Гомера, </a:t>
            </a:r>
            <a:r>
              <a:rPr lang="ru-RU" dirty="0" err="1" smtClean="0"/>
              <a:t>з</a:t>
            </a:r>
            <a:r>
              <a:rPr lang="ru-RU" dirty="0" smtClean="0"/>
              <a:t> «Метаморфозами» </a:t>
            </a:r>
            <a:r>
              <a:rPr lang="ru-RU" dirty="0" err="1" smtClean="0"/>
              <a:t>Овідія</a:t>
            </a:r>
            <a:r>
              <a:rPr lang="ru-RU" dirty="0" smtClean="0"/>
              <a:t>, прочитав в </a:t>
            </a:r>
            <a:r>
              <a:rPr lang="ru-RU" dirty="0" err="1" smtClean="0"/>
              <a:t>оригіналі</a:t>
            </a:r>
            <a:r>
              <a:rPr lang="ru-RU" dirty="0" smtClean="0"/>
              <a:t> твори </a:t>
            </a:r>
            <a:r>
              <a:rPr lang="ru-RU" dirty="0" err="1" smtClean="0"/>
              <a:t>Верґілія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, не </a:t>
            </a:r>
            <a:r>
              <a:rPr lang="ru-RU" dirty="0" err="1" smtClean="0"/>
              <a:t>задовольнивши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амбіцій</a:t>
            </a:r>
            <a:r>
              <a:rPr lang="ru-RU" dirty="0" smtClean="0"/>
              <a:t>,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дав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повноцінну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1765 </a:t>
            </a:r>
            <a:r>
              <a:rPr lang="ru-RU" dirty="0" err="1" smtClean="0"/>
              <a:t>Йоганн</a:t>
            </a:r>
            <a:r>
              <a:rPr lang="ru-RU" dirty="0" smtClean="0"/>
              <a:t> </a:t>
            </a:r>
            <a:r>
              <a:rPr lang="ru-RU" dirty="0" err="1" smtClean="0"/>
              <a:t>відправився</a:t>
            </a:r>
            <a:r>
              <a:rPr lang="ru-RU" dirty="0" smtClean="0"/>
              <a:t> в </a:t>
            </a:r>
            <a:r>
              <a:rPr lang="ru-RU" dirty="0" err="1" smtClean="0"/>
              <a:t>Лейпцизький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, свою </a:t>
            </a:r>
            <a:r>
              <a:rPr lang="ru-RU" dirty="0" err="1" smtClean="0"/>
              <a:t>вищу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завершив в </a:t>
            </a:r>
            <a:r>
              <a:rPr lang="ru-RU" dirty="0" err="1" smtClean="0"/>
              <a:t>Страсбурзькому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1770 </a:t>
            </a:r>
            <a:r>
              <a:rPr lang="ru-RU" dirty="0" err="1" smtClean="0"/>
              <a:t>році</a:t>
            </a:r>
            <a:r>
              <a:rPr lang="ru-RU" dirty="0" smtClean="0"/>
              <a:t>, де </a:t>
            </a:r>
            <a:r>
              <a:rPr lang="ru-RU" dirty="0" err="1" smtClean="0"/>
              <a:t>захистив</a:t>
            </a:r>
            <a:r>
              <a:rPr lang="ru-RU" dirty="0" smtClean="0"/>
              <a:t> </a:t>
            </a:r>
            <a:r>
              <a:rPr lang="ru-RU" dirty="0" err="1" smtClean="0"/>
              <a:t>дисертацію</a:t>
            </a:r>
            <a:r>
              <a:rPr lang="ru-RU" dirty="0" smtClean="0"/>
              <a:t> на </a:t>
            </a:r>
            <a:r>
              <a:rPr lang="ru-RU" dirty="0" err="1" smtClean="0"/>
              <a:t>звання</a:t>
            </a:r>
            <a:r>
              <a:rPr lang="ru-RU" dirty="0" smtClean="0"/>
              <a:t> доктора права.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929718" cy="5786478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1775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запрошений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Карла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Авґуста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герцога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Саксен-Веймар-Ейзенаху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став першим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міністром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герцога, одержав титул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таємного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радника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Дослідник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Гете М. 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Вільмонт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 пояснив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мотиви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вчинку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Від'їжджаючи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Веймара, Гете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плекав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домогтися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радикального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 на невеликому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клаптику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німецької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володіннях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Карла-Авґуста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для того,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клаптик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послугував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зразком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проведені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реформи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стали б прологом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загальнонаціональної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перебудови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німецького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Переконавшись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утопією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Гете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обмежує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свою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службу,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залишаючи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собою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театр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Таким чином Гете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поселився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Веймарі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залишався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кінця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1806 року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Йоганн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одружився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Крістіаною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Вульпіус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До того часу вони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1832 Гете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застудився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заміської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прогулянки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екіпажі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22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поет помер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Веймарі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26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труну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помістили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герцогську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усипальницю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прахом Шиллера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 flipH="1">
            <a:off x="8762999" y="1433732"/>
            <a:ext cx="45719" cy="199526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 перших </a:t>
            </a:r>
            <a:r>
              <a:rPr lang="ru-RU" dirty="0" err="1" smtClean="0"/>
              <a:t>віршах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драмах Гете </a:t>
            </a:r>
            <a:r>
              <a:rPr lang="ru-RU" dirty="0" err="1" smtClean="0"/>
              <a:t>відчувався</a:t>
            </a:r>
            <a:r>
              <a:rPr lang="ru-RU" dirty="0" smtClean="0"/>
              <a:t> </a:t>
            </a:r>
            <a:r>
              <a:rPr lang="ru-RU" dirty="0" err="1" smtClean="0"/>
              <a:t>деякий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наслідувальної</a:t>
            </a:r>
            <a:r>
              <a:rPr lang="ru-RU" dirty="0" smtClean="0"/>
              <a:t> </a:t>
            </a:r>
            <a:r>
              <a:rPr lang="ru-RU" dirty="0" err="1" smtClean="0"/>
              <a:t>салонної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 У 1770—75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захоплювався</a:t>
            </a:r>
            <a:r>
              <a:rPr lang="ru-RU" dirty="0" smtClean="0"/>
              <a:t> демократичною </a:t>
            </a:r>
            <a:r>
              <a:rPr lang="ru-RU" dirty="0" err="1" smtClean="0"/>
              <a:t>естетикою</a:t>
            </a:r>
            <a:r>
              <a:rPr lang="ru-RU" dirty="0" smtClean="0"/>
              <a:t> </a:t>
            </a:r>
            <a:r>
              <a:rPr lang="ru-RU" dirty="0" err="1" smtClean="0"/>
              <a:t>Йоганна</a:t>
            </a:r>
            <a:r>
              <a:rPr lang="ru-RU" dirty="0" smtClean="0"/>
              <a:t> </a:t>
            </a:r>
            <a:r>
              <a:rPr lang="ru-RU" dirty="0" err="1" smtClean="0"/>
              <a:t>Ґотфріда</a:t>
            </a:r>
            <a:r>
              <a:rPr lang="ru-RU" dirty="0" smtClean="0"/>
              <a:t> Гердера,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зв'язаний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рухом</a:t>
            </a:r>
            <a:r>
              <a:rPr lang="ru-RU" dirty="0" smtClean="0"/>
              <a:t> «Буря </a:t>
            </a:r>
            <a:r>
              <a:rPr lang="ru-RU" dirty="0" err="1" smtClean="0"/>
              <a:t>й</a:t>
            </a:r>
            <a:r>
              <a:rPr lang="ru-RU" dirty="0" smtClean="0"/>
              <a:t> натиск», </a:t>
            </a:r>
            <a:r>
              <a:rPr lang="ru-RU" dirty="0" err="1" smtClean="0"/>
              <a:t>боровся</a:t>
            </a:r>
            <a:r>
              <a:rPr lang="ru-RU" dirty="0" smtClean="0"/>
              <a:t> за </a:t>
            </a:r>
            <a:r>
              <a:rPr lang="ru-RU" dirty="0" err="1" smtClean="0"/>
              <a:t>національну</a:t>
            </a:r>
            <a:r>
              <a:rPr lang="ru-RU" dirty="0" smtClean="0"/>
              <a:t> </a:t>
            </a:r>
            <a:r>
              <a:rPr lang="ru-RU" dirty="0" err="1" smtClean="0"/>
              <a:t>самобутність</a:t>
            </a:r>
            <a:r>
              <a:rPr lang="ru-RU" dirty="0" smtClean="0"/>
              <a:t>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Лірика</a:t>
            </a:r>
            <a:r>
              <a:rPr lang="ru-RU" dirty="0" smtClean="0"/>
              <a:t> Гете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життєрадісна</a:t>
            </a:r>
            <a:r>
              <a:rPr lang="ru-RU" dirty="0" smtClean="0"/>
              <a:t>, </a:t>
            </a:r>
            <a:r>
              <a:rPr lang="ru-RU" dirty="0" err="1" smtClean="0"/>
              <a:t>близька</a:t>
            </a:r>
            <a:r>
              <a:rPr lang="ru-RU" dirty="0" smtClean="0"/>
              <a:t> до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, </a:t>
            </a:r>
            <a:r>
              <a:rPr lang="ru-RU" dirty="0" err="1" smtClean="0"/>
              <a:t>сповнена</a:t>
            </a:r>
            <a:r>
              <a:rPr lang="ru-RU" dirty="0" smtClean="0"/>
              <a:t> </a:t>
            </a:r>
            <a:r>
              <a:rPr lang="ru-RU" dirty="0" err="1" smtClean="0"/>
              <a:t>пантеїстичних</a:t>
            </a:r>
            <a:r>
              <a:rPr lang="ru-RU" dirty="0" smtClean="0"/>
              <a:t> </a:t>
            </a:r>
            <a:r>
              <a:rPr lang="ru-RU" dirty="0" err="1" smtClean="0"/>
              <a:t>настроїв</a:t>
            </a:r>
            <a:r>
              <a:rPr lang="ru-RU" dirty="0" smtClean="0"/>
              <a:t> («</a:t>
            </a:r>
            <a:r>
              <a:rPr lang="ru-RU" dirty="0" err="1" smtClean="0"/>
              <a:t>Побачення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розлука</a:t>
            </a:r>
            <a:r>
              <a:rPr lang="ru-RU" dirty="0" smtClean="0"/>
              <a:t>», «Дика </a:t>
            </a:r>
            <a:r>
              <a:rPr lang="ru-RU" dirty="0" err="1" smtClean="0"/>
              <a:t>троянда</a:t>
            </a:r>
            <a:r>
              <a:rPr lang="ru-RU" dirty="0" smtClean="0"/>
              <a:t>», «</a:t>
            </a:r>
            <a:r>
              <a:rPr lang="ru-RU" dirty="0" err="1" smtClean="0"/>
              <a:t>Травнева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», «</a:t>
            </a:r>
            <a:r>
              <a:rPr lang="ru-RU" dirty="0" err="1" smtClean="0"/>
              <a:t>Вечірня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 художника» та </a:t>
            </a:r>
            <a:r>
              <a:rPr lang="ru-RU" dirty="0" err="1" smtClean="0"/>
              <a:t>ін</a:t>
            </a:r>
            <a:r>
              <a:rPr lang="ru-RU" dirty="0" smtClean="0"/>
              <a:t>.). В </a:t>
            </a:r>
            <a:r>
              <a:rPr lang="ru-RU" dirty="0" err="1" smtClean="0"/>
              <a:t>уривку</a:t>
            </a:r>
            <a:r>
              <a:rPr lang="ru-RU" dirty="0" smtClean="0"/>
              <a:t> «Прометей» (1773) </a:t>
            </a:r>
            <a:r>
              <a:rPr lang="ru-RU" dirty="0" err="1" smtClean="0"/>
              <a:t>виражений</a:t>
            </a:r>
            <a:r>
              <a:rPr lang="ru-RU" dirty="0" smtClean="0"/>
              <a:t> протест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тиранії</a:t>
            </a:r>
            <a:r>
              <a:rPr lang="ru-RU" dirty="0" smtClean="0"/>
              <a:t> та </a:t>
            </a:r>
            <a:r>
              <a:rPr lang="ru-RU" dirty="0" err="1" smtClean="0"/>
              <a:t>релігійних</a:t>
            </a:r>
            <a:r>
              <a:rPr lang="ru-RU" dirty="0" smtClean="0"/>
              <a:t> догм, особливо </a:t>
            </a:r>
            <a:r>
              <a:rPr lang="ru-RU" dirty="0" err="1" smtClean="0"/>
              <a:t>значущий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«</a:t>
            </a:r>
            <a:r>
              <a:rPr lang="ru-RU" dirty="0" err="1" smtClean="0"/>
              <a:t>ганебної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», яку переживала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відстала</a:t>
            </a:r>
            <a:r>
              <a:rPr lang="ru-RU" dirty="0" smtClean="0"/>
              <a:t>, </a:t>
            </a:r>
            <a:r>
              <a:rPr lang="ru-RU" dirty="0" err="1" smtClean="0"/>
              <a:t>феодально-роздроблена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. В основу </a:t>
            </a:r>
            <a:r>
              <a:rPr lang="ru-RU" dirty="0" err="1" smtClean="0"/>
              <a:t>новаторської</a:t>
            </a:r>
            <a:r>
              <a:rPr lang="ru-RU" dirty="0" smtClean="0"/>
              <a:t> </a:t>
            </a:r>
            <a:r>
              <a:rPr lang="ru-RU" dirty="0" err="1" smtClean="0"/>
              <a:t>історичної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«</a:t>
            </a:r>
            <a:r>
              <a:rPr lang="ru-RU" dirty="0" err="1" smtClean="0"/>
              <a:t>Гец</a:t>
            </a:r>
            <a:r>
              <a:rPr lang="ru-RU" dirty="0" smtClean="0"/>
              <a:t> фон </a:t>
            </a:r>
            <a:r>
              <a:rPr lang="ru-RU" dirty="0" err="1" smtClean="0"/>
              <a:t>Берліхінген</a:t>
            </a:r>
            <a:r>
              <a:rPr lang="ru-RU" dirty="0" smtClean="0"/>
              <a:t>» (1773)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; тут </a:t>
            </a:r>
            <a:r>
              <a:rPr lang="ru-RU" dirty="0" err="1" smtClean="0"/>
              <a:t>вперше</a:t>
            </a:r>
            <a:r>
              <a:rPr lang="ru-RU" dirty="0" smtClean="0"/>
              <a:t> в </a:t>
            </a:r>
            <a:r>
              <a:rPr lang="ru-RU" dirty="0" err="1" smtClean="0"/>
              <a:t>німецькій</a:t>
            </a:r>
            <a:r>
              <a:rPr lang="ru-RU" dirty="0" smtClean="0"/>
              <a:t> </a:t>
            </a:r>
            <a:r>
              <a:rPr lang="ru-RU" dirty="0" err="1" smtClean="0"/>
              <a:t>драматургії</a:t>
            </a:r>
            <a:r>
              <a:rPr lang="ru-RU" dirty="0" smtClean="0"/>
              <a:t> 18 ст.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героєм-бунтарем</a:t>
            </a:r>
            <a:r>
              <a:rPr lang="ru-RU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народ.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419212"/>
          </a:xfrm>
        </p:spPr>
        <p:txBody>
          <a:bodyPr>
            <a:normAutofit/>
          </a:bodyPr>
          <a:lstStyle/>
          <a:p>
            <a:r>
              <a:rPr lang="ru-RU" b="1" dirty="0" smtClean="0"/>
              <a:t>Буря </a:t>
            </a:r>
            <a:r>
              <a:rPr lang="ru-RU" b="1" dirty="0" err="1" smtClean="0"/>
              <a:t>і</a:t>
            </a:r>
            <a:r>
              <a:rPr lang="ru-RU" b="1" dirty="0" smtClean="0"/>
              <a:t> натиск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200px-Fotothek_df_ps_0006082_Wohnhäuser_^_Museen_^_kulturhistorische_Musee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2143116"/>
            <a:ext cx="4252666" cy="2913076"/>
          </a:xfrm>
        </p:spPr>
      </p:pic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714876" y="1600200"/>
            <a:ext cx="4051172" cy="5043510"/>
          </a:xfrm>
        </p:spPr>
        <p:txBody>
          <a:bodyPr>
            <a:normAutofit/>
          </a:bodyPr>
          <a:lstStyle/>
          <a:p>
            <a:r>
              <a:rPr lang="ru-RU" dirty="0" smtClean="0"/>
              <a:t>З 1775 Гете </a:t>
            </a:r>
            <a:r>
              <a:rPr lang="ru-RU" dirty="0" err="1" smtClean="0"/>
              <a:t>назавжди</a:t>
            </a:r>
            <a:r>
              <a:rPr lang="ru-RU" dirty="0" smtClean="0"/>
              <a:t> </a:t>
            </a:r>
            <a:r>
              <a:rPr lang="ru-RU" dirty="0" err="1" smtClean="0"/>
              <a:t>оселився</a:t>
            </a:r>
            <a:r>
              <a:rPr lang="ru-RU" dirty="0" smtClean="0"/>
              <a:t> у </a:t>
            </a:r>
            <a:r>
              <a:rPr lang="ru-RU" dirty="0" err="1" smtClean="0"/>
              <a:t>Веймарі</a:t>
            </a:r>
            <a:r>
              <a:rPr lang="ru-RU" dirty="0" smtClean="0"/>
              <a:t>, став </a:t>
            </a:r>
            <a:r>
              <a:rPr lang="ru-RU" dirty="0" err="1" smtClean="0"/>
              <a:t>міністром</a:t>
            </a:r>
            <a:r>
              <a:rPr lang="ru-RU" dirty="0" smtClean="0"/>
              <a:t> герцога </a:t>
            </a:r>
            <a:r>
              <a:rPr lang="ru-RU" dirty="0" err="1" smtClean="0"/>
              <a:t>Карла-Авґуста</a:t>
            </a:r>
            <a:r>
              <a:rPr lang="ru-RU" dirty="0" smtClean="0"/>
              <a:t>. </a:t>
            </a:r>
            <a:r>
              <a:rPr lang="ru-RU" dirty="0" err="1" smtClean="0"/>
              <a:t>Розчарувавшись</a:t>
            </a:r>
            <a:r>
              <a:rPr lang="ru-RU" dirty="0" smtClean="0"/>
              <a:t> в </a:t>
            </a:r>
            <a:r>
              <a:rPr lang="ru-RU" dirty="0" err="1" smtClean="0"/>
              <a:t>індивідуалістичному</a:t>
            </a:r>
            <a:r>
              <a:rPr lang="ru-RU" dirty="0" smtClean="0"/>
              <a:t> </a:t>
            </a:r>
            <a:r>
              <a:rPr lang="ru-RU" dirty="0" err="1" smtClean="0"/>
              <a:t>бунтарстві</a:t>
            </a:r>
            <a:r>
              <a:rPr lang="ru-RU" dirty="0" smtClean="0"/>
              <a:t> «</a:t>
            </a:r>
            <a:r>
              <a:rPr lang="ru-RU" dirty="0" err="1" smtClean="0"/>
              <a:t>Бурі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натиску», Гете </a:t>
            </a:r>
            <a:r>
              <a:rPr lang="ru-RU" dirty="0" err="1" smtClean="0"/>
              <a:t>мріяв</a:t>
            </a:r>
            <a:r>
              <a:rPr lang="ru-RU" dirty="0" smtClean="0"/>
              <a:t> про </a:t>
            </a:r>
            <a:r>
              <a:rPr lang="ru-RU" dirty="0" err="1" smtClean="0"/>
              <a:t>мирні</a:t>
            </a:r>
            <a:r>
              <a:rPr lang="ru-RU" dirty="0" smtClean="0"/>
              <a:t>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. У </a:t>
            </a:r>
            <a:r>
              <a:rPr lang="ru-RU" dirty="0" err="1" smtClean="0"/>
              <a:t>веймарський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особливо </a:t>
            </a:r>
            <a:r>
              <a:rPr lang="ru-RU" dirty="0" err="1" smtClean="0"/>
              <a:t>поглиблюються</a:t>
            </a:r>
            <a:r>
              <a:rPr lang="ru-RU" dirty="0" smtClean="0"/>
              <a:t> </a:t>
            </a:r>
            <a:r>
              <a:rPr lang="ru-RU" dirty="0" err="1" smtClean="0"/>
              <a:t>суперечності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. Прояви </a:t>
            </a:r>
            <a:r>
              <a:rPr lang="ru-RU" dirty="0" err="1" smtClean="0"/>
              <a:t>консервативних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 Гете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помітні</a:t>
            </a:r>
            <a:r>
              <a:rPr lang="ru-RU" dirty="0" smtClean="0"/>
              <a:t> в </a:t>
            </a:r>
            <a:r>
              <a:rPr lang="ru-RU" dirty="0" err="1" smtClean="0"/>
              <a:t>творах</a:t>
            </a:r>
            <a:r>
              <a:rPr lang="ru-RU" dirty="0" smtClean="0"/>
              <a:t>, </a:t>
            </a:r>
            <a:r>
              <a:rPr lang="ru-RU" dirty="0" err="1" smtClean="0"/>
              <a:t>спрямованих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французької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 («</a:t>
            </a:r>
            <a:r>
              <a:rPr lang="ru-RU" dirty="0" err="1" smtClean="0"/>
              <a:t>Громадянин-генерал</a:t>
            </a:r>
            <a:r>
              <a:rPr lang="ru-RU" dirty="0" smtClean="0"/>
              <a:t>», 1793; «Герман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Доротея</a:t>
            </a:r>
            <a:r>
              <a:rPr lang="ru-RU" dirty="0" smtClean="0"/>
              <a:t>», 1797 та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Усвідомлюючи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виступу</a:t>
            </a:r>
            <a:r>
              <a:rPr lang="ru-RU" dirty="0" smtClean="0"/>
              <a:t> </a:t>
            </a:r>
            <a:r>
              <a:rPr lang="ru-RU" dirty="0" err="1" smtClean="0"/>
              <a:t>третього</a:t>
            </a:r>
            <a:r>
              <a:rPr lang="ru-RU" dirty="0" smtClean="0"/>
              <a:t> стану, </a:t>
            </a:r>
            <a:r>
              <a:rPr lang="ru-RU" dirty="0" err="1" smtClean="0"/>
              <a:t>який</a:t>
            </a:r>
            <a:r>
              <a:rPr lang="ru-RU" dirty="0" smtClean="0"/>
              <a:t> штурмом </a:t>
            </a:r>
            <a:r>
              <a:rPr lang="ru-RU" dirty="0" err="1" smtClean="0"/>
              <a:t>захопив</a:t>
            </a:r>
            <a:r>
              <a:rPr lang="ru-RU" dirty="0" smtClean="0"/>
              <a:t> </a:t>
            </a:r>
            <a:r>
              <a:rPr lang="ru-RU" dirty="0" err="1" smtClean="0"/>
              <a:t>Бастилію</a:t>
            </a:r>
            <a:r>
              <a:rPr lang="ru-RU" dirty="0" smtClean="0"/>
              <a:t>, Гете </a:t>
            </a:r>
            <a:r>
              <a:rPr lang="ru-RU" dirty="0" err="1" smtClean="0"/>
              <a:t>засуджував</a:t>
            </a:r>
            <a:r>
              <a:rPr lang="ru-RU" dirty="0" smtClean="0"/>
              <a:t> вади </a:t>
            </a:r>
            <a:r>
              <a:rPr lang="ru-RU" dirty="0" err="1" smtClean="0"/>
              <a:t>вождів</a:t>
            </a:r>
            <a:r>
              <a:rPr lang="ru-RU" dirty="0" smtClean="0"/>
              <a:t> </a:t>
            </a:r>
            <a:r>
              <a:rPr lang="ru-RU" dirty="0" err="1" smtClean="0"/>
              <a:t>повсталого</a:t>
            </a:r>
            <a:r>
              <a:rPr lang="ru-RU" dirty="0" smtClean="0"/>
              <a:t> Парижа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якобінський</a:t>
            </a:r>
            <a:r>
              <a:rPr lang="ru-RU" dirty="0" smtClean="0"/>
              <a:t> </a:t>
            </a:r>
            <a:r>
              <a:rPr lang="ru-RU" dirty="0" err="1" smtClean="0"/>
              <a:t>терор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143504" y="457200"/>
            <a:ext cx="3619496" cy="1066800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/>
              <a:t>Веймарський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період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200px-Weimarer_Klassi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2428868"/>
            <a:ext cx="3929090" cy="4214842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b="1" dirty="0" err="1" smtClean="0"/>
              <a:t>Веймарські</a:t>
            </a:r>
            <a:r>
              <a:rPr lang="ru-RU" b="1" dirty="0" smtClean="0"/>
              <a:t> </a:t>
            </a:r>
            <a:r>
              <a:rPr lang="ru-RU" b="1" dirty="0" err="1" smtClean="0"/>
              <a:t>класики</a:t>
            </a:r>
            <a:r>
              <a:rPr lang="ru-RU" b="1" dirty="0" smtClean="0"/>
              <a:t>»: Шиллер, </a:t>
            </a:r>
            <a:r>
              <a:rPr lang="ru-RU" b="1" dirty="0" err="1" smtClean="0"/>
              <a:t>Вільгельм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Александер</a:t>
            </a:r>
            <a:r>
              <a:rPr lang="ru-RU" b="1" dirty="0" smtClean="0"/>
              <a:t> фон </a:t>
            </a:r>
            <a:r>
              <a:rPr lang="ru-RU" b="1" dirty="0" err="1" smtClean="0"/>
              <a:t>Гумбольдти</a:t>
            </a:r>
            <a:r>
              <a:rPr lang="ru-RU" b="1" dirty="0" smtClean="0"/>
              <a:t> та Гете.</a:t>
            </a:r>
            <a:endParaRPr lang="ru-RU" b="1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85720" y="0"/>
            <a:ext cx="8186766" cy="2714620"/>
          </a:xfrm>
        </p:spPr>
        <p:txBody>
          <a:bodyPr/>
          <a:lstStyle/>
          <a:p>
            <a:r>
              <a:rPr lang="ru-RU" sz="1600" dirty="0" err="1" smtClean="0"/>
              <a:t>Найбільше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художнє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досягнення</a:t>
            </a:r>
            <a:r>
              <a:rPr lang="ru-RU" sz="1600" dirty="0" smtClean="0"/>
              <a:t> Гете — </a:t>
            </a:r>
            <a:r>
              <a:rPr lang="ru-RU" sz="1600" dirty="0" err="1" smtClean="0"/>
              <a:t>грандіозна</a:t>
            </a:r>
            <a:r>
              <a:rPr lang="ru-RU" sz="1600" dirty="0" smtClean="0"/>
              <a:t> драматична поема «Фауст», над </a:t>
            </a:r>
            <a:r>
              <a:rPr lang="ru-RU" sz="1600" dirty="0" err="1" smtClean="0"/>
              <a:t>якою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все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1773 по 1831. Образ </a:t>
            </a:r>
            <a:r>
              <a:rPr lang="ru-RU" sz="1600" dirty="0" err="1" smtClean="0"/>
              <a:t>ученого-чарівника</a:t>
            </a:r>
            <a:r>
              <a:rPr lang="ru-RU" sz="1600" dirty="0" smtClean="0"/>
              <a:t> Фауста, взятий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легенди</a:t>
            </a:r>
            <a:r>
              <a:rPr lang="ru-RU" sz="1600" dirty="0" smtClean="0"/>
              <a:t>, в </a:t>
            </a:r>
            <a:r>
              <a:rPr lang="ru-RU" sz="1600" dirty="0" err="1" smtClean="0"/>
              <a:t>драмі</a:t>
            </a:r>
            <a:r>
              <a:rPr lang="ru-RU" sz="1600" dirty="0" smtClean="0"/>
              <a:t> Гете </a:t>
            </a:r>
            <a:r>
              <a:rPr lang="ru-RU" sz="1600" dirty="0" err="1" smtClean="0"/>
              <a:t>зазнає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еволюції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втілює</a:t>
            </a:r>
            <a:r>
              <a:rPr lang="ru-RU" sz="1600" dirty="0" smtClean="0"/>
              <a:t> </a:t>
            </a:r>
            <a:r>
              <a:rPr lang="ru-RU" sz="1600" dirty="0" err="1" smtClean="0"/>
              <a:t>суперечливий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світогляду</a:t>
            </a:r>
            <a:r>
              <a:rPr lang="ru-RU" sz="1600" dirty="0" smtClean="0"/>
              <a:t> самого </a:t>
            </a:r>
            <a:r>
              <a:rPr lang="ru-RU" sz="1600" dirty="0" err="1" smtClean="0"/>
              <a:t>поета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боротьбу</a:t>
            </a:r>
            <a:r>
              <a:rPr lang="ru-RU" sz="1600" dirty="0" smtClean="0"/>
              <a:t> </a:t>
            </a:r>
            <a:r>
              <a:rPr lang="ru-RU" sz="1600" dirty="0" err="1" smtClean="0"/>
              <a:t>ідей</a:t>
            </a:r>
            <a:r>
              <a:rPr lang="ru-RU" sz="1600" dirty="0" smtClean="0"/>
              <a:t>, </a:t>
            </a:r>
            <a:r>
              <a:rPr lang="ru-RU" sz="1600" dirty="0" err="1" smtClean="0"/>
              <a:t>властиву</a:t>
            </a:r>
            <a:r>
              <a:rPr lang="ru-RU" sz="1600" dirty="0" smtClean="0"/>
              <a:t> </a:t>
            </a:r>
            <a:r>
              <a:rPr lang="ru-RU" sz="1600" dirty="0" err="1" smtClean="0"/>
              <a:t>бурхливій</a:t>
            </a:r>
            <a:r>
              <a:rPr lang="ru-RU" sz="1600" dirty="0" smtClean="0"/>
              <a:t> </a:t>
            </a:r>
            <a:r>
              <a:rPr lang="ru-RU" sz="1600" dirty="0" err="1" smtClean="0"/>
              <a:t>епосі</a:t>
            </a:r>
            <a:r>
              <a:rPr lang="ru-RU" sz="1600" dirty="0" smtClean="0"/>
              <a:t> </a:t>
            </a:r>
            <a:r>
              <a:rPr lang="ru-RU" sz="1600" dirty="0" err="1" smtClean="0"/>
              <a:t>кінця</a:t>
            </a:r>
            <a:r>
              <a:rPr lang="ru-RU" sz="1600" dirty="0" smtClean="0"/>
              <a:t> 18 — початку 19 ст. </a:t>
            </a:r>
            <a:r>
              <a:rPr lang="ru-RU" sz="1600" dirty="0" err="1" smtClean="0"/>
              <a:t>Служіння</a:t>
            </a:r>
            <a:r>
              <a:rPr lang="ru-RU" sz="1600" dirty="0" smtClean="0"/>
              <a:t> науки </a:t>
            </a:r>
            <a:r>
              <a:rPr lang="ru-RU" sz="1600" dirty="0" err="1" smtClean="0"/>
              <a:t>народові</a:t>
            </a:r>
            <a:r>
              <a:rPr lang="ru-RU" sz="1600" dirty="0" smtClean="0"/>
              <a:t>, </a:t>
            </a:r>
            <a:r>
              <a:rPr lang="ru-RU" sz="1600" dirty="0" err="1" smtClean="0"/>
              <a:t>глибока</a:t>
            </a:r>
            <a:r>
              <a:rPr lang="ru-RU" sz="1600" dirty="0" smtClean="0"/>
              <a:t> </a:t>
            </a:r>
            <a:r>
              <a:rPr lang="ru-RU" sz="1600" dirty="0" err="1" smtClean="0"/>
              <a:t>віра</a:t>
            </a:r>
            <a:r>
              <a:rPr lang="ru-RU" sz="1600" dirty="0" smtClean="0"/>
              <a:t> в </a:t>
            </a:r>
            <a:r>
              <a:rPr lang="ru-RU" sz="1600" dirty="0" err="1" smtClean="0"/>
              <a:t>творчі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краще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майбутнє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ідейним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висновком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поеми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9" name="Содержимое 8" descr="200px-Берлін-2011-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357422" y="2928934"/>
            <a:ext cx="2928958" cy="3571900"/>
          </a:xfrm>
        </p:spPr>
      </p:pic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 flipH="1">
            <a:off x="8688388" y="2201896"/>
            <a:ext cx="169892" cy="39136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1143000"/>
          </a:xfrm>
        </p:spPr>
        <p:txBody>
          <a:bodyPr/>
          <a:lstStyle/>
          <a:p>
            <a:r>
              <a:rPr lang="uk-UA" dirty="0" smtClean="0"/>
              <a:t>Фауст: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3"/>
          </p:nvPr>
        </p:nvSpPr>
        <p:spPr>
          <a:xfrm flipH="1">
            <a:off x="8688388" y="1399593"/>
            <a:ext cx="169892" cy="762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500034" y="1857364"/>
            <a:ext cx="8305800" cy="3286148"/>
          </a:xfrm>
        </p:spPr>
        <p:txBody>
          <a:bodyPr/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початку 19 ст. Гете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широко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відомий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1827 року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почесним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членом Ради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Харківського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переклади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українською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довідатися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бібліографічної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Володимира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Дорошенка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«Гете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перекладах,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переспівах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наслідуваннях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опублікована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1932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сторіччя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дня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Гете.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переспів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українською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Петру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Гулаку-Артемовському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балада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Рибалка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(1827).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Балада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Лісовий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король»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українському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перекладі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надрукована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Львові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1838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автором перекладу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мовознавець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греко-католицький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священик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Йосип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Левицький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428596" y="0"/>
            <a:ext cx="8305800" cy="1500174"/>
          </a:xfrm>
        </p:spPr>
        <p:txBody>
          <a:bodyPr/>
          <a:lstStyle/>
          <a:p>
            <a:r>
              <a:rPr lang="ru-RU" b="1" dirty="0" err="1" smtClean="0"/>
              <a:t>Переклади</a:t>
            </a:r>
            <a:r>
              <a:rPr lang="ru-RU" b="1" dirty="0" smtClean="0"/>
              <a:t> Гете в </a:t>
            </a:r>
            <a:r>
              <a:rPr lang="ru-RU" b="1" dirty="0" err="1" smtClean="0"/>
              <a:t>Україні</a:t>
            </a:r>
            <a:endParaRPr lang="ru-RU" b="1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85</TotalTime>
  <Words>883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 Презентація на тему: Йо́ганн Во́льфганг фон Ге́те</vt:lpstr>
      <vt:lpstr>Слайд 2</vt:lpstr>
      <vt:lpstr>Слайд 3</vt:lpstr>
      <vt:lpstr>Слайд 4</vt:lpstr>
      <vt:lpstr>Буря і натиск </vt:lpstr>
      <vt:lpstr>Веймарський період </vt:lpstr>
      <vt:lpstr>«Веймарські класики»: Шиллер, Вільгельм і Александер фон Гумбольдти та Гете.</vt:lpstr>
      <vt:lpstr>Фауст:</vt:lpstr>
      <vt:lpstr>Переклади Гете в Україні</vt:lpstr>
      <vt:lpstr>Основні художні твори </vt:lpstr>
      <vt:lpstr>Вшанування пам'яті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Саша</cp:lastModifiedBy>
  <cp:revision>4</cp:revision>
  <dcterms:created xsi:type="dcterms:W3CDTF">2013-10-15T18:25:57Z</dcterms:created>
  <dcterms:modified xsi:type="dcterms:W3CDTF">2013-10-15T19:51:25Z</dcterms:modified>
</cp:coreProperties>
</file>