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9" r:id="rId4"/>
    <p:sldId id="26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9" autoAdjust="0"/>
    <p:restoredTop sz="94660"/>
  </p:normalViewPr>
  <p:slideViewPr>
    <p:cSldViewPr>
      <p:cViewPr varScale="1">
        <p:scale>
          <a:sx n="110" d="100"/>
          <a:sy n="110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DDA713-E690-4F22-973F-E679A1765622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C44493-A0C6-48FB-B930-D3F5A3BDD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42900"/>
            <a:ext cx="8686800" cy="678658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Презентация</a:t>
            </a:r>
            <a:br>
              <a:rPr lang="ru-RU" sz="3200" dirty="0" smtClean="0"/>
            </a:br>
            <a:r>
              <a:rPr lang="ru-RU" sz="3200" dirty="0" smtClean="0"/>
              <a:t>по зарубежной литературе</a:t>
            </a:r>
            <a:br>
              <a:rPr lang="ru-RU" sz="3200" dirty="0" smtClean="0"/>
            </a:br>
            <a:r>
              <a:rPr lang="ru-RU" sz="3200" dirty="0" smtClean="0"/>
              <a:t>на тему 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«жизнь и творчество анны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</a:rPr>
              <a:t>ахматовой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учеников 11-б класса</a:t>
            </a:r>
            <a:br>
              <a:rPr lang="ru-RU" sz="3200" dirty="0" smtClean="0"/>
            </a:br>
            <a:r>
              <a:rPr lang="ru-RU" sz="3200" dirty="0" err="1" smtClean="0"/>
              <a:t>миненок</a:t>
            </a:r>
            <a:r>
              <a:rPr lang="ru-RU" sz="3200" dirty="0" smtClean="0"/>
              <a:t> </a:t>
            </a:r>
            <a:r>
              <a:rPr lang="ru-RU" sz="3200" dirty="0" err="1" smtClean="0"/>
              <a:t>анастасии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петровой </a:t>
            </a:r>
            <a:r>
              <a:rPr lang="ru-RU" sz="3200" dirty="0" err="1" smtClean="0"/>
              <a:t>дарины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пономарёвой</a:t>
            </a:r>
            <a:r>
              <a:rPr lang="ru-RU" sz="3200" dirty="0" smtClean="0"/>
              <a:t> анны </a:t>
            </a:r>
            <a:br>
              <a:rPr lang="ru-RU" sz="3200" dirty="0" smtClean="0"/>
            </a:br>
            <a:r>
              <a:rPr lang="ru-RU" sz="3200" dirty="0" err="1" smtClean="0"/>
              <a:t>потапенко</a:t>
            </a:r>
            <a:r>
              <a:rPr lang="ru-RU" sz="3200" dirty="0" smtClean="0"/>
              <a:t> </a:t>
            </a:r>
            <a:r>
              <a:rPr lang="ru-RU" sz="3200" dirty="0" err="1" smtClean="0"/>
              <a:t>наталии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силича</a:t>
            </a:r>
            <a:r>
              <a:rPr lang="ru-RU" sz="3200" dirty="0" smtClean="0"/>
              <a:t> </a:t>
            </a:r>
            <a:r>
              <a:rPr lang="ru-RU" sz="3200" dirty="0" err="1" smtClean="0"/>
              <a:t>артёма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err="1" smtClean="0"/>
              <a:t>стоянова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богдана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err="1" smtClean="0"/>
              <a:t>техова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алексея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err="1" smtClean="0"/>
              <a:t>тимошенко</a:t>
            </a:r>
            <a:r>
              <a:rPr lang="ru-RU" sz="3200" dirty="0" smtClean="0"/>
              <a:t> </a:t>
            </a:r>
            <a:r>
              <a:rPr lang="ru-RU" sz="3200" dirty="0" err="1" smtClean="0"/>
              <a:t>ольги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15.radikal.ru/i189/1101/08/5769862a14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001144" cy="51435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57214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«Каждое </a:t>
            </a:r>
            <a:r>
              <a:rPr lang="ru-RU" sz="2400" dirty="0"/>
              <a:t>лето я проводила под Севастополем, на берегу </a:t>
            </a:r>
            <a:r>
              <a:rPr lang="ru-RU" sz="2400" dirty="0">
                <a:solidFill>
                  <a:srgbClr val="7030A0"/>
                </a:solidFill>
              </a:rPr>
              <a:t>Стрелецкой бухты</a:t>
            </a:r>
            <a:r>
              <a:rPr lang="ru-RU" sz="2400" dirty="0"/>
              <a:t>, и там подружилась с </a:t>
            </a:r>
            <a:r>
              <a:rPr lang="ru-RU" sz="2400" dirty="0" smtClean="0"/>
              <a:t>морем»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24"/>
            <a:ext cx="87725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5786454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«Самое </a:t>
            </a:r>
            <a:r>
              <a:rPr lang="ru-RU" sz="2800" dirty="0"/>
              <a:t>сильное впечатление этих лет – древний </a:t>
            </a:r>
            <a:r>
              <a:rPr lang="ru-RU" sz="2800" dirty="0">
                <a:solidFill>
                  <a:srgbClr val="7030A0"/>
                </a:solidFill>
              </a:rPr>
              <a:t>Херсонес</a:t>
            </a:r>
            <a:r>
              <a:rPr lang="ru-RU" sz="2800" dirty="0"/>
              <a:t>, около которого мы </a:t>
            </a:r>
            <a:r>
              <a:rPr lang="ru-RU" sz="2800" dirty="0" smtClean="0"/>
              <a:t>жили»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tsarselo.ru/images/photos/b52bef4d471901a2a1d03cd7b2714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Первое стихотворение </a:t>
            </a:r>
            <a:r>
              <a:rPr lang="ru-RU" b="1" dirty="0" smtClean="0"/>
              <a:t>Ахматова написала в11 лет.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Отец запретил подписывать стихи фамилией </a:t>
            </a:r>
            <a:r>
              <a:rPr lang="ru-RU" i="1" dirty="0" smtClean="0"/>
              <a:t>Горенко</a:t>
            </a:r>
            <a:r>
              <a:rPr lang="ru-RU" dirty="0" smtClean="0"/>
              <a:t>, и она взяла девичью фамилию прабабушки по женской линии Прасковьи Федосеевны </a:t>
            </a:r>
            <a:r>
              <a:rPr lang="ru-RU" dirty="0" smtClean="0">
                <a:solidFill>
                  <a:srgbClr val="7030A0"/>
                </a:solidFill>
              </a:rPr>
              <a:t>Ахматовой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imetour.ua/%7Euploads/fck/Fundukl_gimnas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6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14885"/>
            <a:ext cx="8858280" cy="207170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Весной 1910 года</a:t>
            </a:r>
            <a:r>
              <a:rPr lang="ru-RU" sz="2800" dirty="0" smtClean="0"/>
              <a:t> </a:t>
            </a:r>
            <a:r>
              <a:rPr lang="ru-RU" sz="2800" b="1" dirty="0" smtClean="0"/>
              <a:t>Анна Горенко и Николай Гумилёв были обвенчаны в Николаевской церкви села Никольская слободка под Киевом.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29698" name="Picture 2" descr="http://static.eva.ru/eva/180000-190000/181645/channel/3171758316275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6" y="151802"/>
            <a:ext cx="7072330" cy="442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re-marie.com/wp-content/gallery/bashny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867400" cy="47625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42844" y="4714884"/>
            <a:ext cx="88583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Ахматова вошла в литературный круг, начала посещать «среды» Вячеслава Иванова, его пресловутую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Башню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Литературные «бдения» на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Башне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 все новое окружение сыграли не малую роль в формировании поэтических взглядов Ахматовой.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Башня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являлась одним из центров тогдашнего литературного Петербурга. Там бывали известные поэты того времени: Александр Блок, Андрей Белый, Валерий Брюсов, Федор Сологуб.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iteratura5.narod.ru/ahmatova_vech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3780213" cy="625645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0" y="1214422"/>
            <a:ext cx="407196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Вышедший весной 1912 года первый сборник стихов «Вечер»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несмотря на скромный тираж в триста экземпляров,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принес Ахматовой мгновенную славу.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Сборник был выпущен «Цехом поэтов» – объединением поэтов-акмеистов, секретарем которого избрали Ахматову.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29090" cy="568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1428736"/>
            <a:ext cx="36433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Первого октября 1912 года у четы рождается сын Лев</a:t>
            </a:r>
            <a:r>
              <a:rPr lang="ru-RU" sz="3200" dirty="0"/>
              <a:t>, будущий историк и географ, автор этнологической </a:t>
            </a:r>
            <a:r>
              <a:rPr lang="ru-RU" sz="3200" dirty="0" smtClean="0"/>
              <a:t>теории.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jectiak.com/uploads/posts/2012-03/1332589614_vladimir-mayakovskiy-lovers-1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286412" cy="469558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28662" y="5214950"/>
            <a:ext cx="68580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1912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 Ахматова знакомится с Маяковским.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Поэт, которого принято считать самым «громкоголосым» в российской поэзии, восторженно отзывался о личностной лирике поэтессы: «Стихи Ахматовой монолитны и выдержат давление любого голоса, не дав трещины».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Акмеизм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398"/>
            <a:ext cx="8786874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/>
              <a:t>(от греч. «</a:t>
            </a:r>
            <a:r>
              <a:rPr lang="ru-RU" sz="2000" b="1" i="1" dirty="0" err="1" smtClean="0"/>
              <a:t>акмэ</a:t>
            </a:r>
            <a:r>
              <a:rPr lang="ru-RU" sz="2000" b="1" i="1" dirty="0" smtClean="0"/>
              <a:t>» — высшая степень расцвета, вершина, острие)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dirty="0" smtClean="0"/>
              <a:t>      – течение русского модернизма, сформировавшееся в 1910-е годы. Сторонники акмеизма отвергали неясность и намеки, многозначность и безмерность, отвлеченность и абстрактность символизма. Можно сказать, что акмеисты спустили поэзию с неба на землю, возвратили её в естественный, земной мир. В то же время они сохранили высокую духовность поэзии, стремление к подлинной художественности, глубокому смыслу и эстетическому совершенству.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14"/>
            <a:ext cx="46434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В 1914 вышел второй сборник – «</a:t>
            </a:r>
            <a:r>
              <a:rPr lang="ru-RU" b="1" dirty="0" smtClean="0">
                <a:solidFill>
                  <a:srgbClr val="7030A0"/>
                </a:solidFill>
              </a:rPr>
              <a:t>Четки</a:t>
            </a:r>
            <a:r>
              <a:rPr lang="ru-RU" b="1" dirty="0" smtClean="0">
                <a:solidFill>
                  <a:schemeClr val="tx1"/>
                </a:solidFill>
              </a:rPr>
              <a:t>»,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принесший ей всероссийскую славу.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4876" y="71414"/>
            <a:ext cx="398144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ru-RU" sz="3200" b="1" dirty="0"/>
              <a:t>В 1917 году у нее третий вышел сборник «</a:t>
            </a:r>
            <a:r>
              <a:rPr lang="ru-RU" sz="3200" b="1" dirty="0">
                <a:solidFill>
                  <a:srgbClr val="7030A0"/>
                </a:solidFill>
              </a:rPr>
              <a:t>Белая стая</a:t>
            </a:r>
            <a:r>
              <a:rPr lang="ru-RU" sz="3200" b="1" dirty="0"/>
              <a:t>».</a:t>
            </a:r>
            <a:endParaRPr lang="ru-RU" sz="3200" dirty="0"/>
          </a:p>
        </p:txBody>
      </p:sp>
      <p:pic>
        <p:nvPicPr>
          <p:cNvPr id="34818" name="Picture 2" descr="http://tululu.org/shots/57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475868" cy="3786214"/>
          </a:xfrm>
          <a:prstGeom prst="rect">
            <a:avLst/>
          </a:prstGeom>
          <a:noFill/>
        </p:spPr>
      </p:pic>
      <p:pic>
        <p:nvPicPr>
          <p:cNvPr id="34820" name="Picture 4" descr="http://f4.foto.rambler.ru/preview/r/668x848/4f280643-9018-47e8-c821-1b7958ecee67/%D0%90%D0%BD%D0%BD%D0%B0_%D0%90%D1%85%D0%BC%D0%B0%D1%82%D0%BE%D0%B2%D0%B0_%D0%91%D0%B5%D0%BB%D0%B0%D1%8F_%D1%81%D1%82%D0%B0%D1%8F_%D0%98%D0%B7%D0%B4%D0%B0%D1%82%D0%B5%D0%BB%D1%8C%D1%81%D1%82%D0%B2%D0%BE_%D0%90%D0%BB%D0%BA%D0%BE%D0%BD%D0%BE%D1%81%D1%82_%D0%9F%D0%B5%D1%82%D0%B5%D1%80%D0%B1%D1%83%D1%80%D0%B3_1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429024" cy="435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litmir.net/BookBinary/121274/1333215710/i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714908" cy="539528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57818" y="1288119"/>
            <a:ext cx="36433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1918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развод с Гумилевым.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развода с Гумилевым Ахматова выходит замуж за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ассириолога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поэта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К.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Шилейко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686800" cy="635798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1921 год</a:t>
            </a:r>
            <a:r>
              <a:rPr lang="ru-RU" sz="2800" dirty="0" smtClean="0"/>
              <a:t> прошел тяжелой поступью по жизни поэтессы. В ночь с третьего на четвертое августа </a:t>
            </a:r>
            <a:r>
              <a:rPr lang="ru-RU" sz="2800" b="1" dirty="0" smtClean="0"/>
              <a:t>Гумилева</a:t>
            </a:r>
            <a:r>
              <a:rPr lang="ru-RU" sz="2800" dirty="0" smtClean="0"/>
              <a:t> арестовывают, тремя днями позже умирает </a:t>
            </a:r>
            <a:r>
              <a:rPr lang="ru-RU" sz="2800" b="1" dirty="0" smtClean="0"/>
              <a:t>Блок</a:t>
            </a:r>
            <a:r>
              <a:rPr lang="ru-RU" sz="2800" dirty="0" smtClean="0"/>
              <a:t>, еще через две недели </a:t>
            </a:r>
            <a:r>
              <a:rPr lang="ru-RU" sz="2800" b="1" dirty="0" smtClean="0"/>
              <a:t>Гумилева</a:t>
            </a:r>
            <a:r>
              <a:rPr lang="ru-RU" sz="2800" dirty="0" smtClean="0"/>
              <a:t> расстреливают. Тогда же Ахматова расстается с </a:t>
            </a:r>
            <a:r>
              <a:rPr lang="ru-RU" sz="2800" b="1" dirty="0" err="1" smtClean="0"/>
              <a:t>Шилейко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b="1" dirty="0" smtClean="0"/>
              <a:t>В этом году поэтесса выпускает два сборника, </a:t>
            </a:r>
            <a:r>
              <a:rPr lang="ru-RU" sz="2800" b="1" i="1" dirty="0" smtClean="0"/>
              <a:t>«Подорожник»</a:t>
            </a:r>
            <a:r>
              <a:rPr lang="ru-RU" sz="2800" b="1" dirty="0" smtClean="0"/>
              <a:t> - в апреле (еще до трагических событий) и </a:t>
            </a:r>
            <a:r>
              <a:rPr lang="ru-RU" sz="2800" b="1" i="1" dirty="0" smtClean="0"/>
              <a:t>«</a:t>
            </a:r>
            <a:r>
              <a:rPr lang="ru-RU" sz="2800" b="1" i="1" dirty="0" err="1" smtClean="0"/>
              <a:t>Anno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Domini</a:t>
            </a:r>
            <a:r>
              <a:rPr lang="ru-RU" sz="2800" b="1" i="1" dirty="0" smtClean="0"/>
              <a:t>»</a:t>
            </a:r>
            <a:r>
              <a:rPr lang="ru-RU" sz="2800" b="1" dirty="0" smtClean="0"/>
              <a:t> – в октябре</a:t>
            </a:r>
            <a:r>
              <a:rPr lang="ru-RU" sz="2800" dirty="0" smtClean="0"/>
              <a:t>; в октябре же она возвращается к активной деятельности, участвует в литературных вечерах, в работе писательских организаций, публикуется в периодике. 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&amp;Fcy;&amp;acy;&amp;jcy;&amp;lcy;:HardjievN-19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7072362" cy="5075185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7158" y="4919008"/>
            <a:ext cx="72866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1930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Познакомилась с известным литературоведом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Николаем Ивановичем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Харджиевым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(на фото — крайний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справа)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 дружба продолжалась до самых последних дней жизни Ахматовой.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s11.radikal.ru/i184/0908/da/af3d484f1f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143800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657671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Анна Ахматова скончалась 5 марта 1966 года, похоронена на кладбище </a:t>
            </a:r>
          </a:p>
          <a:p>
            <a:pPr algn="ctr"/>
            <a:r>
              <a:rPr lang="ru-RU" sz="2400" dirty="0" smtClean="0"/>
              <a:t>в Комарово под Санкт-Петербургом.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6357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   «Нам свежесть слов и чувства простоту</a:t>
            </a:r>
            <a:br>
              <a:rPr lang="ru-RU" sz="2800" b="1" dirty="0" smtClean="0"/>
            </a:br>
            <a:r>
              <a:rPr lang="ru-RU" sz="2800" b="1" dirty="0" smtClean="0"/>
              <a:t>Терять не то ль, что живописцу - зренье</a:t>
            </a:r>
            <a:br>
              <a:rPr lang="ru-RU" sz="2800" b="1" dirty="0" smtClean="0"/>
            </a:br>
            <a:r>
              <a:rPr lang="ru-RU" sz="2800" b="1" dirty="0" smtClean="0"/>
              <a:t>Или актеру – голос и движенье,</a:t>
            </a:r>
            <a:br>
              <a:rPr lang="ru-RU" sz="2800" b="1" dirty="0" smtClean="0"/>
            </a:br>
            <a:r>
              <a:rPr lang="ru-RU" sz="2800" b="1" dirty="0" smtClean="0"/>
              <a:t>А женщине прекрасной – красоту?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 не пытайся для себя хранить</a:t>
            </a:r>
            <a:br>
              <a:rPr lang="ru-RU" sz="2800" b="1" dirty="0" smtClean="0"/>
            </a:br>
            <a:r>
              <a:rPr lang="ru-RU" sz="2800" b="1" dirty="0" smtClean="0"/>
              <a:t>Тебе дарованное небесами:</a:t>
            </a:r>
            <a:br>
              <a:rPr lang="ru-RU" sz="2800" b="1" dirty="0" smtClean="0"/>
            </a:br>
            <a:r>
              <a:rPr lang="ru-RU" sz="2800" b="1" dirty="0" smtClean="0"/>
              <a:t>Осуждены – и это знаем сами –</a:t>
            </a:r>
            <a:br>
              <a:rPr lang="ru-RU" sz="2800" b="1" dirty="0" smtClean="0"/>
            </a:br>
            <a:r>
              <a:rPr lang="ru-RU" sz="2800" b="1" dirty="0" smtClean="0"/>
              <a:t>Мы расточать, а не копить.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Иди один и исцеляй слепых,</a:t>
            </a:r>
            <a:br>
              <a:rPr lang="ru-RU" sz="2800" b="1" dirty="0" smtClean="0"/>
            </a:br>
            <a:r>
              <a:rPr lang="ru-RU" sz="2800" b="1" dirty="0" smtClean="0"/>
              <a:t>Чтобы узнать в тяжелый час сомненья</a:t>
            </a:r>
            <a:br>
              <a:rPr lang="ru-RU" sz="2800" b="1" dirty="0" smtClean="0"/>
            </a:br>
            <a:r>
              <a:rPr lang="ru-RU" sz="2800" b="1" dirty="0" smtClean="0"/>
              <a:t>Учеников злорадное глумленье</a:t>
            </a:r>
            <a:br>
              <a:rPr lang="ru-RU" sz="2800" b="1" dirty="0" smtClean="0"/>
            </a:br>
            <a:r>
              <a:rPr lang="ru-RU" sz="2800" b="1" dirty="0" smtClean="0"/>
              <a:t>И равнодушие толпы»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«Я научилась просто, мудро жить, </a:t>
            </a:r>
          </a:p>
          <a:p>
            <a:pPr algn="ctr">
              <a:buNone/>
            </a:pPr>
            <a:r>
              <a:rPr lang="ru-RU" sz="2000" b="1" dirty="0" smtClean="0"/>
              <a:t>Смотреть на небо и молиться богу, </a:t>
            </a:r>
          </a:p>
          <a:p>
            <a:pPr algn="ctr">
              <a:buNone/>
            </a:pPr>
            <a:r>
              <a:rPr lang="ru-RU" sz="2000" b="1" dirty="0" smtClean="0"/>
              <a:t>И долго перед вечером бродить, </a:t>
            </a:r>
          </a:p>
          <a:p>
            <a:pPr algn="ctr">
              <a:buNone/>
            </a:pPr>
            <a:r>
              <a:rPr lang="ru-RU" sz="2000" b="1" dirty="0" smtClean="0"/>
              <a:t>Чтоб утомить ненужную тревогу. </a:t>
            </a:r>
          </a:p>
          <a:p>
            <a:pPr algn="ctr">
              <a:buNone/>
            </a:pPr>
            <a:r>
              <a:rPr lang="ru-RU" sz="2000" b="1" dirty="0" smtClean="0"/>
              <a:t>Когда шуршат в овраге лопухи </a:t>
            </a:r>
          </a:p>
          <a:p>
            <a:pPr algn="ctr">
              <a:buNone/>
            </a:pPr>
            <a:r>
              <a:rPr lang="ru-RU" sz="2000" b="1" dirty="0" smtClean="0"/>
              <a:t>И никнет гроздь рябины жёлто-красной, </a:t>
            </a:r>
          </a:p>
          <a:p>
            <a:pPr algn="ctr">
              <a:buNone/>
            </a:pPr>
            <a:r>
              <a:rPr lang="ru-RU" sz="2000" b="1" dirty="0" smtClean="0"/>
              <a:t>Слагаю я весёлые стихи </a:t>
            </a:r>
          </a:p>
          <a:p>
            <a:pPr algn="ctr">
              <a:buNone/>
            </a:pPr>
            <a:r>
              <a:rPr lang="ru-RU" sz="2000" b="1" dirty="0" smtClean="0"/>
              <a:t>О жизни тленной, тленной и прекрасной. </a:t>
            </a:r>
          </a:p>
          <a:p>
            <a:pPr algn="ctr">
              <a:buNone/>
            </a:pPr>
            <a:r>
              <a:rPr lang="ru-RU" sz="2000" b="1" dirty="0" smtClean="0"/>
              <a:t>Я возвращаюсь. Лижет мне ладонь </a:t>
            </a:r>
          </a:p>
          <a:p>
            <a:pPr algn="ctr">
              <a:buNone/>
            </a:pPr>
            <a:r>
              <a:rPr lang="ru-RU" sz="2000" b="1" dirty="0" smtClean="0"/>
              <a:t>Пушистый кот, </a:t>
            </a:r>
            <a:r>
              <a:rPr lang="ru-RU" sz="2000" b="1" dirty="0" err="1" smtClean="0"/>
              <a:t>мурлыкает</a:t>
            </a:r>
            <a:r>
              <a:rPr lang="ru-RU" sz="2000" b="1" dirty="0" smtClean="0"/>
              <a:t> умильней, </a:t>
            </a:r>
          </a:p>
          <a:p>
            <a:pPr algn="ctr">
              <a:buNone/>
            </a:pPr>
            <a:r>
              <a:rPr lang="ru-RU" sz="2000" b="1" dirty="0" smtClean="0"/>
              <a:t>И яркий загорается огонь </a:t>
            </a:r>
          </a:p>
          <a:p>
            <a:pPr algn="ctr">
              <a:buNone/>
            </a:pPr>
            <a:r>
              <a:rPr lang="ru-RU" sz="2000" b="1" dirty="0" smtClean="0"/>
              <a:t>На башенке озёрной лесопильни. </a:t>
            </a:r>
          </a:p>
          <a:p>
            <a:pPr algn="ctr">
              <a:buNone/>
            </a:pPr>
            <a:r>
              <a:rPr lang="ru-RU" sz="2000" b="1" dirty="0" smtClean="0"/>
              <a:t>Лишь изредка прорезывает тишь </a:t>
            </a:r>
          </a:p>
          <a:p>
            <a:pPr algn="ctr">
              <a:buNone/>
            </a:pPr>
            <a:r>
              <a:rPr lang="ru-RU" sz="2000" b="1" dirty="0" smtClean="0"/>
              <a:t>Крик аиста, слетевшего на крышу. </a:t>
            </a:r>
          </a:p>
          <a:p>
            <a:pPr algn="ctr">
              <a:buNone/>
            </a:pPr>
            <a:r>
              <a:rPr lang="ru-RU" sz="2000" b="1" dirty="0" smtClean="0"/>
              <a:t>И если в дверь мою ты постучишь, </a:t>
            </a:r>
          </a:p>
          <a:p>
            <a:pPr algn="ctr">
              <a:buNone/>
            </a:pPr>
            <a:r>
              <a:rPr lang="ru-RU" sz="2000" b="1" dirty="0" smtClean="0"/>
              <a:t>Мне кажется, я даже не услышу»</a:t>
            </a:r>
          </a:p>
          <a:p>
            <a:pPr algn="ctr"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-24"/>
            <a:ext cx="8686800" cy="66437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«Мне голос был. Он звал </a:t>
            </a:r>
            <a:r>
              <a:rPr lang="ru-RU" b="1" dirty="0" err="1" smtClean="0"/>
              <a:t>утешно</a:t>
            </a:r>
            <a:r>
              <a:rPr lang="ru-RU" b="1" dirty="0" smtClean="0"/>
              <a:t>.  </a:t>
            </a:r>
            <a:br>
              <a:rPr lang="ru-RU" b="1" dirty="0" smtClean="0"/>
            </a:br>
            <a:r>
              <a:rPr lang="ru-RU" b="1" dirty="0" smtClean="0"/>
              <a:t>Он говорил: «Иди сюда,  </a:t>
            </a:r>
            <a:br>
              <a:rPr lang="ru-RU" b="1" dirty="0" smtClean="0"/>
            </a:br>
            <a:r>
              <a:rPr lang="ru-RU" b="1" dirty="0" smtClean="0"/>
              <a:t>Оставь свой край глухой и грешный.  </a:t>
            </a:r>
            <a:br>
              <a:rPr lang="ru-RU" b="1" dirty="0" smtClean="0"/>
            </a:br>
            <a:r>
              <a:rPr lang="ru-RU" b="1" dirty="0" smtClean="0"/>
              <a:t>Оставь Россию навсегда.  </a:t>
            </a:r>
            <a:br>
              <a:rPr lang="ru-RU" b="1" dirty="0" smtClean="0"/>
            </a:br>
            <a:r>
              <a:rPr lang="ru-RU" b="1" dirty="0" smtClean="0"/>
              <a:t>Я кровь от рук твоих отмою,  </a:t>
            </a:r>
            <a:br>
              <a:rPr lang="ru-RU" b="1" dirty="0" smtClean="0"/>
            </a:br>
            <a:r>
              <a:rPr lang="ru-RU" b="1" dirty="0" smtClean="0"/>
              <a:t>Из сердца выну черный стыд,  </a:t>
            </a:r>
            <a:br>
              <a:rPr lang="ru-RU" b="1" dirty="0" smtClean="0"/>
            </a:br>
            <a:r>
              <a:rPr lang="ru-RU" b="1" dirty="0" smtClean="0"/>
              <a:t>Я новым именем покрою  </a:t>
            </a:r>
            <a:br>
              <a:rPr lang="ru-RU" b="1" dirty="0" smtClean="0"/>
            </a:br>
            <a:r>
              <a:rPr lang="ru-RU" b="1" dirty="0" smtClean="0"/>
              <a:t>Боль поражений и обид».  </a:t>
            </a:r>
            <a:br>
              <a:rPr lang="ru-RU" b="1" dirty="0" smtClean="0"/>
            </a:br>
            <a:r>
              <a:rPr lang="ru-RU" b="1" dirty="0" smtClean="0"/>
              <a:t>Но равнодушно и спокойно  </a:t>
            </a:r>
            <a:br>
              <a:rPr lang="ru-RU" b="1" dirty="0" smtClean="0"/>
            </a:br>
            <a:r>
              <a:rPr lang="ru-RU" b="1" dirty="0" smtClean="0"/>
              <a:t>Руками я замкнула слух,  </a:t>
            </a:r>
            <a:br>
              <a:rPr lang="ru-RU" b="1" dirty="0" smtClean="0"/>
            </a:br>
            <a:r>
              <a:rPr lang="ru-RU" b="1" dirty="0" smtClean="0"/>
              <a:t>Чтоб этой речью недостойной  </a:t>
            </a:r>
            <a:br>
              <a:rPr lang="ru-RU" b="1" dirty="0" smtClean="0"/>
            </a:br>
            <a:r>
              <a:rPr lang="ru-RU" b="1" dirty="0" smtClean="0"/>
              <a:t>Не осквернился скорбный слух»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858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Рыбак</a:t>
            </a:r>
          </a:p>
          <a:p>
            <a:pPr algn="ctr"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Руки голы выше локтя,</a:t>
            </a:r>
            <a:br>
              <a:rPr lang="ru-RU" sz="1600" b="1" dirty="0" smtClean="0"/>
            </a:br>
            <a:r>
              <a:rPr lang="ru-RU" sz="1600" b="1" dirty="0" smtClean="0"/>
              <a:t>А глаза синей, чем лед.</a:t>
            </a:r>
            <a:br>
              <a:rPr lang="ru-RU" sz="1600" b="1" dirty="0" smtClean="0"/>
            </a:br>
            <a:r>
              <a:rPr lang="ru-RU" sz="1600" b="1" dirty="0" smtClean="0"/>
              <a:t>Едкий, душный запах дегтя,</a:t>
            </a:r>
            <a:br>
              <a:rPr lang="ru-RU" sz="1600" b="1" dirty="0" smtClean="0"/>
            </a:br>
            <a:r>
              <a:rPr lang="ru-RU" sz="1600" b="1" dirty="0" smtClean="0"/>
              <a:t>Как загар, тебе идет.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И всегда, всегда распахнут</a:t>
            </a:r>
            <a:br>
              <a:rPr lang="ru-RU" sz="1600" b="1" dirty="0" smtClean="0"/>
            </a:br>
            <a:r>
              <a:rPr lang="ru-RU" sz="1600" b="1" dirty="0" smtClean="0"/>
              <a:t>Ворот куртки голубой,</a:t>
            </a:r>
            <a:br>
              <a:rPr lang="ru-RU" sz="1600" b="1" dirty="0" smtClean="0"/>
            </a:br>
            <a:r>
              <a:rPr lang="ru-RU" sz="1600" b="1" dirty="0" smtClean="0"/>
              <a:t>И рыбачки только ахнут,</a:t>
            </a:r>
            <a:br>
              <a:rPr lang="ru-RU" sz="1600" b="1" dirty="0" smtClean="0"/>
            </a:br>
            <a:r>
              <a:rPr lang="ru-RU" sz="1600" b="1" dirty="0" smtClean="0"/>
              <a:t>Закрасневшись пред тобой.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Даже девочка, что ходит</a:t>
            </a:r>
            <a:br>
              <a:rPr lang="ru-RU" sz="1600" b="1" dirty="0" smtClean="0"/>
            </a:br>
            <a:r>
              <a:rPr lang="ru-RU" sz="1600" b="1" dirty="0" smtClean="0"/>
              <a:t>В город продавать камсу,</a:t>
            </a:r>
            <a:br>
              <a:rPr lang="ru-RU" sz="1600" b="1" dirty="0" smtClean="0"/>
            </a:br>
            <a:r>
              <a:rPr lang="ru-RU" sz="1600" b="1" dirty="0" smtClean="0"/>
              <a:t>Как потерянная бродит</a:t>
            </a:r>
            <a:br>
              <a:rPr lang="ru-RU" sz="1600" b="1" dirty="0" smtClean="0"/>
            </a:br>
            <a:r>
              <a:rPr lang="ru-RU" sz="1600" b="1" dirty="0" smtClean="0"/>
              <a:t>Вечерами на мысу.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Щеки бедны, руки слабы,</a:t>
            </a:r>
            <a:br>
              <a:rPr lang="ru-RU" sz="1600" b="1" dirty="0" smtClean="0"/>
            </a:br>
            <a:r>
              <a:rPr lang="ru-RU" sz="1600" b="1" dirty="0" smtClean="0"/>
              <a:t>Истомленный взор глубок,</a:t>
            </a:r>
            <a:br>
              <a:rPr lang="ru-RU" sz="1600" b="1" dirty="0" smtClean="0"/>
            </a:br>
            <a:r>
              <a:rPr lang="ru-RU" sz="1600" b="1" dirty="0" smtClean="0"/>
              <a:t>Ноги ей щекочут крабы,</a:t>
            </a:r>
            <a:br>
              <a:rPr lang="ru-RU" sz="1600" b="1" dirty="0" smtClean="0"/>
            </a:br>
            <a:r>
              <a:rPr lang="ru-RU" sz="1600" b="1" dirty="0" smtClean="0"/>
              <a:t>Выползая на песок.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Но она уже не ловит</a:t>
            </a:r>
            <a:br>
              <a:rPr lang="ru-RU" sz="1600" b="1" dirty="0" smtClean="0"/>
            </a:br>
            <a:r>
              <a:rPr lang="ru-RU" sz="1600" b="1" dirty="0" smtClean="0"/>
              <a:t>Их протянутой рукой.</a:t>
            </a:r>
            <a:br>
              <a:rPr lang="ru-RU" sz="1600" b="1" dirty="0" smtClean="0"/>
            </a:br>
            <a:r>
              <a:rPr lang="ru-RU" sz="1600" b="1" dirty="0" smtClean="0"/>
              <a:t>Все сильней биенье крови</a:t>
            </a:r>
            <a:br>
              <a:rPr lang="ru-RU" sz="1600" b="1" dirty="0" smtClean="0"/>
            </a:br>
            <a:r>
              <a:rPr lang="ru-RU" sz="1600" b="1" dirty="0" smtClean="0"/>
              <a:t>В теле, раненном тоской.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« Смуглый отрок бродил по аллеям,</a:t>
            </a:r>
            <a:br>
              <a:rPr lang="ru-RU" sz="3600" b="1" dirty="0" smtClean="0"/>
            </a:br>
            <a:r>
              <a:rPr lang="ru-RU" sz="3600" b="1" dirty="0" smtClean="0"/>
              <a:t>У озерных грустил берегов,</a:t>
            </a:r>
            <a:br>
              <a:rPr lang="ru-RU" sz="3600" b="1" dirty="0" smtClean="0"/>
            </a:br>
            <a:r>
              <a:rPr lang="ru-RU" sz="3600" b="1" dirty="0" smtClean="0"/>
              <a:t>И столетие мы лелеем</a:t>
            </a:r>
            <a:br>
              <a:rPr lang="ru-RU" sz="3600" b="1" dirty="0" smtClean="0"/>
            </a:br>
            <a:r>
              <a:rPr lang="ru-RU" sz="3600" b="1" dirty="0" smtClean="0"/>
              <a:t>Еле слышный шелест шагов.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Иглы сосен густо и колко</a:t>
            </a:r>
            <a:br>
              <a:rPr lang="ru-RU" sz="3600" b="1" dirty="0" smtClean="0"/>
            </a:br>
            <a:r>
              <a:rPr lang="ru-RU" sz="3600" b="1" dirty="0" smtClean="0"/>
              <a:t>Устилают низкие пни...</a:t>
            </a:r>
            <a:br>
              <a:rPr lang="ru-RU" sz="3600" b="1" dirty="0" smtClean="0"/>
            </a:br>
            <a:r>
              <a:rPr lang="ru-RU" sz="3600" b="1" dirty="0" smtClean="0"/>
              <a:t>Здесь лежала его треуголка</a:t>
            </a:r>
            <a:br>
              <a:rPr lang="ru-RU" sz="3600" b="1" dirty="0" smtClean="0"/>
            </a:br>
            <a:r>
              <a:rPr lang="ru-RU" sz="3600" b="1" dirty="0" smtClean="0"/>
              <a:t>И растрепанный том Парни»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принципы акмеизма: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86800" cy="5572164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— освобождение поэзии от символистских призывов к идеальному, возвращение ей ясности;</a:t>
            </a:r>
            <a:endParaRPr lang="ru-RU" sz="2000" dirty="0" smtClean="0"/>
          </a:p>
          <a:p>
            <a:r>
              <a:rPr lang="ru-RU" sz="2000" b="1" i="1" dirty="0" smtClean="0"/>
              <a:t>— отказ от мистической туманности, принятие земного мира в его многообразии, зримой конкретности, звучности, красочности; </a:t>
            </a:r>
            <a:endParaRPr lang="ru-RU" sz="2000" dirty="0" smtClean="0"/>
          </a:p>
          <a:p>
            <a:r>
              <a:rPr lang="ru-RU" sz="2000" b="1" i="1" dirty="0" smtClean="0"/>
              <a:t>— стремление придать слову определенное, точное значение;</a:t>
            </a:r>
            <a:endParaRPr lang="ru-RU" sz="2000" dirty="0" smtClean="0"/>
          </a:p>
          <a:p>
            <a:r>
              <a:rPr lang="ru-RU" sz="2000" b="1" i="1" dirty="0" smtClean="0"/>
              <a:t>— предметность и четкость образов, </a:t>
            </a:r>
            <a:r>
              <a:rPr lang="ru-RU" sz="2000" b="1" i="1" dirty="0" err="1" smtClean="0"/>
              <a:t>отточенность</a:t>
            </a:r>
            <a:r>
              <a:rPr lang="ru-RU" sz="2000" b="1" i="1" dirty="0" smtClean="0"/>
              <a:t> деталей;</a:t>
            </a:r>
          </a:p>
          <a:p>
            <a:r>
              <a:rPr lang="ru-RU" sz="2000" b="1" i="1" dirty="0" smtClean="0"/>
              <a:t>— обращение к человеку, к «подлинности» его чувств;</a:t>
            </a:r>
          </a:p>
          <a:p>
            <a:r>
              <a:rPr lang="ru-RU" sz="2000" b="1" i="1" dirty="0" smtClean="0"/>
              <a:t>— поэтизация мира первозданных эмоций, первобытно-биологического природного начала;</a:t>
            </a:r>
          </a:p>
          <a:p>
            <a:r>
              <a:rPr lang="ru-RU" sz="2000" b="1" i="1" dirty="0" smtClean="0"/>
              <a:t>— перекличка с минувшими литературными эпохами, широчайшие эстетические ассоциации, «тоска по мировой культуре».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14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Александру Блоку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«Я пришла к поэту в гости.</a:t>
            </a:r>
            <a:br>
              <a:rPr lang="ru-RU" sz="2000" b="1" dirty="0" smtClean="0"/>
            </a:br>
            <a:r>
              <a:rPr lang="ru-RU" sz="2000" b="1" dirty="0" smtClean="0"/>
              <a:t>Ровно полдень. Воскресенье.</a:t>
            </a:r>
            <a:br>
              <a:rPr lang="ru-RU" sz="2000" b="1" dirty="0" smtClean="0"/>
            </a:br>
            <a:r>
              <a:rPr lang="ru-RU" sz="2000" b="1" dirty="0" smtClean="0"/>
              <a:t>Тихо в комнате просторной,</a:t>
            </a:r>
            <a:br>
              <a:rPr lang="ru-RU" sz="2000" b="1" dirty="0" smtClean="0"/>
            </a:br>
            <a:r>
              <a:rPr lang="ru-RU" sz="2000" b="1" dirty="0" smtClean="0"/>
              <a:t>А за окнами мороз.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малиновое солнце</a:t>
            </a:r>
            <a:br>
              <a:rPr lang="ru-RU" sz="2000" b="1" dirty="0" smtClean="0"/>
            </a:br>
            <a:r>
              <a:rPr lang="ru-RU" sz="2000" b="1" dirty="0" smtClean="0"/>
              <a:t>Над лохматым сизым дымом...</a:t>
            </a:r>
            <a:br>
              <a:rPr lang="ru-RU" sz="2000" b="1" dirty="0" smtClean="0"/>
            </a:br>
            <a:r>
              <a:rPr lang="ru-RU" sz="2000" b="1" dirty="0" smtClean="0"/>
              <a:t>Как хозяин молчаливый</a:t>
            </a:r>
            <a:br>
              <a:rPr lang="ru-RU" sz="2000" b="1" dirty="0" smtClean="0"/>
            </a:br>
            <a:r>
              <a:rPr lang="ru-RU" sz="2000" b="1" dirty="0" smtClean="0"/>
              <a:t>Ясно смотрит на меня!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 него глаза такие,</a:t>
            </a:r>
            <a:br>
              <a:rPr lang="ru-RU" sz="2000" b="1" dirty="0" smtClean="0"/>
            </a:br>
            <a:r>
              <a:rPr lang="ru-RU" sz="2000" b="1" dirty="0" smtClean="0"/>
              <a:t>Что запомнить каждый должен,</a:t>
            </a:r>
            <a:br>
              <a:rPr lang="ru-RU" sz="2000" b="1" dirty="0" smtClean="0"/>
            </a:br>
            <a:r>
              <a:rPr lang="ru-RU" sz="2000" b="1" dirty="0" smtClean="0"/>
              <a:t>Мне же лучше, осторожной,</a:t>
            </a:r>
            <a:br>
              <a:rPr lang="ru-RU" sz="2000" b="1" dirty="0" smtClean="0"/>
            </a:br>
            <a:r>
              <a:rPr lang="ru-RU" sz="2000" b="1" dirty="0" smtClean="0"/>
              <a:t>В них и вовсе не глядеть.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Но запомнится беседа,</a:t>
            </a:r>
            <a:br>
              <a:rPr lang="ru-RU" sz="2000" b="1" dirty="0" smtClean="0"/>
            </a:br>
            <a:r>
              <a:rPr lang="ru-RU" sz="2000" b="1" dirty="0" smtClean="0"/>
              <a:t>Дымный полдень, воскресенье</a:t>
            </a:r>
            <a:br>
              <a:rPr lang="ru-RU" sz="2000" b="1" dirty="0" smtClean="0"/>
            </a:br>
            <a:r>
              <a:rPr lang="ru-RU" sz="2000" b="1" dirty="0" smtClean="0"/>
              <a:t>В доме сером и высоком</a:t>
            </a:r>
            <a:br>
              <a:rPr lang="ru-RU" sz="2000" b="1" dirty="0" smtClean="0"/>
            </a:br>
            <a:r>
              <a:rPr lang="ru-RU" sz="2000" b="1" dirty="0" smtClean="0"/>
              <a:t>У морских ворот Невы»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Муза</a:t>
            </a:r>
          </a:p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Когда я ночью жду ее прихода, </a:t>
            </a:r>
            <a:br>
              <a:rPr lang="ru-RU" b="1" dirty="0" smtClean="0"/>
            </a:br>
            <a:r>
              <a:rPr lang="ru-RU" b="1" dirty="0" smtClean="0"/>
              <a:t>Жизнь, кажется, висит на волоске. </a:t>
            </a:r>
            <a:br>
              <a:rPr lang="ru-RU" b="1" dirty="0" smtClean="0"/>
            </a:br>
            <a:r>
              <a:rPr lang="ru-RU" b="1" dirty="0" smtClean="0"/>
              <a:t>Что почести, что юность, что свобода </a:t>
            </a:r>
            <a:br>
              <a:rPr lang="ru-RU" b="1" dirty="0" smtClean="0"/>
            </a:br>
            <a:r>
              <a:rPr lang="ru-RU" b="1" dirty="0" smtClean="0"/>
              <a:t>Пред милой гостьей с дудочкой в руке.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вот вошла. Откинув покрывало, </a:t>
            </a:r>
            <a:br>
              <a:rPr lang="ru-RU" b="1" dirty="0" smtClean="0"/>
            </a:br>
            <a:r>
              <a:rPr lang="ru-RU" b="1" dirty="0" smtClean="0"/>
              <a:t>Внимательно взглянула на меня. </a:t>
            </a:r>
            <a:br>
              <a:rPr lang="ru-RU" b="1" dirty="0" smtClean="0"/>
            </a:br>
            <a:r>
              <a:rPr lang="ru-RU" b="1" dirty="0" smtClean="0"/>
              <a:t>Ей говорю: «Ты ль </a:t>
            </a:r>
            <a:r>
              <a:rPr lang="ru-RU" b="1" dirty="0" err="1" smtClean="0"/>
              <a:t>Данту</a:t>
            </a:r>
            <a:r>
              <a:rPr lang="ru-RU" b="1" dirty="0" smtClean="0"/>
              <a:t> диктовала </a:t>
            </a:r>
            <a:br>
              <a:rPr lang="ru-RU" b="1" dirty="0" smtClean="0"/>
            </a:br>
            <a:r>
              <a:rPr lang="ru-RU" b="1" dirty="0" smtClean="0"/>
              <a:t>Страницы Ада?» Отвечает: «Я».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4"/>
            <a:ext cx="8686800" cy="64293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«Творчество»</a:t>
            </a:r>
          </a:p>
          <a:p>
            <a:pPr algn="ctr">
              <a:buNone/>
            </a:pPr>
            <a:r>
              <a:rPr lang="ru-RU" sz="2400" b="1" dirty="0" smtClean="0"/>
              <a:t>    «Бывает так: какая-то истома;</a:t>
            </a:r>
            <a:br>
              <a:rPr lang="ru-RU" sz="2400" b="1" dirty="0" smtClean="0"/>
            </a:br>
            <a:r>
              <a:rPr lang="ru-RU" sz="2400" b="1" dirty="0" smtClean="0"/>
              <a:t>В ушах не умолкает бой часов;</a:t>
            </a:r>
            <a:br>
              <a:rPr lang="ru-RU" sz="2400" b="1" dirty="0" smtClean="0"/>
            </a:br>
            <a:r>
              <a:rPr lang="ru-RU" sz="2400" b="1" dirty="0" smtClean="0"/>
              <a:t>Вдали раскат стихающего грома.</a:t>
            </a:r>
            <a:br>
              <a:rPr lang="ru-RU" sz="2400" b="1" dirty="0" smtClean="0"/>
            </a:br>
            <a:r>
              <a:rPr lang="ru-RU" sz="2400" b="1" dirty="0" smtClean="0"/>
              <a:t>Неузнанных и пленных голосов</a:t>
            </a:r>
            <a:br>
              <a:rPr lang="ru-RU" sz="2400" b="1" dirty="0" smtClean="0"/>
            </a:br>
            <a:r>
              <a:rPr lang="ru-RU" sz="2400" b="1" dirty="0" smtClean="0"/>
              <a:t>Мне чудятся и жалобы и стоны,</a:t>
            </a:r>
            <a:br>
              <a:rPr lang="ru-RU" sz="2400" b="1" dirty="0" smtClean="0"/>
            </a:br>
            <a:r>
              <a:rPr lang="ru-RU" sz="2400" b="1" dirty="0" smtClean="0"/>
              <a:t>Сужается какой-то тайный круг,</a:t>
            </a:r>
            <a:br>
              <a:rPr lang="ru-RU" sz="2400" b="1" dirty="0" smtClean="0"/>
            </a:br>
            <a:r>
              <a:rPr lang="ru-RU" sz="2400" b="1" dirty="0" smtClean="0"/>
              <a:t>Но в этой бездне шепотов и звонов</a:t>
            </a:r>
            <a:br>
              <a:rPr lang="ru-RU" sz="2400" b="1" dirty="0" smtClean="0"/>
            </a:br>
            <a:r>
              <a:rPr lang="ru-RU" sz="2400" b="1" dirty="0" smtClean="0"/>
              <a:t>Встает один все победивший звук.</a:t>
            </a:r>
            <a:br>
              <a:rPr lang="ru-RU" sz="2400" b="1" dirty="0" smtClean="0"/>
            </a:br>
            <a:r>
              <a:rPr lang="ru-RU" sz="2400" b="1" dirty="0" smtClean="0"/>
              <a:t>Так вкруг него непоправимо тихо,</a:t>
            </a:r>
            <a:br>
              <a:rPr lang="ru-RU" sz="2400" b="1" dirty="0" smtClean="0"/>
            </a:br>
            <a:r>
              <a:rPr lang="ru-RU" sz="2400" b="1" dirty="0" smtClean="0"/>
              <a:t>Что слышно, как в лесу растет трава,</a:t>
            </a:r>
            <a:br>
              <a:rPr lang="ru-RU" sz="2400" b="1" dirty="0" smtClean="0"/>
            </a:br>
            <a:r>
              <a:rPr lang="ru-RU" sz="2400" b="1" dirty="0" smtClean="0"/>
              <a:t>Как по земле идет с котомкой лихо.</a:t>
            </a:r>
            <a:br>
              <a:rPr lang="ru-RU" sz="2400" b="1" dirty="0" smtClean="0"/>
            </a:br>
            <a:r>
              <a:rPr lang="ru-RU" sz="2400" b="1" dirty="0" smtClean="0"/>
              <a:t>Но вот уже послышались слова</a:t>
            </a:r>
            <a:br>
              <a:rPr lang="ru-RU" sz="2400" b="1" dirty="0" smtClean="0"/>
            </a:br>
            <a:r>
              <a:rPr lang="ru-RU" sz="2400" b="1" dirty="0" smtClean="0"/>
              <a:t>И легких рифм сигнальные звоночки, -</a:t>
            </a:r>
            <a:br>
              <a:rPr lang="ru-RU" sz="2400" b="1" dirty="0" smtClean="0"/>
            </a:br>
            <a:r>
              <a:rPr lang="ru-RU" sz="2400" b="1" dirty="0" smtClean="0"/>
              <a:t>Тогда я начинаю понимать,</a:t>
            </a:r>
            <a:br>
              <a:rPr lang="ru-RU" sz="2400" b="1" dirty="0" smtClean="0"/>
            </a:br>
            <a:r>
              <a:rPr lang="ru-RU" sz="2400" b="1" dirty="0" smtClean="0"/>
              <a:t>И просто продиктованные строчки</a:t>
            </a:r>
            <a:br>
              <a:rPr lang="ru-RU" sz="2400" b="1" dirty="0" smtClean="0"/>
            </a:br>
            <a:r>
              <a:rPr lang="ru-RU" sz="2400" b="1" dirty="0" smtClean="0"/>
              <a:t>Ложатся в белоснежную тетрадь»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  «Все души милых на высоких звездах.</a:t>
            </a:r>
            <a:br>
              <a:rPr lang="ru-RU" dirty="0" smtClean="0"/>
            </a:br>
            <a:r>
              <a:rPr lang="ru-RU" dirty="0" smtClean="0"/>
              <a:t>Как хорошо, что некого терять</a:t>
            </a:r>
            <a:br>
              <a:rPr lang="ru-RU" dirty="0" smtClean="0"/>
            </a:br>
            <a:r>
              <a:rPr lang="ru-RU" dirty="0" smtClean="0"/>
              <a:t>И можно плакать. Царскосельский воздух</a:t>
            </a:r>
            <a:br>
              <a:rPr lang="ru-RU" dirty="0" smtClean="0"/>
            </a:br>
            <a:r>
              <a:rPr lang="ru-RU" dirty="0" smtClean="0"/>
              <a:t>Был создан, чтобы песни повторять.</a:t>
            </a:r>
          </a:p>
          <a:p>
            <a:pPr algn="ctr">
              <a:buNone/>
            </a:pPr>
            <a:r>
              <a:rPr lang="ru-RU" dirty="0" smtClean="0"/>
              <a:t>   У берега серебряная ива</a:t>
            </a:r>
            <a:br>
              <a:rPr lang="ru-RU" dirty="0" smtClean="0"/>
            </a:br>
            <a:r>
              <a:rPr lang="ru-RU" dirty="0" smtClean="0"/>
              <a:t>Касается сентябрьских ярких вод.</a:t>
            </a:r>
            <a:br>
              <a:rPr lang="ru-RU" dirty="0" smtClean="0"/>
            </a:br>
            <a:r>
              <a:rPr lang="ru-RU" dirty="0" smtClean="0"/>
              <a:t>Из прошлого восставши, молчаливо</a:t>
            </a:r>
            <a:br>
              <a:rPr lang="ru-RU" dirty="0" smtClean="0"/>
            </a:br>
            <a:r>
              <a:rPr lang="ru-RU" dirty="0" smtClean="0"/>
              <a:t>Ко мне навстречу тень моя идет.</a:t>
            </a:r>
          </a:p>
          <a:p>
            <a:pPr algn="ctr">
              <a:buNone/>
            </a:pPr>
            <a:r>
              <a:rPr lang="ru-RU" dirty="0" smtClean="0"/>
              <a:t>   Здесь столько лир повешено на ветки,</a:t>
            </a:r>
            <a:br>
              <a:rPr lang="ru-RU" dirty="0" smtClean="0"/>
            </a:br>
            <a:r>
              <a:rPr lang="ru-RU" dirty="0" smtClean="0"/>
              <a:t>Но и моей как будто место есть.</a:t>
            </a:r>
            <a:br>
              <a:rPr lang="ru-RU" dirty="0" smtClean="0"/>
            </a:br>
            <a:r>
              <a:rPr lang="ru-RU" dirty="0" smtClean="0"/>
              <a:t>А этот дождик, солнечный и редкий,</a:t>
            </a:r>
            <a:br>
              <a:rPr lang="ru-RU" dirty="0" smtClean="0"/>
            </a:br>
            <a:r>
              <a:rPr lang="ru-RU" dirty="0" smtClean="0"/>
              <a:t>Мне утешенье и благая весть»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Городу Пушкина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           И </a:t>
            </a:r>
            <a:r>
              <a:rPr lang="ru-RU" sz="1800" b="1" dirty="0" err="1" smtClean="0"/>
              <a:t>царскосельские</a:t>
            </a:r>
            <a:r>
              <a:rPr lang="ru-RU" sz="1800" b="1" dirty="0" smtClean="0"/>
              <a:t> хранительные сени...</a:t>
            </a:r>
            <a:br>
              <a:rPr lang="ru-RU" sz="1800" b="1" dirty="0" smtClean="0"/>
            </a:br>
            <a:r>
              <a:rPr lang="ru-RU" sz="1800" b="1" dirty="0" smtClean="0"/>
              <a:t>                                        Пушкин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                  1</a:t>
            </a:r>
            <a:br>
              <a:rPr lang="ru-RU" sz="1800" b="1" dirty="0" smtClean="0"/>
            </a:br>
            <a:r>
              <a:rPr lang="ru-RU" sz="1800" b="1" dirty="0" smtClean="0"/>
              <a:t>О, горе мне! Они тебя сожгли...</a:t>
            </a:r>
            <a:br>
              <a:rPr lang="ru-RU" sz="1800" b="1" dirty="0" smtClean="0"/>
            </a:br>
            <a:r>
              <a:rPr lang="ru-RU" sz="1800" b="1" dirty="0" smtClean="0"/>
              <a:t>О, встреча, что разлуки тяжелее!..</a:t>
            </a:r>
            <a:br>
              <a:rPr lang="ru-RU" sz="1800" b="1" dirty="0" smtClean="0"/>
            </a:br>
            <a:r>
              <a:rPr lang="ru-RU" sz="1800" b="1" dirty="0" smtClean="0"/>
              <a:t>Здесь был фонтан, высокие аллеи,</a:t>
            </a:r>
            <a:br>
              <a:rPr lang="ru-RU" sz="1800" b="1" dirty="0" smtClean="0"/>
            </a:br>
            <a:r>
              <a:rPr lang="ru-RU" sz="1800" b="1" dirty="0" smtClean="0"/>
              <a:t>Громада парка древнего вдали,</a:t>
            </a:r>
            <a:br>
              <a:rPr lang="ru-RU" sz="1800" b="1" dirty="0" smtClean="0"/>
            </a:br>
            <a:r>
              <a:rPr lang="ru-RU" sz="1800" b="1" dirty="0" smtClean="0"/>
              <a:t>Заря была себя самой алее,</a:t>
            </a:r>
            <a:br>
              <a:rPr lang="ru-RU" sz="1800" b="1" dirty="0" smtClean="0"/>
            </a:br>
            <a:r>
              <a:rPr lang="ru-RU" sz="1800" b="1" dirty="0" smtClean="0"/>
              <a:t>В апреле запах прели и земли,</a:t>
            </a:r>
            <a:br>
              <a:rPr lang="ru-RU" sz="1800" b="1" dirty="0" smtClean="0"/>
            </a:br>
            <a:r>
              <a:rPr lang="ru-RU" sz="1800" b="1" dirty="0" smtClean="0"/>
              <a:t>И первый поцелуй...</a:t>
            </a:r>
          </a:p>
          <a:p>
            <a:pPr>
              <a:buNone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                      2</a:t>
            </a:r>
            <a:br>
              <a:rPr lang="ru-RU" sz="1800" b="1" dirty="0" smtClean="0"/>
            </a:br>
            <a:r>
              <a:rPr lang="ru-RU" sz="1800" b="1" dirty="0" smtClean="0"/>
              <a:t>Этой ивы листы в девятнадцатом веке увяли,</a:t>
            </a:r>
            <a:br>
              <a:rPr lang="ru-RU" sz="1800" b="1" dirty="0" smtClean="0"/>
            </a:br>
            <a:r>
              <a:rPr lang="ru-RU" sz="1800" b="1" dirty="0" smtClean="0"/>
              <a:t>Чтобы в строчке стиха серебриться свежее стократ.</a:t>
            </a:r>
            <a:br>
              <a:rPr lang="ru-RU" sz="1800" b="1" dirty="0" smtClean="0"/>
            </a:br>
            <a:r>
              <a:rPr lang="ru-RU" sz="1800" b="1" dirty="0" smtClean="0"/>
              <a:t>Одичалые розы пурпурным шиповником стали,</a:t>
            </a:r>
            <a:br>
              <a:rPr lang="ru-RU" sz="1800" b="1" dirty="0" smtClean="0"/>
            </a:br>
            <a:r>
              <a:rPr lang="ru-RU" sz="1800" b="1" dirty="0" smtClean="0"/>
              <a:t>А лицейские гимны все так же заздравно звучат.</a:t>
            </a:r>
            <a:br>
              <a:rPr lang="ru-RU" sz="1800" b="1" dirty="0" smtClean="0"/>
            </a:br>
            <a:r>
              <a:rPr lang="ru-RU" sz="1800" b="1" dirty="0" smtClean="0"/>
              <a:t>Полстолетья прошло... Щедро взыскана дивной судьбою,</a:t>
            </a:r>
            <a:br>
              <a:rPr lang="ru-RU" sz="1800" b="1" dirty="0" smtClean="0"/>
            </a:br>
            <a:r>
              <a:rPr lang="ru-RU" sz="1800" b="1" dirty="0" smtClean="0"/>
              <a:t>Я в беспамятстве дней забывала теченье годов.—</a:t>
            </a:r>
            <a:br>
              <a:rPr lang="ru-RU" sz="1800" b="1" dirty="0" smtClean="0"/>
            </a:br>
            <a:r>
              <a:rPr lang="ru-RU" sz="1800" b="1" dirty="0" smtClean="0"/>
              <a:t>И туда не вернусь! Но возьму и за Лету с собою</a:t>
            </a:r>
            <a:br>
              <a:rPr lang="ru-RU" sz="1800" b="1" dirty="0" smtClean="0"/>
            </a:br>
            <a:r>
              <a:rPr lang="ru-RU" sz="1800" b="1" dirty="0" smtClean="0"/>
              <a:t>Очертанья живые моих </a:t>
            </a:r>
            <a:r>
              <a:rPr lang="ru-RU" sz="1800" b="1" dirty="0" err="1" smtClean="0"/>
              <a:t>царскосельских</a:t>
            </a:r>
            <a:r>
              <a:rPr lang="ru-RU" sz="1800" b="1" dirty="0" smtClean="0"/>
              <a:t> садов.</a:t>
            </a:r>
          </a:p>
          <a:p>
            <a:pPr>
              <a:buNone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 «Я не знаю, ты жив или умер, -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земле тебя можно искать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Или только в вечерней думе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 усопшем светло горевать.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Все тебе: и молитва дневная,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бессонницы млеющий жар,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стихов моих белая стая,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 очей моих синий пожар.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Мне никто сокровенней не был,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Так меня никто не томил,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Даже тот, кто на муку предал,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Даже тот, кто ласкал и забыл»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pollonMagaz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7549" cy="4071942"/>
          </a:xfrm>
          <a:prstGeom prst="rect">
            <a:avLst/>
          </a:prstGeom>
          <a:noFill/>
        </p:spPr>
      </p:pic>
      <p:pic>
        <p:nvPicPr>
          <p:cNvPr id="2052" name="Picture 4" descr="File:ApolloMagaz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675" y="1152524"/>
            <a:ext cx="4124325" cy="5705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1433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Акмеизм возник как реакция на символизм. Представители акмеизма, объединившиеся в группу «Цех поэтов» и выступавшие в журнале «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Аполлон</a:t>
            </a:r>
            <a:r>
              <a:rPr lang="ru-RU" b="1" dirty="0"/>
              <a:t>» (1909-17), возражали против ухода поэзии в «миры иные», в «непознаваемое», против </a:t>
            </a:r>
            <a:r>
              <a:rPr lang="ru-RU" b="1" dirty="0" err="1"/>
              <a:t>многосмысленных</a:t>
            </a:r>
            <a:r>
              <a:rPr lang="ru-RU" b="1" dirty="0"/>
              <a:t> и текучих поэтических образов.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33346"/>
            <a:ext cx="91440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наиболее известные поэты, причисляемые к акмеизму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File:A. Gor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52524"/>
            <a:ext cx="4210050" cy="5705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2500306"/>
            <a:ext cx="3071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/>
              <a:t>Анна Андреевна </a:t>
            </a:r>
            <a:r>
              <a:rPr lang="vi-VN" sz="3200" b="1" dirty="0" smtClean="0">
                <a:solidFill>
                  <a:schemeClr val="accent3">
                    <a:lumMod val="75000"/>
                  </a:schemeClr>
                </a:solidFill>
              </a:rPr>
              <a:t>Ахматова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346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наиболее известные поэты, причисляемые к акмеизму</a:t>
            </a:r>
            <a:endParaRPr lang="ru-RU" dirty="0"/>
          </a:p>
        </p:txBody>
      </p:sp>
      <p:pic>
        <p:nvPicPr>
          <p:cNvPr id="18434" name="Picture 2" descr="http://www.stihi.ru/pics/2012/07/09/3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85860"/>
            <a:ext cx="5536445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929330"/>
            <a:ext cx="6805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 smtClean="0"/>
              <a:t>Осип Эмильевич </a:t>
            </a:r>
            <a:r>
              <a:rPr lang="vi-VN" sz="3600" dirty="0" smtClean="0">
                <a:solidFill>
                  <a:schemeClr val="accent3">
                    <a:lumMod val="75000"/>
                  </a:schemeClr>
                </a:solidFill>
              </a:rPr>
              <a:t>Мандельштам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33346"/>
            <a:ext cx="9144000" cy="8382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наиболее известные поэты, причисляемые к акмеизму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File:Ngum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4422"/>
            <a:ext cx="4071966" cy="55031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500098" y="2456795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/>
              <a:t>Николай Степанович </a:t>
            </a:r>
            <a:r>
              <a:rPr lang="vi-VN" sz="2800" b="1" dirty="0" smtClean="0">
                <a:solidFill>
                  <a:schemeClr val="accent3">
                    <a:lumMod val="75000"/>
                  </a:schemeClr>
                </a:solidFill>
              </a:rPr>
              <a:t>Гумилёв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/>
              <a:t>Автор статьи «Наследие символизма и акмеизм»</a:t>
            </a:r>
          </a:p>
          <a:p>
            <a:pPr algn="ctr"/>
            <a:endParaRPr lang="ru-RU" sz="2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>
                <a:solidFill>
                  <a:srgbClr val="7030A0"/>
                </a:solidFill>
              </a:rPr>
              <a:t>Анна Андреевна Ахматова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22532" name="Picture 4" descr="http://facte.ru/wp-content/uploads/2012/08/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286808" cy="5303559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68131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(настоящая фамилия — Горенко) (1889-1966)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khmatova.org/foto/friends/family7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643338" cy="5040953"/>
          </a:xfrm>
          <a:prstGeom prst="rect">
            <a:avLst/>
          </a:prstGeom>
          <a:noFill/>
        </p:spPr>
      </p:pic>
      <p:pic>
        <p:nvPicPr>
          <p:cNvPr id="23556" name="Picture 4" descr="http://www.akhmatova.org/foto/friends/family6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714776" cy="50343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5669837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Инна </a:t>
            </a:r>
            <a:r>
              <a:rPr lang="ru-RU" sz="2400" dirty="0" err="1" smtClean="0"/>
              <a:t>Эразмовна</a:t>
            </a:r>
            <a:endParaRPr lang="ru-RU" sz="2400" dirty="0" smtClean="0"/>
          </a:p>
          <a:p>
            <a:pPr algn="ctr"/>
            <a:r>
              <a:rPr lang="ru-RU" sz="2400" dirty="0" smtClean="0"/>
              <a:t> - мать Ахматовой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501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Андрей Антонович</a:t>
            </a:r>
          </a:p>
          <a:p>
            <a:pPr algn="ctr"/>
            <a:r>
              <a:rPr lang="ru-RU" sz="2400" dirty="0" smtClean="0"/>
              <a:t>- отец Ахматовой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787</Words>
  <Application>Microsoft Office PowerPoint</Application>
  <PresentationFormat>Экран (4:3)</PresentationFormat>
  <Paragraphs>81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Презентация по зарубежной литературе на тему  «жизнь и творчество анны ахматовой» учеников 11-б класса миненок анастасии петровой дарины пономарёвой анны  потапенко наталии силича артёма  стоянова богдана  техова алексея  тимошенко ольги </vt:lpstr>
      <vt:lpstr>Акмеизм</vt:lpstr>
      <vt:lpstr>Основные принципы акмеизма: </vt:lpstr>
      <vt:lpstr>Слайд 4</vt:lpstr>
      <vt:lpstr>Слайд 5</vt:lpstr>
      <vt:lpstr>наиболее известные поэты, причисляемые к акмеизму</vt:lpstr>
      <vt:lpstr>Слайд 7</vt:lpstr>
      <vt:lpstr>Анна Андреевна Ахматова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зарубежной литературе на тему  «жизнь и творчество анны ахматовой» учеников 11-б класса миненок анастасии пономарёвой анны  потапенко наталии силича артёма  стоянова богдана  техова алексея  тимошенко ольги</dc:title>
  <dc:creator>Леонид</dc:creator>
  <cp:lastModifiedBy>Леонид</cp:lastModifiedBy>
  <cp:revision>20</cp:revision>
  <dcterms:created xsi:type="dcterms:W3CDTF">2014-02-05T16:54:52Z</dcterms:created>
  <dcterms:modified xsi:type="dcterms:W3CDTF">2014-02-05T19:02:56Z</dcterms:modified>
</cp:coreProperties>
</file>