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9" r:id="rId2"/>
    <p:sldId id="257" r:id="rId3"/>
    <p:sldId id="260" r:id="rId4"/>
    <p:sldId id="261" r:id="rId5"/>
    <p:sldId id="262" r:id="rId6"/>
    <p:sldId id="263" r:id="rId7"/>
    <p:sldId id="264" r:id="rId8"/>
    <p:sldId id="265" r:id="rId9"/>
    <p:sldId id="266" r:id="rId10"/>
    <p:sldId id="267" r:id="rId11"/>
    <p:sldId id="25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79048" autoAdjust="0"/>
  </p:normalViewPr>
  <p:slideViewPr>
    <p:cSldViewPr>
      <p:cViewPr varScale="1">
        <p:scale>
          <a:sx n="88" d="100"/>
          <a:sy n="88" d="100"/>
        </p:scale>
        <p:origin x="-166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2E7A47-B6AA-4CDD-8CA2-C9EEB043A9B9}" type="datetimeFigureOut">
              <a:rPr lang="ru-RU" smtClean="0"/>
              <a:t>28.01.2015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0B69FD-2D1F-4506-8A4E-605B744DBE6D}"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47500" lnSpcReduction="20000"/>
          </a:bodyPr>
          <a:lstStyle/>
          <a:p>
            <a:r>
              <a:rPr lang="ru-RU" sz="1200" b="0" i="0" kern="1200" dirty="0" smtClean="0">
                <a:solidFill>
                  <a:schemeClr val="tx1"/>
                </a:solidFill>
                <a:latin typeface="+mn-lt"/>
                <a:ea typeface="+mn-ea"/>
                <a:cs typeface="+mn-cs"/>
              </a:rPr>
              <a:t>Александр Александрович Блок</a:t>
            </a:r>
          </a:p>
          <a:p>
            <a:r>
              <a:rPr lang="ru-RU" sz="1200" b="0" i="0" kern="1200" dirty="0" smtClean="0">
                <a:solidFill>
                  <a:schemeClr val="tx1"/>
                </a:solidFill>
                <a:latin typeface="+mn-lt"/>
                <a:ea typeface="+mn-ea"/>
                <a:cs typeface="+mn-cs"/>
              </a:rPr>
              <a:t>Великий русский поэт, критик, драматург Александр Блок появился на свет 28 ноября 1880 года в Санкт-Петербурге в семье интеллигентов, представители которой веками служили науке, литературе. Юрист Александр Львович, отец Александра Блока, профессор Варшавского университета увлекался сочинением стихов. Александра Андреевна, мать Саши, была дочерью ректора петербургского университета Бекетова А.Н. Отношения у родителей не сложились, они развелись, едва сын достиг трехлетнего возраста. С этого времени воспитанием Сашеньки занимались родители его отца. В их доме собирался «свет» Петербургской интеллигенции. Вращаясь в этой среде, формировалось мировоззрение поэта. Биография Александра Блока, как поэта начинается в пятилетнем возрасте, тогда им написаны первые стихи.</a:t>
            </a:r>
          </a:p>
          <a:p>
            <a:r>
              <a:rPr lang="ru-RU" sz="1200" b="0" i="0" kern="1200" dirty="0" smtClean="0">
                <a:solidFill>
                  <a:schemeClr val="tx1"/>
                </a:solidFill>
                <a:latin typeface="+mn-lt"/>
                <a:ea typeface="+mn-ea"/>
                <a:cs typeface="+mn-cs"/>
              </a:rPr>
              <a:t>Мать Блока замуж вышла второй раз в 1889 году за гвардейского офицера. С этого времени Саша жил с матерью и отчимом Ф. </a:t>
            </a:r>
            <a:r>
              <a:rPr lang="ru-RU" sz="1200" b="0" i="0" kern="1200" dirty="0" err="1" smtClean="0">
                <a:solidFill>
                  <a:schemeClr val="tx1"/>
                </a:solidFill>
                <a:latin typeface="+mn-lt"/>
                <a:ea typeface="+mn-ea"/>
                <a:cs typeface="+mn-cs"/>
              </a:rPr>
              <a:t>Кублицким-Пиоттух</a:t>
            </a:r>
            <a:r>
              <a:rPr lang="ru-RU" sz="1200" b="0" i="0" kern="1200" dirty="0" smtClean="0">
                <a:solidFill>
                  <a:schemeClr val="tx1"/>
                </a:solidFill>
                <a:latin typeface="+mn-lt"/>
                <a:ea typeface="+mn-ea"/>
                <a:cs typeface="+mn-cs"/>
              </a:rPr>
              <a:t> в Гренадерских казармах на окраине Санкт-Петербурга и начал учиться в гимназии.</a:t>
            </a:r>
          </a:p>
          <a:p>
            <a:r>
              <a:rPr lang="ru-RU" sz="1200" b="0" i="0" kern="1200" dirty="0" smtClean="0">
                <a:solidFill>
                  <a:schemeClr val="tx1"/>
                </a:solidFill>
                <a:latin typeface="+mn-lt"/>
                <a:ea typeface="+mn-ea"/>
                <a:cs typeface="+mn-cs"/>
              </a:rPr>
              <a:t>Глубочайший след в творчестве Блока оставила трепетная юношеская влюбленность, которую он пережил в 1897году, находясь с матерью на отдыхе в </a:t>
            </a:r>
            <a:r>
              <a:rPr lang="ru-RU" sz="1200" b="0" i="0" kern="1200" dirty="0" err="1" smtClean="0">
                <a:solidFill>
                  <a:schemeClr val="tx1"/>
                </a:solidFill>
                <a:latin typeface="+mn-lt"/>
                <a:ea typeface="+mn-ea"/>
                <a:cs typeface="+mn-cs"/>
              </a:rPr>
              <a:t>Бад</a:t>
            </a:r>
            <a:r>
              <a:rPr lang="ru-RU" sz="1200" b="0" i="0" kern="1200" dirty="0" smtClean="0">
                <a:solidFill>
                  <a:schemeClr val="tx1"/>
                </a:solidFill>
                <a:latin typeface="+mn-lt"/>
                <a:ea typeface="+mn-ea"/>
                <a:cs typeface="+mn-cs"/>
              </a:rPr>
              <a:t> </a:t>
            </a:r>
            <a:r>
              <a:rPr lang="ru-RU" sz="1200" b="0" i="0" kern="1200" dirty="0" err="1" smtClean="0">
                <a:solidFill>
                  <a:schemeClr val="tx1"/>
                </a:solidFill>
                <a:latin typeface="+mn-lt"/>
                <a:ea typeface="+mn-ea"/>
                <a:cs typeface="+mn-cs"/>
              </a:rPr>
              <a:t>Наугейме</a:t>
            </a:r>
            <a:r>
              <a:rPr lang="ru-RU" sz="1200" b="0" i="0" kern="1200" dirty="0" smtClean="0">
                <a:solidFill>
                  <a:schemeClr val="tx1"/>
                </a:solidFill>
                <a:latin typeface="+mn-lt"/>
                <a:ea typeface="+mn-ea"/>
                <a:cs typeface="+mn-cs"/>
              </a:rPr>
              <a:t> (курортный городок в Германии).</a:t>
            </a:r>
          </a:p>
          <a:p>
            <a:r>
              <a:rPr lang="ru-RU" sz="1200" b="0" i="0" kern="1200" dirty="0" smtClean="0">
                <a:solidFill>
                  <a:schemeClr val="tx1"/>
                </a:solidFill>
                <a:latin typeface="+mn-lt"/>
                <a:ea typeface="+mn-ea"/>
                <a:cs typeface="+mn-cs"/>
              </a:rPr>
              <a:t>В 1898 году А.Блок гимназию окончил, поступил на </a:t>
            </a:r>
            <a:r>
              <a:rPr lang="ru-RU" sz="1200" b="0" i="0" kern="1200" dirty="0" err="1" smtClean="0">
                <a:solidFill>
                  <a:schemeClr val="tx1"/>
                </a:solidFill>
                <a:latin typeface="+mn-lt"/>
                <a:ea typeface="+mn-ea"/>
                <a:cs typeface="+mn-cs"/>
              </a:rPr>
              <a:t>юрфак</a:t>
            </a:r>
            <a:r>
              <a:rPr lang="ru-RU" sz="1200" b="0" i="0" kern="1200" dirty="0" smtClean="0">
                <a:solidFill>
                  <a:schemeClr val="tx1"/>
                </a:solidFill>
                <a:latin typeface="+mn-lt"/>
                <a:ea typeface="+mn-ea"/>
                <a:cs typeface="+mn-cs"/>
              </a:rPr>
              <a:t> петербургского университета. В биографии Блока через три года поворот – он окончательно убеждается, юриспруденцией он заниматься не будет. Тогда он переводится на историко-философский факультет, в 1906 году университет закончил.</a:t>
            </a:r>
          </a:p>
          <a:p>
            <a:r>
              <a:rPr lang="ru-RU" sz="1200" b="0" i="0" kern="1200" dirty="0" smtClean="0">
                <a:solidFill>
                  <a:schemeClr val="tx1"/>
                </a:solidFill>
                <a:latin typeface="+mn-lt"/>
                <a:ea typeface="+mn-ea"/>
                <a:cs typeface="+mn-cs"/>
              </a:rPr>
              <a:t> </a:t>
            </a:r>
          </a:p>
          <a:p>
            <a:r>
              <a:rPr lang="ru-RU" sz="1200" b="0" i="0" kern="1200" dirty="0" smtClean="0">
                <a:solidFill>
                  <a:schemeClr val="tx1"/>
                </a:solidFill>
                <a:latin typeface="+mn-lt"/>
                <a:ea typeface="+mn-ea"/>
                <a:cs typeface="+mn-cs"/>
              </a:rPr>
              <a:t>Со своей женой Любовью, дочерью великого химика Д.И.Менделеева, Александр был знаком с детства. Обвенчались они в 1903 году. Первую книгу «Стихи о Прекрасной Даме» Александр посвятил ей.</a:t>
            </a:r>
          </a:p>
          <a:p>
            <a:r>
              <a:rPr lang="ru-RU" sz="1200" b="0" i="0" kern="1200" dirty="0" smtClean="0">
                <a:solidFill>
                  <a:schemeClr val="tx1"/>
                </a:solidFill>
                <a:latin typeface="+mn-lt"/>
                <a:ea typeface="+mn-ea"/>
                <a:cs typeface="+mn-cs"/>
              </a:rPr>
              <a:t>Годы 1906-1907 – переломные в биографии Александра Блока, происходит переосмысление ценностей. Блок начал заниматься драматургией. Тогда были написаны драмы «Незнакомка», «Балаганчик», «Король на площади».</a:t>
            </a:r>
          </a:p>
          <a:p>
            <a:r>
              <a:rPr lang="ru-RU" sz="1200" b="0" i="0" kern="1200" dirty="0" smtClean="0">
                <a:solidFill>
                  <a:schemeClr val="tx1"/>
                </a:solidFill>
                <a:latin typeface="+mn-lt"/>
                <a:ea typeface="+mn-ea"/>
                <a:cs typeface="+mn-cs"/>
              </a:rPr>
              <a:t>В 1907 году вышел сборник стихов «Снежная маска», в 1908 году «Город». В эти годы А.Блок работал в журнале «Золотое руно» редактором отдела критики, был одним из руководителей школы символистов. Первое собрание стихов в трех томах вышло в 1912 году.</a:t>
            </a:r>
          </a:p>
          <a:p>
            <a:r>
              <a:rPr lang="ru-RU" sz="1200" b="0" i="0" kern="1200" dirty="0" smtClean="0">
                <a:solidFill>
                  <a:schemeClr val="tx1"/>
                </a:solidFill>
                <a:latin typeface="+mn-lt"/>
                <a:ea typeface="+mn-ea"/>
                <a:cs typeface="+mn-cs"/>
              </a:rPr>
              <a:t>Биография Блока тесно связана с Февральской и Октябрьской революциями. Он не уехал в эмиграцию, считал своим долгом быть в тяжелые времена с Россией. Надеялся на перемены, на новую власть возлагал большие надежды. С мая 1917 года был редактором комиссии Временного правительства по расследованию противоправных действий высших чиновников царской власти. С осени 1917 года по 1920 год работал на различных должностях, занимался общественной работой. Со временем действия большевистской власти шли в разрез их обещаниям, отчаянию Блока не было предела. Но он верил, что роль России – неповторима в истории мира. Произведения «Скифы» и «Родина» - подтверждение этого. </a:t>
            </a:r>
          </a:p>
          <a:p>
            <a:r>
              <a:rPr lang="ru-RU" sz="1200" b="0" i="0" kern="1200" dirty="0" smtClean="0">
                <a:solidFill>
                  <a:schemeClr val="tx1"/>
                </a:solidFill>
                <a:latin typeface="+mn-lt"/>
                <a:ea typeface="+mn-ea"/>
                <a:cs typeface="+mn-cs"/>
              </a:rPr>
              <a:t>Смешением отчаяния и надежд относительно судьбы России пронизаны поздние поэмы поэта. В «Возмездии», незавершенной поэме, прослеживается утрата иллюзий поэта в отношении режима большевиков. Последняя поэма «Двенадцать» - загадочное и противоречивое произведение, написана в1920 </a:t>
            </a:r>
            <a:r>
              <a:rPr lang="ru-RU" sz="1200" b="0" i="0" kern="1200" dirty="0" err="1" smtClean="0">
                <a:solidFill>
                  <a:schemeClr val="tx1"/>
                </a:solidFill>
                <a:latin typeface="+mn-lt"/>
                <a:ea typeface="+mn-ea"/>
                <a:cs typeface="+mn-cs"/>
              </a:rPr>
              <a:t>году.Материальные</a:t>
            </a:r>
            <a:r>
              <a:rPr lang="ru-RU" sz="1200" b="0" i="0" kern="1200" dirty="0" smtClean="0">
                <a:solidFill>
                  <a:schemeClr val="tx1"/>
                </a:solidFill>
                <a:latin typeface="+mn-lt"/>
                <a:ea typeface="+mn-ea"/>
                <a:cs typeface="+mn-cs"/>
              </a:rPr>
              <a:t> трудности, проблемы в семье, депрессия – это было не по силам больному сердцу поэта. Александр Блок тяжело заболел в апреле, скончался 7 августа 1921 года. Творчество Блока знают во всем мире, на многие языки переведены его произведения. </a:t>
            </a:r>
          </a:p>
          <a:p>
            <a:r>
              <a:rPr lang="ru-RU" sz="1200" b="0" i="0" kern="1200" dirty="0" smtClean="0">
                <a:solidFill>
                  <a:schemeClr val="tx1"/>
                </a:solidFill>
                <a:latin typeface="+mn-lt"/>
                <a:ea typeface="+mn-ea"/>
                <a:cs typeface="+mn-cs"/>
              </a:rPr>
              <a:t> </a:t>
            </a:r>
          </a:p>
          <a:p>
            <a:r>
              <a:rPr lang="ru-RU" sz="1200" b="0" i="0" kern="1200" dirty="0" smtClean="0">
                <a:solidFill>
                  <a:schemeClr val="tx1"/>
                </a:solidFill>
                <a:latin typeface="+mn-lt"/>
                <a:ea typeface="+mn-ea"/>
                <a:cs typeface="+mn-cs"/>
              </a:rPr>
              <a:t>Самые любопытные факты из жизни поэта:</a:t>
            </a:r>
          </a:p>
          <a:p>
            <a:r>
              <a:rPr lang="ru-RU" sz="1200" b="0" i="0" kern="1200" dirty="0" smtClean="0">
                <a:solidFill>
                  <a:schemeClr val="tx1"/>
                </a:solidFill>
                <a:latin typeface="+mn-lt"/>
                <a:ea typeface="+mn-ea"/>
                <a:cs typeface="+mn-cs"/>
              </a:rPr>
              <a:t>1. Во время очередного выступления Блока в Большом драматическом театре за несколько месяцев до смерти поэт читал стихотворения о России. Предисловием к его выходу стала вступительная речь Чуковского, который отдал должное талантливому поэту. Атмосфера поэтических чтений оказалась весьма торжественной и даже печальной, и из рядов зрителей явственно прозвучало: «Это поминки какие-то!». К сожалению, фраза оказалась пророческой: Блок больше никогда не выходил на сцену этого театра.</a:t>
            </a:r>
          </a:p>
          <a:p>
            <a:r>
              <a:rPr lang="ru-RU" sz="1200" b="0" i="0" kern="1200" dirty="0" smtClean="0">
                <a:solidFill>
                  <a:schemeClr val="tx1"/>
                </a:solidFill>
                <a:latin typeface="+mn-lt"/>
                <a:ea typeface="+mn-ea"/>
                <a:cs typeface="+mn-cs"/>
              </a:rPr>
              <a:t>2. Зимой 1919 года Блок был арестован. Он находился под стражей полтора дня по подозрению в сговоре против революционной власти. Отпустили его по просьбе Анатолия Луначарского.</a:t>
            </a:r>
          </a:p>
          <a:p>
            <a:r>
              <a:rPr lang="ru-RU" sz="1200" b="0" i="0" kern="1200" dirty="0" smtClean="0">
                <a:solidFill>
                  <a:schemeClr val="tx1"/>
                </a:solidFill>
                <a:latin typeface="+mn-lt"/>
                <a:ea typeface="+mn-ea"/>
                <a:cs typeface="+mn-cs"/>
              </a:rPr>
              <a:t>3. Женой Блока была дочь выдающегося химика Дмитрия Менделеева. Будущие супруги познакомились еще в детстве. Поэт питал к Любови Менделеевой настолько возвышенные чувства, что очень долго отношения не выходили за пределы платонических. Именно она стала прообразом Прекрасной Дамы.</a:t>
            </a:r>
          </a:p>
          <a:p>
            <a:r>
              <a:rPr lang="ru-RU" sz="1200" b="0" i="0" kern="1200" dirty="0" smtClean="0">
                <a:solidFill>
                  <a:schemeClr val="tx1"/>
                </a:solidFill>
                <a:latin typeface="+mn-lt"/>
                <a:ea typeface="+mn-ea"/>
                <a:cs typeface="+mn-cs"/>
              </a:rPr>
              <a:t>4. В течение долгого времени считалось, что у Блока и Анны Ахматовой был роман. Однако сама Ахматова уже после смерти Блока в своих мемуарах не раз опровергала эти слухи.</a:t>
            </a:r>
          </a:p>
          <a:p>
            <a:r>
              <a:rPr lang="ru-RU" sz="1200" b="0" i="0" kern="1200" dirty="0" smtClean="0">
                <a:solidFill>
                  <a:schemeClr val="tx1"/>
                </a:solidFill>
                <a:latin typeface="+mn-lt"/>
                <a:ea typeface="+mn-ea"/>
                <a:cs typeface="+mn-cs"/>
              </a:rPr>
              <a:t>5. Перед смертью поэт находился в бреду несколько дней. И одной из навязчивых мыслей, которая мучила его, была мысль о том, все ли экземпляры поэмы «Двенадцать» он уничтожил. Поэт хотел, чтобы ни одного из них не осталось.</a:t>
            </a:r>
          </a:p>
          <a:p>
            <a:r>
              <a:rPr lang="ru-RU" sz="1200" b="0" i="0" kern="1200" dirty="0" smtClean="0">
                <a:solidFill>
                  <a:schemeClr val="tx1"/>
                </a:solidFill>
                <a:latin typeface="+mn-lt"/>
                <a:ea typeface="+mn-ea"/>
                <a:cs typeface="+mn-cs"/>
              </a:rPr>
              <a:t>6. Одно из самых известных стихотворений Блока «Ночь, улица, фонарь, аптека» было увековечено в виде памятника в </a:t>
            </a:r>
            <a:r>
              <a:rPr lang="ru-RU" sz="1200" b="0" i="0" kern="1200" dirty="0" err="1" smtClean="0">
                <a:solidFill>
                  <a:schemeClr val="tx1"/>
                </a:solidFill>
                <a:latin typeface="+mn-lt"/>
                <a:ea typeface="+mn-ea"/>
                <a:cs typeface="+mn-cs"/>
              </a:rPr>
              <a:t>Лейдене</a:t>
            </a:r>
            <a:r>
              <a:rPr lang="ru-RU" sz="1200" b="0" i="0" kern="1200" dirty="0" smtClean="0">
                <a:solidFill>
                  <a:schemeClr val="tx1"/>
                </a:solidFill>
                <a:latin typeface="+mn-lt"/>
                <a:ea typeface="+mn-ea"/>
                <a:cs typeface="+mn-cs"/>
              </a:rPr>
              <a:t>, Нидерланды. В ходе реализации проекта «</a:t>
            </a:r>
            <a:r>
              <a:rPr lang="ru-RU" sz="1200" b="0" i="0" kern="1200" dirty="0" err="1" smtClean="0">
                <a:solidFill>
                  <a:schemeClr val="tx1"/>
                </a:solidFill>
                <a:latin typeface="+mn-lt"/>
                <a:ea typeface="+mn-ea"/>
                <a:cs typeface="+mn-cs"/>
              </a:rPr>
              <a:t>Wall</a:t>
            </a:r>
            <a:r>
              <a:rPr lang="ru-RU" sz="1200" b="0" i="0" kern="1200" dirty="0" smtClean="0">
                <a:solidFill>
                  <a:schemeClr val="tx1"/>
                </a:solidFill>
                <a:latin typeface="+mn-lt"/>
                <a:ea typeface="+mn-ea"/>
                <a:cs typeface="+mn-cs"/>
              </a:rPr>
              <a:t> </a:t>
            </a:r>
            <a:r>
              <a:rPr lang="ru-RU" sz="1200" b="0" i="0" kern="1200" dirty="0" err="1" smtClean="0">
                <a:solidFill>
                  <a:schemeClr val="tx1"/>
                </a:solidFill>
                <a:latin typeface="+mn-lt"/>
                <a:ea typeface="+mn-ea"/>
                <a:cs typeface="+mn-cs"/>
              </a:rPr>
              <a:t>poems</a:t>
            </a:r>
            <a:r>
              <a:rPr lang="ru-RU" sz="1200" b="0" i="0" kern="1200" dirty="0" smtClean="0">
                <a:solidFill>
                  <a:schemeClr val="tx1"/>
                </a:solidFill>
                <a:latin typeface="+mn-lt"/>
                <a:ea typeface="+mn-ea"/>
                <a:cs typeface="+mn-cs"/>
              </a:rPr>
              <a:t>» оно было написано на стене одного из домов города.</a:t>
            </a:r>
          </a:p>
          <a:p>
            <a:r>
              <a:rPr lang="ru-RU" sz="1200" b="0" i="0" kern="1200" dirty="0" smtClean="0">
                <a:solidFill>
                  <a:schemeClr val="tx1"/>
                </a:solidFill>
                <a:latin typeface="+mn-lt"/>
                <a:ea typeface="+mn-ea"/>
                <a:cs typeface="+mn-cs"/>
              </a:rPr>
              <a:t>7. Именем Блока назван один из астероидов, обнаруженный астрономами в 1971 году.</a:t>
            </a:r>
          </a:p>
          <a:p>
            <a:r>
              <a:rPr lang="ru-RU" sz="1200" b="0" i="0" kern="1200" dirty="0" smtClean="0">
                <a:solidFill>
                  <a:schemeClr val="tx1"/>
                </a:solidFill>
                <a:latin typeface="+mn-lt"/>
                <a:ea typeface="+mn-ea"/>
                <a:cs typeface="+mn-cs"/>
              </a:rPr>
              <a:t>8. О пристрастиях поэта стало известно из анкеты, которую он заполнил во время проживания в одном из санаториев: это пиво и мороженое.</a:t>
            </a:r>
          </a:p>
          <a:p>
            <a:r>
              <a:rPr lang="ru-RU" sz="1200" b="0" i="0" kern="1200" dirty="0" smtClean="0">
                <a:solidFill>
                  <a:schemeClr val="tx1"/>
                </a:solidFill>
                <a:latin typeface="+mn-lt"/>
                <a:ea typeface="+mn-ea"/>
                <a:cs typeface="+mn-cs"/>
              </a:rPr>
              <a:t>9. Блоку было всего пять лет, когда он написал свои первые стихи.</a:t>
            </a:r>
          </a:p>
          <a:p>
            <a:r>
              <a:rPr lang="ru-RU" sz="1200" b="0" i="0" kern="1200" dirty="0" smtClean="0">
                <a:solidFill>
                  <a:schemeClr val="tx1"/>
                </a:solidFill>
                <a:latin typeface="+mn-lt"/>
                <a:ea typeface="+mn-ea"/>
                <a:cs typeface="+mn-cs"/>
              </a:rPr>
              <a:t>10. Блок мог окончить свои дни гораздо раньше – в 1912 году. Однажды его друг художник Сапунов отправился отдыхать в небольшой рыбацкий поселок и пригласил с собой нескольких друзей, в том числе Блока. Однако поэт не смог поехать. Компания же, приехав на отдых, отправилась кататься ночью на лодке. Лодка перевернулась, все оказались в воде, и Сапунов, не умевший плавать, утонул. Такая же судьба могла ожидать и Блока, который также не умел плавать</a:t>
            </a:r>
            <a:r>
              <a:rPr lang="ru-RU" sz="1200" kern="1200" dirty="0" smtClean="0">
                <a:solidFill>
                  <a:schemeClr val="tx1"/>
                </a:solidFill>
                <a:latin typeface="+mn-lt"/>
                <a:ea typeface="+mn-ea"/>
                <a:cs typeface="+mn-cs"/>
              </a:rPr>
              <a:t>.</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F90B69FD-2D1F-4506-8A4E-605B744DBE6D}" type="slidenum">
              <a:rPr lang="ru-RU" smtClean="0"/>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AF921DE-C4A4-402E-B3FA-E8FFC1EBE5A4}" type="datetimeFigureOut">
              <a:rPr lang="ru-RU" smtClean="0"/>
              <a:pPr/>
              <a:t>28.01.2015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A6C7BA-A3DA-4AB5-8D2C-8ECB84474C0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AF921DE-C4A4-402E-B3FA-E8FFC1EBE5A4}" type="datetimeFigureOut">
              <a:rPr lang="ru-RU" smtClean="0"/>
              <a:pPr/>
              <a:t>28.01.2015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A6C7BA-A3DA-4AB5-8D2C-8ECB84474C0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AF921DE-C4A4-402E-B3FA-E8FFC1EBE5A4}" type="datetimeFigureOut">
              <a:rPr lang="ru-RU" smtClean="0"/>
              <a:pPr/>
              <a:t>28.01.2015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A6C7BA-A3DA-4AB5-8D2C-8ECB84474C0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AF921DE-C4A4-402E-B3FA-E8FFC1EBE5A4}" type="datetimeFigureOut">
              <a:rPr lang="ru-RU" smtClean="0"/>
              <a:pPr/>
              <a:t>28.01.2015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A6C7BA-A3DA-4AB5-8D2C-8ECB84474C0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AF921DE-C4A4-402E-B3FA-E8FFC1EBE5A4}" type="datetimeFigureOut">
              <a:rPr lang="ru-RU" smtClean="0"/>
              <a:pPr/>
              <a:t>28.01.2015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A6C7BA-A3DA-4AB5-8D2C-8ECB84474C0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AF921DE-C4A4-402E-B3FA-E8FFC1EBE5A4}" type="datetimeFigureOut">
              <a:rPr lang="ru-RU" smtClean="0"/>
              <a:pPr/>
              <a:t>28.01.2015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2A6C7BA-A3DA-4AB5-8D2C-8ECB84474C0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AF921DE-C4A4-402E-B3FA-E8FFC1EBE5A4}" type="datetimeFigureOut">
              <a:rPr lang="ru-RU" smtClean="0"/>
              <a:pPr/>
              <a:t>28.01.2015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2A6C7BA-A3DA-4AB5-8D2C-8ECB84474C0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AF921DE-C4A4-402E-B3FA-E8FFC1EBE5A4}" type="datetimeFigureOut">
              <a:rPr lang="ru-RU" smtClean="0"/>
              <a:pPr/>
              <a:t>28.01.2015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2A6C7BA-A3DA-4AB5-8D2C-8ECB84474C0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AF921DE-C4A4-402E-B3FA-E8FFC1EBE5A4}" type="datetimeFigureOut">
              <a:rPr lang="ru-RU" smtClean="0"/>
              <a:pPr/>
              <a:t>28.01.2015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2A6C7BA-A3DA-4AB5-8D2C-8ECB84474C0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AF921DE-C4A4-402E-B3FA-E8FFC1EBE5A4}" type="datetimeFigureOut">
              <a:rPr lang="ru-RU" smtClean="0"/>
              <a:pPr/>
              <a:t>28.01.2015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2A6C7BA-A3DA-4AB5-8D2C-8ECB84474C0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AF921DE-C4A4-402E-B3FA-E8FFC1EBE5A4}" type="datetimeFigureOut">
              <a:rPr lang="ru-RU" smtClean="0"/>
              <a:pPr/>
              <a:t>28.01.2015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2A6C7BA-A3DA-4AB5-8D2C-8ECB84474C0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F921DE-C4A4-402E-B3FA-E8FFC1EBE5A4}" type="datetimeFigureOut">
              <a:rPr lang="ru-RU" smtClean="0"/>
              <a:pPr/>
              <a:t>28.01.2015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6C7BA-A3DA-4AB5-8D2C-8ECB84474C0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foto-ramki.com/fon/bumaga/fony_20.jpg"/>
          <p:cNvPicPr>
            <a:picLocks noChangeAspect="1" noChangeArrowheads="1"/>
          </p:cNvPicPr>
          <p:nvPr/>
        </p:nvPicPr>
        <p:blipFill>
          <a:blip r:embed="rId3"/>
          <a:srcRect l="3759"/>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1571604" y="1214422"/>
            <a:ext cx="7572396" cy="1470025"/>
          </a:xfrm>
        </p:spPr>
        <p:txBody>
          <a:bodyPr>
            <a:normAutofit/>
          </a:bodyPr>
          <a:lstStyle/>
          <a:p>
            <a:r>
              <a:rPr lang="ru-RU" sz="6600" b="1" spc="300" dirty="0" smtClean="0">
                <a:ln w="11430" cmpd="sng">
                  <a:solidFill>
                    <a:schemeClr val="accent1">
                      <a:tint val="10000"/>
                    </a:schemeClr>
                  </a:solidFill>
                  <a:prstDash val="solid"/>
                  <a:miter lim="800000"/>
                </a:ln>
                <a:solidFill>
                  <a:schemeClr val="accent1">
                    <a:lumMod val="75000"/>
                  </a:schemeClr>
                </a:solidFill>
                <a:effectLst>
                  <a:glow rad="45500">
                    <a:schemeClr val="accent1">
                      <a:satMod val="220000"/>
                      <a:alpha val="35000"/>
                    </a:schemeClr>
                  </a:glow>
                </a:effectLst>
              </a:rPr>
              <a:t>Александр Блок</a:t>
            </a:r>
            <a:endParaRPr lang="ru-RU" sz="6600" b="1" spc="300" dirty="0">
              <a:ln w="11430" cmpd="sng">
                <a:solidFill>
                  <a:schemeClr val="accent1">
                    <a:tint val="10000"/>
                  </a:schemeClr>
                </a:solidFill>
                <a:prstDash val="solid"/>
                <a:miter lim="800000"/>
              </a:ln>
              <a:solidFill>
                <a:schemeClr val="accent1">
                  <a:lumMod val="75000"/>
                </a:schemeClr>
              </a:solidFill>
              <a:effectLst>
                <a:glow rad="45500">
                  <a:schemeClr val="accent1">
                    <a:satMod val="220000"/>
                    <a:alpha val="35000"/>
                  </a:schemeClr>
                </a:glow>
              </a:effectLst>
            </a:endParaRPr>
          </a:p>
        </p:txBody>
      </p:sp>
      <p:sp>
        <p:nvSpPr>
          <p:cNvPr id="3" name="Подзаголовок 2"/>
          <p:cNvSpPr>
            <a:spLocks noGrp="1"/>
          </p:cNvSpPr>
          <p:nvPr>
            <p:ph type="subTitle" idx="1"/>
          </p:nvPr>
        </p:nvSpPr>
        <p:spPr>
          <a:xfrm>
            <a:off x="4714876" y="3714752"/>
            <a:ext cx="3914780" cy="2043130"/>
          </a:xfrm>
        </p:spPr>
        <p:txBody>
          <a:bodyPr>
            <a:normAutofit fontScale="85000" lnSpcReduction="20000"/>
          </a:bodyPr>
          <a:lstStyle/>
          <a:p>
            <a:pPr algn="r"/>
            <a:r>
              <a:rPr lang="ru-RU" dirty="0" smtClean="0">
                <a:solidFill>
                  <a:schemeClr val="tx2">
                    <a:lumMod val="50000"/>
                  </a:schemeClr>
                </a:solidFill>
              </a:rPr>
              <a:t>Выполнили</a:t>
            </a:r>
          </a:p>
          <a:p>
            <a:pPr algn="r"/>
            <a:r>
              <a:rPr lang="ru-RU" dirty="0" smtClean="0">
                <a:solidFill>
                  <a:schemeClr val="tx2">
                    <a:lumMod val="50000"/>
                  </a:schemeClr>
                </a:solidFill>
              </a:rPr>
              <a:t>ученицы 11-А класса</a:t>
            </a:r>
          </a:p>
          <a:p>
            <a:pPr algn="r"/>
            <a:r>
              <a:rPr lang="ru-RU" dirty="0" err="1" smtClean="0">
                <a:solidFill>
                  <a:schemeClr val="tx2">
                    <a:lumMod val="50000"/>
                  </a:schemeClr>
                </a:solidFill>
              </a:rPr>
              <a:t>Самойленко</a:t>
            </a:r>
            <a:r>
              <a:rPr lang="ru-RU" dirty="0" smtClean="0">
                <a:solidFill>
                  <a:schemeClr val="tx2">
                    <a:lumMod val="50000"/>
                  </a:schemeClr>
                </a:solidFill>
              </a:rPr>
              <a:t> Олеся, </a:t>
            </a:r>
            <a:r>
              <a:rPr lang="ru-RU" dirty="0" err="1" smtClean="0">
                <a:solidFill>
                  <a:schemeClr val="tx2">
                    <a:lumMod val="50000"/>
                  </a:schemeClr>
                </a:solidFill>
              </a:rPr>
              <a:t>Слепцова</a:t>
            </a:r>
            <a:r>
              <a:rPr lang="ru-RU" dirty="0" smtClean="0">
                <a:solidFill>
                  <a:schemeClr val="tx2">
                    <a:lumMod val="50000"/>
                  </a:schemeClr>
                </a:solidFill>
              </a:rPr>
              <a:t> Алиса, </a:t>
            </a:r>
            <a:r>
              <a:rPr lang="ru-RU" dirty="0" err="1" smtClean="0">
                <a:solidFill>
                  <a:schemeClr val="tx2">
                    <a:lumMod val="50000"/>
                  </a:schemeClr>
                </a:solidFill>
              </a:rPr>
              <a:t>Хализева</a:t>
            </a:r>
            <a:r>
              <a:rPr lang="ru-RU" dirty="0" smtClean="0">
                <a:solidFill>
                  <a:schemeClr val="tx2">
                    <a:lumMod val="50000"/>
                  </a:schemeClr>
                </a:solidFill>
              </a:rPr>
              <a:t> Владислава</a:t>
            </a:r>
            <a:endParaRPr lang="ru-RU" dirty="0">
              <a:solidFill>
                <a:schemeClr val="tx2">
                  <a:lumMod val="50000"/>
                </a:schemeClr>
              </a:solidFill>
            </a:endParaRPr>
          </a:p>
        </p:txBody>
      </p:sp>
      <p:sp>
        <p:nvSpPr>
          <p:cNvPr id="5" name="TextBox 4"/>
          <p:cNvSpPr txBox="1"/>
          <p:nvPr/>
        </p:nvSpPr>
        <p:spPr>
          <a:xfrm>
            <a:off x="0" y="0"/>
            <a:ext cx="9144000" cy="369332"/>
          </a:xfrm>
          <a:prstGeom prst="rect">
            <a:avLst/>
          </a:prstGeom>
          <a:noFill/>
        </p:spPr>
        <p:txBody>
          <a:bodyPr wrap="square" rtlCol="0">
            <a:spAutoFit/>
          </a:bodyPr>
          <a:lstStyle/>
          <a:p>
            <a:pPr algn="ctr"/>
            <a:r>
              <a:rPr lang="ru-RU" dirty="0" smtClean="0">
                <a:solidFill>
                  <a:schemeClr val="tx2">
                    <a:lumMod val="50000"/>
                  </a:schemeClr>
                </a:solidFill>
              </a:rPr>
              <a:t>Харьковская гимназия №55</a:t>
            </a:r>
            <a:endParaRPr lang="ru-RU" dirty="0">
              <a:solidFill>
                <a:schemeClr val="tx2">
                  <a:lumMod val="50000"/>
                </a:schemeClr>
              </a:solidFill>
            </a:endParaRPr>
          </a:p>
        </p:txBody>
      </p:sp>
      <p:sp>
        <p:nvSpPr>
          <p:cNvPr id="6" name="TextBox 5"/>
          <p:cNvSpPr txBox="1"/>
          <p:nvPr/>
        </p:nvSpPr>
        <p:spPr>
          <a:xfrm>
            <a:off x="0" y="6488668"/>
            <a:ext cx="9144000" cy="369332"/>
          </a:xfrm>
          <a:prstGeom prst="rect">
            <a:avLst/>
          </a:prstGeom>
          <a:noFill/>
        </p:spPr>
        <p:txBody>
          <a:bodyPr wrap="square" rtlCol="0">
            <a:spAutoFit/>
          </a:bodyPr>
          <a:lstStyle/>
          <a:p>
            <a:pPr algn="ctr"/>
            <a:r>
              <a:rPr lang="ru-RU" dirty="0" smtClean="0">
                <a:solidFill>
                  <a:schemeClr val="tx2">
                    <a:lumMod val="50000"/>
                  </a:schemeClr>
                </a:solidFill>
              </a:rPr>
              <a:t>Харьков-2014</a:t>
            </a:r>
            <a:endParaRPr lang="ru-RU" dirty="0">
              <a:solidFill>
                <a:schemeClr val="tx2">
                  <a:lumMod val="50000"/>
                </a:schemeClr>
              </a:solidFill>
            </a:endParaRPr>
          </a:p>
        </p:txBody>
      </p:sp>
      <p:pic>
        <p:nvPicPr>
          <p:cNvPr id="15362" name="Picture 2" descr="http://mere-marie.com/wp-content/gallery/blok3/8.jpg"/>
          <p:cNvPicPr>
            <a:picLocks noChangeAspect="1" noChangeArrowheads="1"/>
          </p:cNvPicPr>
          <p:nvPr/>
        </p:nvPicPr>
        <p:blipFill>
          <a:blip r:embed="rId4"/>
          <a:srcRect l="3624"/>
          <a:stretch>
            <a:fillRect/>
          </a:stretch>
        </p:blipFill>
        <p:spPr bwMode="auto">
          <a:xfrm>
            <a:off x="2741388" y="2913798"/>
            <a:ext cx="1973488" cy="3158408"/>
          </a:xfrm>
          <a:prstGeom prst="rect">
            <a:avLst/>
          </a:prstGeom>
          <a:noFill/>
          <a:effectLst>
            <a:softEdge rad="63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oto-ramki.com/fon/fon-2.png"/>
          <p:cNvPicPr>
            <a:picLocks noChangeAspect="1" noChangeArrowheads="1"/>
          </p:cNvPicPr>
          <p:nvPr/>
        </p:nvPicPr>
        <p:blipFill>
          <a:blip r:embed="rId2"/>
          <a:srcRect l="1562" t="1780" r="1562" b="2089"/>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500034" y="428604"/>
            <a:ext cx="3971924" cy="1143000"/>
          </a:xfrm>
        </p:spPr>
        <p:txBody>
          <a:bodyPr>
            <a:normAutofit fontScale="90000"/>
          </a:bodyPr>
          <a:lstStyle/>
          <a:p>
            <a:r>
              <a:rPr lang="ru-RU" b="1" dirty="0" smtClean="0"/>
              <a:t>Интересные факты</a:t>
            </a:r>
            <a:endParaRPr lang="ru-RU" b="1" dirty="0"/>
          </a:p>
        </p:txBody>
      </p:sp>
      <p:sp>
        <p:nvSpPr>
          <p:cNvPr id="3" name="Содержимое 2"/>
          <p:cNvSpPr>
            <a:spLocks noGrp="1"/>
          </p:cNvSpPr>
          <p:nvPr>
            <p:ph idx="1"/>
          </p:nvPr>
        </p:nvSpPr>
        <p:spPr>
          <a:xfrm>
            <a:off x="357158" y="1785926"/>
            <a:ext cx="4214842" cy="4483113"/>
          </a:xfrm>
        </p:spPr>
        <p:txBody>
          <a:bodyPr>
            <a:normAutofit fontScale="92500" lnSpcReduction="10000"/>
          </a:bodyPr>
          <a:lstStyle/>
          <a:p>
            <a:pPr>
              <a:spcBef>
                <a:spcPts val="1200"/>
              </a:spcBef>
            </a:pPr>
            <a:r>
              <a:rPr lang="ru-RU" sz="2400" dirty="0" smtClean="0"/>
              <a:t>Зимой </a:t>
            </a:r>
            <a:r>
              <a:rPr lang="ru-RU" sz="2400" dirty="0"/>
              <a:t>1919 года Блок был арестован. Он находился под стражей полтора дня по подозрению в сговоре против революционной власти. Отпустили его по просьбе Анатолия Луначарского</a:t>
            </a:r>
            <a:r>
              <a:rPr lang="ru-RU" sz="2400" dirty="0" smtClean="0"/>
              <a:t>.</a:t>
            </a:r>
          </a:p>
          <a:p>
            <a:pPr>
              <a:spcBef>
                <a:spcPts val="1200"/>
              </a:spcBef>
            </a:pPr>
            <a:r>
              <a:rPr lang="ru-RU" sz="2400" dirty="0" smtClean="0"/>
              <a:t>В </a:t>
            </a:r>
            <a:r>
              <a:rPr lang="ru-RU" sz="2400" dirty="0"/>
              <a:t>течение долгого времени считалось, что у Блока и Анны Ахматовой был роман. Однако сама Ахматова уже после смерти Блока в своих мемуарах не раз опровергала эти слухи.</a:t>
            </a:r>
          </a:p>
          <a:p>
            <a:pPr>
              <a:spcBef>
                <a:spcPts val="1200"/>
              </a:spcBef>
              <a:buNone/>
            </a:pPr>
            <a:endParaRPr lang="ru-RU" sz="2400" dirty="0"/>
          </a:p>
        </p:txBody>
      </p:sp>
      <p:sp>
        <p:nvSpPr>
          <p:cNvPr id="6" name="Содержимое 2"/>
          <p:cNvSpPr txBox="1">
            <a:spLocks/>
          </p:cNvSpPr>
          <p:nvPr/>
        </p:nvSpPr>
        <p:spPr>
          <a:xfrm>
            <a:off x="4714876" y="642918"/>
            <a:ext cx="3929090" cy="5500726"/>
          </a:xfrm>
          <a:prstGeom prst="rect">
            <a:avLst/>
          </a:prstGeom>
        </p:spPr>
        <p:txBody>
          <a:bodyPr vert="horz" lIns="91440" tIns="45720" rIns="91440" bIns="45720" rtlCol="0">
            <a:normAutofit/>
          </a:bodyPr>
          <a:lstStyle/>
          <a:p>
            <a:pPr marL="342900" lvl="0" indent="-342900">
              <a:spcBef>
                <a:spcPts val="1200"/>
              </a:spcBef>
              <a:buFont typeface="Arial" pitchFamily="34" charset="0"/>
              <a:buChar char="•"/>
            </a:pPr>
            <a:r>
              <a:rPr lang="ru-RU" sz="2400" dirty="0" smtClean="0"/>
              <a:t>Именем </a:t>
            </a:r>
            <a:r>
              <a:rPr lang="ru-RU" sz="2400" dirty="0"/>
              <a:t>Блока назван один из астероидов, обнаруженный астрономами в 1971 году.</a:t>
            </a:r>
          </a:p>
          <a:p>
            <a:pPr marL="342900" lvl="0" indent="-342900">
              <a:spcBef>
                <a:spcPts val="1200"/>
              </a:spcBef>
              <a:buFont typeface="Arial" pitchFamily="34" charset="0"/>
              <a:buChar char="•"/>
            </a:pPr>
            <a:r>
              <a:rPr lang="ru-RU" sz="2400" dirty="0" smtClean="0"/>
              <a:t>О </a:t>
            </a:r>
            <a:r>
              <a:rPr lang="ru-RU" sz="2400" dirty="0"/>
              <a:t>пристрастиях поэта стало известно из анкеты, которую он заполнил во время проживания в одном из санаториев: это пиво и мороженое.</a:t>
            </a:r>
          </a:p>
          <a:p>
            <a:pPr marL="342900" lvl="0" indent="-342900">
              <a:spcBef>
                <a:spcPts val="1200"/>
              </a:spcBef>
              <a:buFont typeface="Arial" pitchFamily="34" charset="0"/>
              <a:buChar char="•"/>
            </a:pPr>
            <a:r>
              <a:rPr lang="ru-RU" sz="2400" dirty="0" smtClean="0"/>
              <a:t>Блоку </a:t>
            </a:r>
            <a:r>
              <a:rPr lang="ru-RU" sz="2400" dirty="0"/>
              <a:t>было всего пять лет, когда он написал свои первые стихи.</a:t>
            </a:r>
          </a:p>
          <a:p>
            <a:pPr marL="342900" marR="0" lvl="0" indent="-342900" algn="l" defTabSz="914400" rtl="0" eaLnBrk="1" fontAlgn="auto" latinLnBrk="0" hangingPunct="1">
              <a:lnSpc>
                <a:spcPct val="100000"/>
              </a:lnSpc>
              <a:spcBef>
                <a:spcPts val="1200"/>
              </a:spcBef>
              <a:spcAft>
                <a:spcPts val="0"/>
              </a:spcAft>
              <a:buClrTx/>
              <a:buSzTx/>
              <a:buFont typeface="Arial" pitchFamily="34" charset="0"/>
              <a:buNone/>
              <a:tabLst/>
              <a:defRPr/>
            </a:pPr>
            <a:endParaRPr kumimoji="0" lang="ru-RU"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foto-ramki.com/fon/bumaga/fony_20.jpg"/>
          <p:cNvPicPr>
            <a:picLocks noChangeAspect="1" noChangeArrowheads="1"/>
          </p:cNvPicPr>
          <p:nvPr/>
        </p:nvPicPr>
        <p:blipFill>
          <a:blip r:embed="rId2"/>
          <a:srcRect/>
          <a:stretch>
            <a:fillRect/>
          </a:stretch>
        </p:blipFill>
        <p:spPr bwMode="auto">
          <a:xfrm>
            <a:off x="-357221" y="0"/>
            <a:ext cx="9501221" cy="6858000"/>
          </a:xfrm>
          <a:prstGeom prst="rect">
            <a:avLst/>
          </a:prstGeom>
          <a:noFill/>
        </p:spPr>
      </p:pic>
      <p:sp>
        <p:nvSpPr>
          <p:cNvPr id="2" name="Заголовок 1"/>
          <p:cNvSpPr>
            <a:spLocks noGrp="1"/>
          </p:cNvSpPr>
          <p:nvPr>
            <p:ph type="ctrTitle"/>
          </p:nvPr>
        </p:nvSpPr>
        <p:spPr>
          <a:xfrm>
            <a:off x="1285852" y="1857364"/>
            <a:ext cx="7858148" cy="1857388"/>
          </a:xfrm>
        </p:spPr>
        <p:txBody>
          <a:bodyPr>
            <a:normAutofit fontScale="90000"/>
          </a:bodyPr>
          <a:lstStyle/>
          <a:p>
            <a:r>
              <a:rPr lang="ru-RU" sz="6600" b="1" spc="300" dirty="0" smtClean="0">
                <a:ln w="11430" cmpd="sng">
                  <a:solidFill>
                    <a:schemeClr val="accent1">
                      <a:tint val="10000"/>
                    </a:schemeClr>
                  </a:solidFill>
                  <a:prstDash val="solid"/>
                  <a:miter lim="800000"/>
                </a:ln>
                <a:solidFill>
                  <a:schemeClr val="accent1">
                    <a:lumMod val="75000"/>
                  </a:schemeClr>
                </a:solidFill>
                <a:effectLst>
                  <a:glow rad="45500">
                    <a:schemeClr val="accent1">
                      <a:satMod val="220000"/>
                      <a:alpha val="35000"/>
                    </a:schemeClr>
                  </a:glow>
                </a:effectLst>
              </a:rPr>
              <a:t>Спасибо за внимание!</a:t>
            </a:r>
            <a:endParaRPr lang="ru-RU" sz="6600" b="1" spc="300" dirty="0">
              <a:ln w="11430" cmpd="sng">
                <a:solidFill>
                  <a:schemeClr val="accent1">
                    <a:tint val="10000"/>
                  </a:schemeClr>
                </a:solidFill>
                <a:prstDash val="solid"/>
                <a:miter lim="800000"/>
              </a:ln>
              <a:solidFill>
                <a:schemeClr val="accent1">
                  <a:lumMod val="75000"/>
                </a:schemeClr>
              </a:soli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oto-ramki.com/fon/fon-2.png"/>
          <p:cNvPicPr>
            <a:picLocks noChangeAspect="1" noChangeArrowheads="1"/>
          </p:cNvPicPr>
          <p:nvPr/>
        </p:nvPicPr>
        <p:blipFill>
          <a:blip r:embed="rId2"/>
          <a:srcRect l="1562" t="1780" r="1562" b="2089"/>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3971924" cy="1143000"/>
          </a:xfrm>
        </p:spPr>
        <p:txBody>
          <a:bodyPr/>
          <a:lstStyle/>
          <a:p>
            <a:r>
              <a:rPr lang="ru-RU" b="1" dirty="0" smtClean="0"/>
              <a:t>Детство</a:t>
            </a:r>
            <a:endParaRPr lang="ru-RU" b="1" dirty="0"/>
          </a:p>
        </p:txBody>
      </p:sp>
      <p:sp>
        <p:nvSpPr>
          <p:cNvPr id="3" name="Содержимое 2"/>
          <p:cNvSpPr>
            <a:spLocks noGrp="1"/>
          </p:cNvSpPr>
          <p:nvPr>
            <p:ph idx="1"/>
          </p:nvPr>
        </p:nvSpPr>
        <p:spPr>
          <a:xfrm>
            <a:off x="357158" y="1571612"/>
            <a:ext cx="4214842" cy="4697427"/>
          </a:xfrm>
        </p:spPr>
        <p:txBody>
          <a:bodyPr>
            <a:normAutofit/>
          </a:bodyPr>
          <a:lstStyle/>
          <a:p>
            <a:pPr>
              <a:spcBef>
                <a:spcPts val="1200"/>
              </a:spcBef>
              <a:buNone/>
            </a:pPr>
            <a:r>
              <a:rPr lang="ru-RU" sz="2400" dirty="0" smtClean="0"/>
              <a:t>	Великий </a:t>
            </a:r>
            <a:r>
              <a:rPr lang="ru-RU" sz="2400" dirty="0"/>
              <a:t>русский поэт, критик, драматург Александр Блок появился на свет </a:t>
            </a:r>
            <a:r>
              <a:rPr lang="ru-RU" sz="2400" b="1" dirty="0"/>
              <a:t>28 </a:t>
            </a:r>
            <a:r>
              <a:rPr lang="ru-RU" sz="2400" b="1" dirty="0" smtClean="0"/>
              <a:t>ноября 1880 </a:t>
            </a:r>
            <a:r>
              <a:rPr lang="ru-RU" sz="2400" dirty="0" smtClean="0"/>
              <a:t>года </a:t>
            </a:r>
            <a:r>
              <a:rPr lang="ru-RU" sz="2400" dirty="0"/>
              <a:t>в Санкт-Петербурге в семье </a:t>
            </a:r>
            <a:r>
              <a:rPr lang="ru-RU" sz="2400" dirty="0" smtClean="0"/>
              <a:t>интеллигентов.</a:t>
            </a:r>
          </a:p>
          <a:p>
            <a:pPr>
              <a:spcBef>
                <a:spcPts val="1200"/>
              </a:spcBef>
              <a:buNone/>
            </a:pPr>
            <a:r>
              <a:rPr lang="ru-RU" sz="2400" dirty="0" smtClean="0"/>
              <a:t>	Первые стихи он написал в пятилетнем возрасте.</a:t>
            </a:r>
            <a:endParaRPr lang="ru-RU" sz="2400" dirty="0"/>
          </a:p>
        </p:txBody>
      </p:sp>
      <p:pic>
        <p:nvPicPr>
          <p:cNvPr id="1028" name="Picture 4" descr="http://mere-marie.com/wp-content/gallery/blok/2.jpg"/>
          <p:cNvPicPr>
            <a:picLocks noChangeAspect="1" noChangeArrowheads="1"/>
          </p:cNvPicPr>
          <p:nvPr/>
        </p:nvPicPr>
        <p:blipFill>
          <a:blip r:embed="rId3"/>
          <a:srcRect/>
          <a:stretch>
            <a:fillRect/>
          </a:stretch>
        </p:blipFill>
        <p:spPr bwMode="auto">
          <a:xfrm>
            <a:off x="4786314" y="428604"/>
            <a:ext cx="3714776" cy="5789261"/>
          </a:xfrm>
          <a:prstGeom prst="rect">
            <a:avLst/>
          </a:prstGeom>
          <a:noFill/>
          <a:effectLst>
            <a:softEdge rad="63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oto-ramki.com/fon/fon-2.png"/>
          <p:cNvPicPr>
            <a:picLocks noChangeAspect="1" noChangeArrowheads="1"/>
          </p:cNvPicPr>
          <p:nvPr/>
        </p:nvPicPr>
        <p:blipFill>
          <a:blip r:embed="rId2"/>
          <a:srcRect l="1562" t="1780" r="1562" b="2089"/>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3971924" cy="1143000"/>
          </a:xfrm>
        </p:spPr>
        <p:txBody>
          <a:bodyPr/>
          <a:lstStyle/>
          <a:p>
            <a:r>
              <a:rPr lang="ru-RU" b="1" dirty="0" smtClean="0"/>
              <a:t>Юность</a:t>
            </a:r>
            <a:endParaRPr lang="ru-RU" b="1" dirty="0"/>
          </a:p>
        </p:txBody>
      </p:sp>
      <p:sp>
        <p:nvSpPr>
          <p:cNvPr id="3" name="Содержимое 2"/>
          <p:cNvSpPr>
            <a:spLocks noGrp="1"/>
          </p:cNvSpPr>
          <p:nvPr>
            <p:ph idx="1"/>
          </p:nvPr>
        </p:nvSpPr>
        <p:spPr>
          <a:xfrm>
            <a:off x="357158" y="1571612"/>
            <a:ext cx="4214842" cy="4697427"/>
          </a:xfrm>
        </p:spPr>
        <p:txBody>
          <a:bodyPr>
            <a:normAutofit/>
          </a:bodyPr>
          <a:lstStyle/>
          <a:p>
            <a:pPr>
              <a:buNone/>
            </a:pPr>
            <a:r>
              <a:rPr lang="ru-RU" sz="2400" dirty="0"/>
              <a:t>	</a:t>
            </a:r>
            <a:r>
              <a:rPr lang="ru-RU" sz="2400" dirty="0" smtClean="0"/>
              <a:t>Глубочайший </a:t>
            </a:r>
            <a:r>
              <a:rPr lang="ru-RU" sz="2400" dirty="0"/>
              <a:t>след в творчестве Блока оставила трепетная юношеская влюбленность, которую он пережил в</a:t>
            </a:r>
            <a:r>
              <a:rPr lang="ru-RU" sz="2400" b="1" dirty="0"/>
              <a:t> 1897г</a:t>
            </a:r>
            <a:r>
              <a:rPr lang="ru-RU" sz="2400" dirty="0"/>
              <a:t>оду, находясь с матерью на отдыхе в </a:t>
            </a:r>
            <a:r>
              <a:rPr lang="ru-RU" sz="2400" dirty="0" err="1"/>
              <a:t>Бад</a:t>
            </a:r>
            <a:r>
              <a:rPr lang="ru-RU" sz="2400" dirty="0"/>
              <a:t> </a:t>
            </a:r>
            <a:r>
              <a:rPr lang="ru-RU" sz="2400" dirty="0" err="1"/>
              <a:t>Наугейме</a:t>
            </a:r>
            <a:r>
              <a:rPr lang="ru-RU" sz="2400" dirty="0"/>
              <a:t> (курортный городок в Германии).</a:t>
            </a:r>
          </a:p>
        </p:txBody>
      </p:sp>
      <p:pic>
        <p:nvPicPr>
          <p:cNvPr id="17410" name="Picture 2" descr="http://mere-marie.com/wp-content/gallery/blok/3.jpg"/>
          <p:cNvPicPr>
            <a:picLocks noChangeAspect="1" noChangeArrowheads="1"/>
          </p:cNvPicPr>
          <p:nvPr/>
        </p:nvPicPr>
        <p:blipFill>
          <a:blip r:embed="rId3"/>
          <a:srcRect/>
          <a:stretch>
            <a:fillRect/>
          </a:stretch>
        </p:blipFill>
        <p:spPr bwMode="auto">
          <a:xfrm>
            <a:off x="4814385" y="642878"/>
            <a:ext cx="3782432" cy="5429328"/>
          </a:xfrm>
          <a:prstGeom prst="rect">
            <a:avLst/>
          </a:prstGeom>
          <a:noFill/>
          <a:effectLst>
            <a:softEdge rad="63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oto-ramki.com/fon/fon-2.png"/>
          <p:cNvPicPr>
            <a:picLocks noChangeAspect="1" noChangeArrowheads="1"/>
          </p:cNvPicPr>
          <p:nvPr/>
        </p:nvPicPr>
        <p:blipFill>
          <a:blip r:embed="rId2"/>
          <a:srcRect l="1562" t="1780" r="1562" b="2089"/>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3971924" cy="1143000"/>
          </a:xfrm>
        </p:spPr>
        <p:txBody>
          <a:bodyPr/>
          <a:lstStyle/>
          <a:p>
            <a:r>
              <a:rPr lang="ru-RU" b="1" dirty="0" smtClean="0"/>
              <a:t>Учеба</a:t>
            </a:r>
            <a:endParaRPr lang="ru-RU" b="1" dirty="0"/>
          </a:p>
        </p:txBody>
      </p:sp>
      <p:sp>
        <p:nvSpPr>
          <p:cNvPr id="3" name="Содержимое 2"/>
          <p:cNvSpPr>
            <a:spLocks noGrp="1"/>
          </p:cNvSpPr>
          <p:nvPr>
            <p:ph idx="1"/>
          </p:nvPr>
        </p:nvSpPr>
        <p:spPr>
          <a:xfrm>
            <a:off x="357158" y="1571612"/>
            <a:ext cx="4214842" cy="4697427"/>
          </a:xfrm>
        </p:spPr>
        <p:txBody>
          <a:bodyPr>
            <a:normAutofit lnSpcReduction="10000"/>
          </a:bodyPr>
          <a:lstStyle/>
          <a:p>
            <a:pPr>
              <a:buNone/>
            </a:pPr>
            <a:r>
              <a:rPr lang="ru-RU" sz="2400" dirty="0"/>
              <a:t>	</a:t>
            </a:r>
            <a:r>
              <a:rPr lang="ru-RU" sz="2400" dirty="0" smtClean="0"/>
              <a:t>В</a:t>
            </a:r>
            <a:r>
              <a:rPr lang="ru-RU" sz="2400" b="1" dirty="0"/>
              <a:t> 1898 </a:t>
            </a:r>
            <a:r>
              <a:rPr lang="ru-RU" sz="2400" dirty="0"/>
              <a:t>году А.Блок </a:t>
            </a:r>
            <a:r>
              <a:rPr lang="ru-RU" sz="2400" dirty="0" smtClean="0"/>
              <a:t>окончил гимназию, </a:t>
            </a:r>
            <a:r>
              <a:rPr lang="ru-RU" sz="2400" dirty="0"/>
              <a:t>поступил на </a:t>
            </a:r>
            <a:r>
              <a:rPr lang="ru-RU" sz="2400" dirty="0" err="1"/>
              <a:t>юрфак</a:t>
            </a:r>
            <a:r>
              <a:rPr lang="ru-RU" sz="2400" dirty="0"/>
              <a:t> петербургского университета. </a:t>
            </a:r>
            <a:r>
              <a:rPr lang="ru-RU" sz="2400" dirty="0" smtClean="0"/>
              <a:t>Однако через три года он </a:t>
            </a:r>
            <a:r>
              <a:rPr lang="ru-RU" sz="2400" dirty="0"/>
              <a:t>окончательно убеждается, </a:t>
            </a:r>
            <a:r>
              <a:rPr lang="ru-RU" sz="2400" dirty="0" smtClean="0"/>
              <a:t>что юриспруденцией заниматься </a:t>
            </a:r>
            <a:r>
              <a:rPr lang="ru-RU" sz="2400" dirty="0"/>
              <a:t>не будет. Тогда он переводится на историко-философский </a:t>
            </a:r>
            <a:r>
              <a:rPr lang="ru-RU" sz="2400" dirty="0" smtClean="0"/>
              <a:t>факультет университета, который заканчивает в</a:t>
            </a:r>
            <a:r>
              <a:rPr lang="ru-RU" sz="2400" b="1" dirty="0"/>
              <a:t> 1906 </a:t>
            </a:r>
            <a:r>
              <a:rPr lang="ru-RU" sz="2400" dirty="0" smtClean="0"/>
              <a:t>году.</a:t>
            </a:r>
            <a:endParaRPr lang="ru-RU" sz="2400" dirty="0"/>
          </a:p>
        </p:txBody>
      </p:sp>
      <p:pic>
        <p:nvPicPr>
          <p:cNvPr id="23554" name="Picture 2" descr="http://mere-marie.com/wp-content/gallery/blok/4.jpg"/>
          <p:cNvPicPr>
            <a:picLocks noChangeAspect="1" noChangeArrowheads="1"/>
          </p:cNvPicPr>
          <p:nvPr/>
        </p:nvPicPr>
        <p:blipFill>
          <a:blip r:embed="rId3"/>
          <a:srcRect/>
          <a:stretch>
            <a:fillRect/>
          </a:stretch>
        </p:blipFill>
        <p:spPr bwMode="auto">
          <a:xfrm>
            <a:off x="4857752" y="428604"/>
            <a:ext cx="3667125" cy="5715000"/>
          </a:xfrm>
          <a:prstGeom prst="rect">
            <a:avLst/>
          </a:prstGeom>
          <a:noFill/>
          <a:effectLst>
            <a:softEdge rad="63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oto-ramki.com/fon/fon-2.png"/>
          <p:cNvPicPr>
            <a:picLocks noChangeAspect="1" noChangeArrowheads="1"/>
          </p:cNvPicPr>
          <p:nvPr/>
        </p:nvPicPr>
        <p:blipFill>
          <a:blip r:embed="rId2"/>
          <a:srcRect l="1562" t="1780" r="1562" b="2089"/>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3971924" cy="1143000"/>
          </a:xfrm>
        </p:spPr>
        <p:txBody>
          <a:bodyPr/>
          <a:lstStyle/>
          <a:p>
            <a:r>
              <a:rPr lang="ru-RU" b="1" dirty="0" smtClean="0"/>
              <a:t>Личная жизнь</a:t>
            </a:r>
            <a:endParaRPr lang="ru-RU" b="1" dirty="0"/>
          </a:p>
        </p:txBody>
      </p:sp>
      <p:sp>
        <p:nvSpPr>
          <p:cNvPr id="3" name="Содержимое 2"/>
          <p:cNvSpPr>
            <a:spLocks noGrp="1"/>
          </p:cNvSpPr>
          <p:nvPr>
            <p:ph idx="1"/>
          </p:nvPr>
        </p:nvSpPr>
        <p:spPr>
          <a:xfrm>
            <a:off x="357158" y="1571612"/>
            <a:ext cx="4214842" cy="4697427"/>
          </a:xfrm>
        </p:spPr>
        <p:txBody>
          <a:bodyPr>
            <a:normAutofit/>
          </a:bodyPr>
          <a:lstStyle/>
          <a:p>
            <a:pPr>
              <a:buNone/>
            </a:pPr>
            <a:r>
              <a:rPr lang="ru-RU" sz="2400" dirty="0" smtClean="0"/>
              <a:t>	Со </a:t>
            </a:r>
            <a:r>
              <a:rPr lang="ru-RU" sz="2400" dirty="0"/>
              <a:t>своей женой Любовью, дочерью великого химика Д.И.Менделеева, Александр был знаком с детства. Обвенчались они в</a:t>
            </a:r>
            <a:r>
              <a:rPr lang="ru-RU" sz="2400" b="1" dirty="0"/>
              <a:t> 1903 </a:t>
            </a:r>
            <a:r>
              <a:rPr lang="ru-RU" sz="2400" dirty="0"/>
              <a:t>году. Первую книгу «Стихи о Прекрасной Даме» Александр посвятил ей.</a:t>
            </a:r>
          </a:p>
        </p:txBody>
      </p:sp>
      <p:pic>
        <p:nvPicPr>
          <p:cNvPr id="22530" name="Picture 2" descr="http://mere-marie.com/wp-content/gallery/blok2/5.jpg"/>
          <p:cNvPicPr>
            <a:picLocks noChangeAspect="1" noChangeArrowheads="1"/>
          </p:cNvPicPr>
          <p:nvPr/>
        </p:nvPicPr>
        <p:blipFill>
          <a:blip r:embed="rId3"/>
          <a:srcRect/>
          <a:stretch>
            <a:fillRect/>
          </a:stretch>
        </p:blipFill>
        <p:spPr bwMode="auto">
          <a:xfrm>
            <a:off x="4857752" y="857232"/>
            <a:ext cx="3714776" cy="5008686"/>
          </a:xfrm>
          <a:prstGeom prst="rect">
            <a:avLst/>
          </a:prstGeom>
          <a:noFill/>
          <a:effectLst>
            <a:softEdge rad="63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oto-ramki.com/fon/fon-2.png"/>
          <p:cNvPicPr>
            <a:picLocks noChangeAspect="1" noChangeArrowheads="1"/>
          </p:cNvPicPr>
          <p:nvPr/>
        </p:nvPicPr>
        <p:blipFill>
          <a:blip r:embed="rId2"/>
          <a:srcRect l="1562" t="1780" r="1562" b="2089"/>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3971924" cy="1143000"/>
          </a:xfrm>
        </p:spPr>
        <p:txBody>
          <a:bodyPr/>
          <a:lstStyle/>
          <a:p>
            <a:r>
              <a:rPr lang="ru-RU" b="1" dirty="0" smtClean="0"/>
              <a:t>Драматургия</a:t>
            </a:r>
            <a:endParaRPr lang="ru-RU" b="1" dirty="0"/>
          </a:p>
        </p:txBody>
      </p:sp>
      <p:sp>
        <p:nvSpPr>
          <p:cNvPr id="3" name="Содержимое 2"/>
          <p:cNvSpPr>
            <a:spLocks noGrp="1"/>
          </p:cNvSpPr>
          <p:nvPr>
            <p:ph idx="1"/>
          </p:nvPr>
        </p:nvSpPr>
        <p:spPr>
          <a:xfrm>
            <a:off x="357158" y="1571612"/>
            <a:ext cx="4214842" cy="4697427"/>
          </a:xfrm>
        </p:spPr>
        <p:txBody>
          <a:bodyPr>
            <a:normAutofit/>
          </a:bodyPr>
          <a:lstStyle/>
          <a:p>
            <a:pPr>
              <a:buNone/>
            </a:pPr>
            <a:r>
              <a:rPr lang="ru-RU" sz="2400" dirty="0" smtClean="0"/>
              <a:t>	</a:t>
            </a:r>
            <a:r>
              <a:rPr lang="ru-RU" sz="2400" b="1" dirty="0" smtClean="0"/>
              <a:t>1906-1907</a:t>
            </a:r>
            <a:r>
              <a:rPr lang="ru-RU" sz="2400" b="1" dirty="0"/>
              <a:t> </a:t>
            </a:r>
            <a:r>
              <a:rPr lang="ru-RU" sz="2400" dirty="0" smtClean="0"/>
              <a:t>годы – </a:t>
            </a:r>
            <a:r>
              <a:rPr lang="ru-RU" sz="2400" dirty="0"/>
              <a:t>переломные в биографии Александра Блока</a:t>
            </a:r>
            <a:r>
              <a:rPr lang="ru-RU" sz="2400" dirty="0" smtClean="0"/>
              <a:t>, в это время </a:t>
            </a:r>
            <a:r>
              <a:rPr lang="ru-RU" sz="2400" dirty="0"/>
              <a:t>происходит переосмысление ценностей. Блок начал заниматься драматургией. Тогда были написаны драмы «Незнакомка», «Балаганчик», «Король на площади».</a:t>
            </a:r>
          </a:p>
        </p:txBody>
      </p:sp>
      <p:pic>
        <p:nvPicPr>
          <p:cNvPr id="21506" name="Picture 2" descr="http://mere-marie.com/wp-content/gallery/blok2/6.jpg"/>
          <p:cNvPicPr>
            <a:picLocks noChangeAspect="1" noChangeArrowheads="1"/>
          </p:cNvPicPr>
          <p:nvPr/>
        </p:nvPicPr>
        <p:blipFill>
          <a:blip r:embed="rId3"/>
          <a:srcRect/>
          <a:stretch>
            <a:fillRect/>
          </a:stretch>
        </p:blipFill>
        <p:spPr bwMode="auto">
          <a:xfrm>
            <a:off x="5072066" y="619724"/>
            <a:ext cx="3524249" cy="5492336"/>
          </a:xfrm>
          <a:prstGeom prst="rect">
            <a:avLst/>
          </a:prstGeom>
          <a:noFill/>
          <a:effectLst>
            <a:softEdge rad="63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oto-ramki.com/fon/fon-2.png"/>
          <p:cNvPicPr>
            <a:picLocks noChangeAspect="1" noChangeArrowheads="1"/>
          </p:cNvPicPr>
          <p:nvPr/>
        </p:nvPicPr>
        <p:blipFill>
          <a:blip r:embed="rId2"/>
          <a:srcRect l="1562" t="1780" r="1562" b="2089"/>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3971924" cy="1143000"/>
          </a:xfrm>
        </p:spPr>
        <p:txBody>
          <a:bodyPr/>
          <a:lstStyle/>
          <a:p>
            <a:r>
              <a:rPr lang="ru-RU" b="1" dirty="0" smtClean="0"/>
              <a:t>Творчество</a:t>
            </a:r>
            <a:endParaRPr lang="ru-RU" b="1" dirty="0"/>
          </a:p>
        </p:txBody>
      </p:sp>
      <p:sp>
        <p:nvSpPr>
          <p:cNvPr id="3" name="Содержимое 2"/>
          <p:cNvSpPr>
            <a:spLocks noGrp="1"/>
          </p:cNvSpPr>
          <p:nvPr>
            <p:ph idx="1"/>
          </p:nvPr>
        </p:nvSpPr>
        <p:spPr>
          <a:xfrm>
            <a:off x="357158" y="1571612"/>
            <a:ext cx="4214842" cy="4697427"/>
          </a:xfrm>
        </p:spPr>
        <p:txBody>
          <a:bodyPr>
            <a:normAutofit/>
          </a:bodyPr>
          <a:lstStyle/>
          <a:p>
            <a:pPr>
              <a:buNone/>
            </a:pPr>
            <a:r>
              <a:rPr lang="ru-RU" sz="2400" dirty="0" smtClean="0"/>
              <a:t>	</a:t>
            </a:r>
            <a:r>
              <a:rPr lang="ru-RU" sz="2400" dirty="0"/>
              <a:t>В</a:t>
            </a:r>
            <a:r>
              <a:rPr lang="ru-RU" sz="2400" b="1" dirty="0"/>
              <a:t> 1907 </a:t>
            </a:r>
            <a:r>
              <a:rPr lang="ru-RU" sz="2400" dirty="0"/>
              <a:t>году вышел сборник стихов «Снежная маска», в</a:t>
            </a:r>
            <a:r>
              <a:rPr lang="ru-RU" sz="2400" b="1" dirty="0"/>
              <a:t> 1908 </a:t>
            </a:r>
            <a:r>
              <a:rPr lang="ru-RU" sz="2400" dirty="0"/>
              <a:t>году «Город». В эти годы А.Блок работал в журнале «Золотое руно» редактором отдела критики, был одним из руководителей школы символистов. Первое собрание стихов в трех томах вышло в</a:t>
            </a:r>
            <a:r>
              <a:rPr lang="ru-RU" sz="2400" b="1" dirty="0"/>
              <a:t> 1912 </a:t>
            </a:r>
            <a:r>
              <a:rPr lang="ru-RU" sz="2400" dirty="0"/>
              <a:t>году.</a:t>
            </a:r>
          </a:p>
        </p:txBody>
      </p:sp>
      <p:pic>
        <p:nvPicPr>
          <p:cNvPr id="20482" name="Picture 2" descr="http://mere-marie.com/wp-content/gallery/blok2/7.jpg"/>
          <p:cNvPicPr>
            <a:picLocks noChangeAspect="1" noChangeArrowheads="1"/>
          </p:cNvPicPr>
          <p:nvPr/>
        </p:nvPicPr>
        <p:blipFill>
          <a:blip r:embed="rId3"/>
          <a:srcRect/>
          <a:stretch>
            <a:fillRect/>
          </a:stretch>
        </p:blipFill>
        <p:spPr bwMode="auto">
          <a:xfrm>
            <a:off x="4929190" y="571480"/>
            <a:ext cx="3511297" cy="5500726"/>
          </a:xfrm>
          <a:prstGeom prst="rect">
            <a:avLst/>
          </a:prstGeom>
          <a:noFill/>
          <a:effectLst>
            <a:softEdge rad="63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oto-ramki.com/fon/fon-2.png"/>
          <p:cNvPicPr>
            <a:picLocks noChangeAspect="1" noChangeArrowheads="1"/>
          </p:cNvPicPr>
          <p:nvPr/>
        </p:nvPicPr>
        <p:blipFill>
          <a:blip r:embed="rId2"/>
          <a:srcRect l="1562" t="1780" r="1562" b="2089"/>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3971924" cy="1143000"/>
          </a:xfrm>
        </p:spPr>
        <p:txBody>
          <a:bodyPr/>
          <a:lstStyle/>
          <a:p>
            <a:r>
              <a:rPr lang="ru-RU" b="1" dirty="0" smtClean="0"/>
              <a:t>Революции</a:t>
            </a:r>
            <a:endParaRPr lang="ru-RU" b="1" dirty="0"/>
          </a:p>
        </p:txBody>
      </p:sp>
      <p:sp>
        <p:nvSpPr>
          <p:cNvPr id="3" name="Содержимое 2"/>
          <p:cNvSpPr>
            <a:spLocks noGrp="1"/>
          </p:cNvSpPr>
          <p:nvPr>
            <p:ph idx="1"/>
          </p:nvPr>
        </p:nvSpPr>
        <p:spPr>
          <a:xfrm>
            <a:off x="285720" y="1428736"/>
            <a:ext cx="4286280" cy="4840303"/>
          </a:xfrm>
        </p:spPr>
        <p:txBody>
          <a:bodyPr>
            <a:normAutofit fontScale="92500"/>
          </a:bodyPr>
          <a:lstStyle/>
          <a:p>
            <a:pPr>
              <a:spcBef>
                <a:spcPts val="1200"/>
              </a:spcBef>
              <a:buNone/>
            </a:pPr>
            <a:r>
              <a:rPr lang="ru-RU" sz="2400" dirty="0" smtClean="0"/>
              <a:t>	</a:t>
            </a:r>
            <a:r>
              <a:rPr lang="ru-RU" sz="2400" dirty="0"/>
              <a:t>Биография Блока тесно связана с Февральской и Октябрьской революциями. Он не уехал в эмиграцию, считал своим долгом быть в тяжелые времена с Россией. Надеялся на перемены, на новую власть возлагал большие надежды. </a:t>
            </a:r>
            <a:endParaRPr lang="ru-RU" sz="2400" dirty="0" smtClean="0"/>
          </a:p>
          <a:p>
            <a:pPr>
              <a:spcBef>
                <a:spcPts val="1200"/>
              </a:spcBef>
              <a:buNone/>
            </a:pPr>
            <a:r>
              <a:rPr lang="ru-RU" sz="2400" dirty="0" smtClean="0"/>
              <a:t>	Когда </a:t>
            </a:r>
            <a:r>
              <a:rPr lang="ru-RU" sz="2400" dirty="0"/>
              <a:t>действия большевистской </a:t>
            </a:r>
            <a:r>
              <a:rPr lang="ru-RU" sz="2400" dirty="0" smtClean="0"/>
              <a:t>власти   пошли </a:t>
            </a:r>
            <a:r>
              <a:rPr lang="ru-RU" sz="2400" dirty="0"/>
              <a:t>в разрез их обещаниям, отчаянию Блока не было предела. </a:t>
            </a:r>
          </a:p>
        </p:txBody>
      </p:sp>
      <p:pic>
        <p:nvPicPr>
          <p:cNvPr id="19458" name="Picture 2" descr="http://mere-marie.com/wp-content/gallery/blok3/9.jpg"/>
          <p:cNvPicPr>
            <a:picLocks noChangeAspect="1" noChangeArrowheads="1"/>
          </p:cNvPicPr>
          <p:nvPr/>
        </p:nvPicPr>
        <p:blipFill>
          <a:blip r:embed="rId3"/>
          <a:srcRect/>
          <a:stretch>
            <a:fillRect/>
          </a:stretch>
        </p:blipFill>
        <p:spPr bwMode="auto">
          <a:xfrm>
            <a:off x="4929190" y="714356"/>
            <a:ext cx="3585922" cy="5286372"/>
          </a:xfrm>
          <a:prstGeom prst="rect">
            <a:avLst/>
          </a:prstGeom>
          <a:noFill/>
          <a:effectLst>
            <a:softEdge rad="63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oto-ramki.com/fon/fon-2.png"/>
          <p:cNvPicPr>
            <a:picLocks noChangeAspect="1" noChangeArrowheads="1"/>
          </p:cNvPicPr>
          <p:nvPr/>
        </p:nvPicPr>
        <p:blipFill>
          <a:blip r:embed="rId2"/>
          <a:srcRect l="1562" t="1780" r="1562" b="2089"/>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3971924" cy="1143000"/>
          </a:xfrm>
        </p:spPr>
        <p:txBody>
          <a:bodyPr>
            <a:normAutofit fontScale="90000"/>
          </a:bodyPr>
          <a:lstStyle/>
          <a:p>
            <a:r>
              <a:rPr lang="ru-RU" b="1" dirty="0" smtClean="0"/>
              <a:t>Последние годы жизни</a:t>
            </a:r>
            <a:endParaRPr lang="ru-RU" b="1" dirty="0"/>
          </a:p>
        </p:txBody>
      </p:sp>
      <p:sp>
        <p:nvSpPr>
          <p:cNvPr id="3" name="Содержимое 2"/>
          <p:cNvSpPr>
            <a:spLocks noGrp="1"/>
          </p:cNvSpPr>
          <p:nvPr>
            <p:ph idx="1"/>
          </p:nvPr>
        </p:nvSpPr>
        <p:spPr>
          <a:xfrm>
            <a:off x="357158" y="1571612"/>
            <a:ext cx="4214842" cy="4697427"/>
          </a:xfrm>
        </p:spPr>
        <p:txBody>
          <a:bodyPr>
            <a:normAutofit fontScale="92500" lnSpcReduction="10000"/>
          </a:bodyPr>
          <a:lstStyle/>
          <a:p>
            <a:pPr>
              <a:buNone/>
            </a:pPr>
            <a:r>
              <a:rPr lang="ru-RU" sz="2400" dirty="0" smtClean="0"/>
              <a:t>	Последняя </a:t>
            </a:r>
            <a:r>
              <a:rPr lang="ru-RU" sz="2400" dirty="0"/>
              <a:t>поэма «Двенадцать</a:t>
            </a:r>
            <a:r>
              <a:rPr lang="ru-RU" sz="2400" dirty="0" smtClean="0"/>
              <a:t>» </a:t>
            </a:r>
            <a:r>
              <a:rPr lang="ru-RU" sz="2400" b="1" dirty="0" smtClean="0"/>
              <a:t>(1920) </a:t>
            </a:r>
            <a:r>
              <a:rPr lang="ru-RU" sz="2400" dirty="0"/>
              <a:t>- загадочное и противоречивое </a:t>
            </a:r>
            <a:r>
              <a:rPr lang="ru-RU" sz="2400" dirty="0" smtClean="0"/>
              <a:t>произведение. </a:t>
            </a:r>
          </a:p>
          <a:p>
            <a:pPr>
              <a:buNone/>
            </a:pPr>
            <a:r>
              <a:rPr lang="ru-RU" sz="2400" dirty="0"/>
              <a:t>	</a:t>
            </a:r>
            <a:r>
              <a:rPr lang="ru-RU" sz="2400" dirty="0" smtClean="0"/>
              <a:t>Материальные </a:t>
            </a:r>
            <a:r>
              <a:rPr lang="ru-RU" sz="2400" dirty="0"/>
              <a:t>трудности, проблемы в семье, депрессия – это было не по силам больному сердцу поэта. Александр Блок тяжело заболел в </a:t>
            </a:r>
            <a:r>
              <a:rPr lang="ru-RU" sz="2400" dirty="0" smtClean="0"/>
              <a:t>апреле </a:t>
            </a:r>
            <a:r>
              <a:rPr lang="ru-RU" sz="2400" b="1" dirty="0" smtClean="0"/>
              <a:t>1921</a:t>
            </a:r>
            <a:r>
              <a:rPr lang="ru-RU" sz="2400" dirty="0" smtClean="0"/>
              <a:t> года, </a:t>
            </a:r>
            <a:r>
              <a:rPr lang="ru-RU" sz="2400" dirty="0"/>
              <a:t>скончался </a:t>
            </a:r>
            <a:r>
              <a:rPr lang="ru-RU" sz="2400" dirty="0" smtClean="0"/>
              <a:t>7 августа.</a:t>
            </a:r>
          </a:p>
          <a:p>
            <a:pPr>
              <a:buNone/>
            </a:pPr>
            <a:r>
              <a:rPr lang="ru-RU" sz="2400" dirty="0"/>
              <a:t>	</a:t>
            </a:r>
            <a:r>
              <a:rPr lang="ru-RU" sz="2400" dirty="0" smtClean="0"/>
              <a:t> </a:t>
            </a:r>
            <a:r>
              <a:rPr lang="ru-RU" sz="2400" dirty="0"/>
              <a:t>Творчество Блока знают во всем мире, </a:t>
            </a:r>
            <a:r>
              <a:rPr lang="ru-RU" sz="2400" dirty="0" smtClean="0"/>
              <a:t>его произведения переведены на </a:t>
            </a:r>
            <a:r>
              <a:rPr lang="ru-RU" sz="2400" dirty="0"/>
              <a:t>многие </a:t>
            </a:r>
            <a:r>
              <a:rPr lang="ru-RU" sz="2400" dirty="0" smtClean="0"/>
              <a:t>языки. </a:t>
            </a:r>
            <a:endParaRPr lang="ru-RU" sz="2400" dirty="0"/>
          </a:p>
        </p:txBody>
      </p:sp>
      <p:pic>
        <p:nvPicPr>
          <p:cNvPr id="18434" name="Picture 2" descr="http://mere-marie.com/wp-content/gallery/blok3/9_.jpg"/>
          <p:cNvPicPr>
            <a:picLocks noChangeAspect="1" noChangeArrowheads="1"/>
          </p:cNvPicPr>
          <p:nvPr/>
        </p:nvPicPr>
        <p:blipFill>
          <a:blip r:embed="rId3"/>
          <a:srcRect/>
          <a:stretch>
            <a:fillRect/>
          </a:stretch>
        </p:blipFill>
        <p:spPr bwMode="auto">
          <a:xfrm>
            <a:off x="5000628" y="642918"/>
            <a:ext cx="3429024" cy="5330089"/>
          </a:xfrm>
          <a:prstGeom prst="rect">
            <a:avLst/>
          </a:prstGeom>
          <a:noFill/>
          <a:effectLst>
            <a:softEdge rad="63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163</Words>
  <Application>Microsoft Office PowerPoint</Application>
  <PresentationFormat>Экран (4:3)</PresentationFormat>
  <Paragraphs>57</Paragraphs>
  <Slides>11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Александр Блок</vt:lpstr>
      <vt:lpstr>Детство</vt:lpstr>
      <vt:lpstr>Юность</vt:lpstr>
      <vt:lpstr>Учеба</vt:lpstr>
      <vt:lpstr>Личная жизнь</vt:lpstr>
      <vt:lpstr>Драматургия</vt:lpstr>
      <vt:lpstr>Творчество</vt:lpstr>
      <vt:lpstr>Революции</vt:lpstr>
      <vt:lpstr>Последние годы жизни</vt:lpstr>
      <vt:lpstr>Интересные факты</vt:lpstr>
      <vt:lpstr>Спасибо за внимание!</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Олеся</dc:creator>
  <cp:lastModifiedBy>Олеся</cp:lastModifiedBy>
  <cp:revision>18</cp:revision>
  <dcterms:created xsi:type="dcterms:W3CDTF">2014-12-10T17:57:54Z</dcterms:created>
  <dcterms:modified xsi:type="dcterms:W3CDTF">2015-01-28T21:30:08Z</dcterms:modified>
</cp:coreProperties>
</file>