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1" r:id="rId4"/>
    <p:sldId id="265" r:id="rId5"/>
    <p:sldId id="264" r:id="rId6"/>
    <p:sldId id="267" r:id="rId7"/>
    <p:sldId id="269" r:id="rId8"/>
    <p:sldId id="258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34A"/>
    <a:srgbClr val="2D2009"/>
    <a:srgbClr val="26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>
        <p:scale>
          <a:sx n="42" d="100"/>
          <a:sy n="42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0CB4-B306-431D-8F45-F8B938AE4DD2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0D2A3-F803-4004-9D6A-6C4E181A7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2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D2A3-F803-4004-9D6A-6C4E181A763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ллаж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" y="248625"/>
            <a:ext cx="9000000" cy="6609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8677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8000" b="1" i="0" cap="none" spc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mantica script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44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123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834f219801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131613" y="5169088"/>
            <a:ext cx="1580583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Admin\&#1052;&#1086;&#1080;%20&#1076;&#1086;&#1082;&#1091;&#1084;&#1077;&#1085;&#1090;&#1099;\Downloads\&#1041;&#1088;&#1072;&#1090;&#1100;&#1103;%20&#1043;&#1088;&#1080;&#1084;&#1084;.as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obbitaniya.ru/grimm/grimm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7485165" cy="1566837"/>
          </a:xfrm>
        </p:spPr>
        <p:txBody>
          <a:bodyPr/>
          <a:lstStyle/>
          <a:p>
            <a:r>
              <a:rPr lang="ru-RU" dirty="0" smtClean="0"/>
              <a:t>Братья Гримм</a:t>
            </a:r>
            <a:endParaRPr lang="ru-RU" dirty="0"/>
          </a:p>
        </p:txBody>
      </p:sp>
      <p:pic>
        <p:nvPicPr>
          <p:cNvPr id="7" name="Рисунок 6" descr="bratya_grimm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330" y="1092168"/>
            <a:ext cx="5046669" cy="580712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Братья Гримм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134184" cy="22272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Детство братьев Гримм проходило в большой, счастливой семье: папа - судья, заботливая мама, пять братьев и сестрица </a:t>
            </a:r>
            <a:r>
              <a:rPr lang="ru-RU" sz="2000" dirty="0" err="1" smtClean="0">
                <a:latin typeface="Monotype Corsiva" pitchFamily="66" charset="0"/>
              </a:rPr>
              <a:t>Лотта</a:t>
            </a:r>
            <a:r>
              <a:rPr lang="ru-RU" sz="2000" dirty="0" smtClean="0">
                <a:latin typeface="Monotype Corsiva" pitchFamily="66" charset="0"/>
              </a:rPr>
              <a:t>. Особенно были привязаны друг к другу погодки </a:t>
            </a:r>
            <a:r>
              <a:rPr lang="ru-RU" sz="2000" dirty="0" err="1" smtClean="0">
                <a:latin typeface="Monotype Corsiva" pitchFamily="66" charset="0"/>
              </a:rPr>
              <a:t>Якоб</a:t>
            </a:r>
            <a:r>
              <a:rPr lang="ru-RU" sz="2000" dirty="0" smtClean="0">
                <a:latin typeface="Monotype Corsiva" pitchFamily="66" charset="0"/>
              </a:rPr>
              <a:t> и Вильгельм. Но дети в этой семье рано осиротели... Когда старшему из них - </a:t>
            </a:r>
            <a:r>
              <a:rPr lang="ru-RU" sz="2000" dirty="0" err="1" smtClean="0">
                <a:latin typeface="Monotype Corsiva" pitchFamily="66" charset="0"/>
              </a:rPr>
              <a:t>Якобу</a:t>
            </a:r>
            <a:r>
              <a:rPr lang="ru-RU" sz="2000" dirty="0" smtClean="0">
                <a:latin typeface="Monotype Corsiva" pitchFamily="66" charset="0"/>
              </a:rPr>
              <a:t> - исполнилось одиннадцать лет, умер отец. Мальчик стал главой семьи</a:t>
            </a:r>
          </a:p>
        </p:txBody>
      </p:sp>
      <p:pic>
        <p:nvPicPr>
          <p:cNvPr id="6" name="Рисунок 5" descr="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8222" y="2041506"/>
            <a:ext cx="5165778" cy="4011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4816494"/>
            <a:ext cx="4746690" cy="20415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Monotype Corsiva" pitchFamily="66" charset="0"/>
              </a:rPr>
              <a:t>По семейной традиции братья </a:t>
            </a:r>
            <a:r>
              <a:rPr lang="ru-RU" dirty="0" err="1" smtClean="0">
                <a:latin typeface="Monotype Corsiva" pitchFamily="66" charset="0"/>
              </a:rPr>
              <a:t>Якоб</a:t>
            </a:r>
            <a:r>
              <a:rPr lang="ru-RU" dirty="0" smtClean="0">
                <a:latin typeface="Monotype Corsiva" pitchFamily="66" charset="0"/>
              </a:rPr>
              <a:t> и Вильгельм стали юристами. Но их влекла старинная народная поэзия, выразившаяся в стихах и сказках. Они изучали старинные легенды и предания, историю родного языка, немецкую мифологию и грамматику, выпускали научные книги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109" y="2406636"/>
            <a:ext cx="2941986" cy="247920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4451364"/>
            <a:ext cx="5521338" cy="186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7271" y="361910"/>
            <a:ext cx="6170698" cy="11319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Братья </a:t>
            </a:r>
            <a:r>
              <a:rPr lang="ru-RU" sz="2000" b="1" dirty="0" err="1" smtClean="0">
                <a:latin typeface="Monotype Corsiva" pitchFamily="66" charset="0"/>
              </a:rPr>
              <a:t>Якоб</a:t>
            </a:r>
            <a:r>
              <a:rPr lang="ru-RU" sz="2000" dirty="0" smtClean="0">
                <a:latin typeface="Monotype Corsiva" pitchFamily="66" charset="0"/>
              </a:rPr>
              <a:t>  (1785-1863) и </a:t>
            </a:r>
            <a:r>
              <a:rPr lang="ru-RU" sz="2000" b="1" dirty="0" smtClean="0">
                <a:latin typeface="Monotype Corsiva" pitchFamily="66" charset="0"/>
              </a:rPr>
              <a:t>Вильгельм</a:t>
            </a:r>
            <a:r>
              <a:rPr lang="ru-RU" sz="2000" dirty="0" smtClean="0">
                <a:latin typeface="Monotype Corsiva" pitchFamily="66" charset="0"/>
              </a:rPr>
              <a:t>   (1786-1859) </a:t>
            </a:r>
            <a:r>
              <a:rPr lang="ru-RU" sz="2000" b="1" dirty="0" smtClean="0">
                <a:latin typeface="Monotype Corsiva" pitchFamily="66" charset="0"/>
              </a:rPr>
              <a:t>Гримм</a:t>
            </a:r>
            <a:r>
              <a:rPr lang="ru-RU" sz="2000" dirty="0" smtClean="0">
                <a:latin typeface="Monotype Corsiva" pitchFamily="66" charset="0"/>
              </a:rPr>
              <a:t> были крупнейшими европейскими филологами и фольклористами XIX века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7" name="Рисунок 6" descr="4026bc7b7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5726" y="2114532"/>
            <a:ext cx="3578274" cy="35782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78153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8DC"/>
              </a:clrFrom>
              <a:clrTo>
                <a:srgbClr val="FFF8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30281" y="873090"/>
            <a:ext cx="3760839" cy="37608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597416"/>
            <a:ext cx="54848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Собиранием и изучением народных сказок братья Гримм увлекались ещё в студенческие годы, это увлечение стало главным делом в их жизни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</a:p>
          <a:p>
            <a:pPr algn="just"/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Славу великих сказочников принесли им три сборника «Детских и семейных сказок» (1812, 1815, 1822)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08173" y="0"/>
            <a:ext cx="6535827" cy="17161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Братья Гримм</a:t>
            </a:r>
            <a:r>
              <a:rPr lang="ru-RU" dirty="0" smtClean="0">
                <a:latin typeface="Monotype Corsiva" pitchFamily="66" charset="0"/>
              </a:rPr>
              <a:t> впервые рассмотрели </a:t>
            </a:r>
            <a:r>
              <a:rPr lang="ru-RU" b="1" dirty="0" smtClean="0">
                <a:latin typeface="Monotype Corsiva" pitchFamily="66" charset="0"/>
              </a:rPr>
              <a:t>сказку </a:t>
            </a:r>
            <a:r>
              <a:rPr lang="ru-RU" dirty="0" smtClean="0">
                <a:latin typeface="Monotype Corsiva" pitchFamily="66" charset="0"/>
              </a:rPr>
              <a:t>как произведение искусства, отличающееся выразительностью сюжета и яркостью разговорного языка. Вот почему тексты их сказок интересны читателям самого разного возраста.  Братьев Гримм приписывают к основателям Германистики и Германской филологии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30558" y="5254650"/>
            <a:ext cx="5813442" cy="1390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9636" y="5108598"/>
            <a:ext cx="52943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Monotype Corsiva" pitchFamily="66" charset="0"/>
              </a:rPr>
              <a:t>Некоторые учёные считают, что Гримм не сочиняли сказки, а обрабатывали и творчески пересказывали лишь те, которые записывали со слов народных сказителей</a:t>
            </a:r>
          </a:p>
        </p:txBody>
      </p:sp>
      <p:pic>
        <p:nvPicPr>
          <p:cNvPr id="9" name="Рисунок 8" descr="stix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2260" y="2333610"/>
            <a:ext cx="3464283" cy="2597021"/>
          </a:xfrm>
          <a:prstGeom prst="rect">
            <a:avLst/>
          </a:prstGeom>
        </p:spPr>
      </p:pic>
      <p:pic>
        <p:nvPicPr>
          <p:cNvPr id="8" name="Рисунок 7" descr="765582_200506221500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953" y="1785915"/>
            <a:ext cx="4979032" cy="35326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6953" y="288882"/>
            <a:ext cx="5805567" cy="2774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6492" y="398421"/>
            <a:ext cx="56230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Среди них «</a:t>
            </a:r>
            <a:r>
              <a:rPr lang="ru-RU" sz="2400" dirty="0" err="1" smtClean="0">
                <a:latin typeface="Monotype Corsiva" pitchFamily="66" charset="0"/>
              </a:rPr>
              <a:t>Бременские</a:t>
            </a:r>
            <a:r>
              <a:rPr lang="ru-RU" sz="2400" dirty="0" smtClean="0">
                <a:latin typeface="Monotype Corsiva" pitchFamily="66" charset="0"/>
              </a:rPr>
              <a:t> музыканты», «Горшок каши», «Кот в сапогах», «Красная шапочка», «Белоснежка», «Золушка», «Золотой гусь», «Волк и семеро козлят» - всего около 200 сказок сразу же были переведены на большинство известных языков и стали любимыми как для детей, так  и для взрослых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4" name="Рисунок 13" descr="89ca372b-eeed-4643-923d-e6ce68c41b3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49"/>
          <a:stretch>
            <a:fillRect/>
          </a:stretch>
        </p:blipFill>
        <p:spPr>
          <a:xfrm rot="261347">
            <a:off x="6217999" y="92642"/>
            <a:ext cx="2555910" cy="30584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Рисунок 14" descr="8999_html_1fec0c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1440">
            <a:off x="161686" y="3298582"/>
            <a:ext cx="2967690" cy="29676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6" name="Рисунок 15" descr="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2093">
            <a:off x="3632400" y="3220909"/>
            <a:ext cx="2263806" cy="34986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 descr="1362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1137" y="3319461"/>
            <a:ext cx="2286000" cy="32613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215856"/>
            <a:ext cx="5294385" cy="34322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Язык </a:t>
            </a:r>
            <a:r>
              <a:rPr lang="ru-RU" sz="2000" dirty="0" err="1" smtClean="0">
                <a:latin typeface="Monotype Corsiva" pitchFamily="66" charset="0"/>
              </a:rPr>
              <a:t>гриммовских</a:t>
            </a:r>
            <a:r>
              <a:rPr lang="ru-RU" sz="2000" dirty="0" smtClean="0">
                <a:latin typeface="Monotype Corsiva" pitchFamily="66" charset="0"/>
              </a:rPr>
              <a:t> сказок сочен, насыщен разнообразными пословицами, поговорками, меткими языковыми сравнениями. В них сохранены свойственные народной речи выражения, образные характеристики, игра слов, типичные для сказочного стиля повторения, звукоподражания. Сказки братьев Гримм редко начинаются традиционным вступлением: "Жил да был", "В некотором царстве, в некотором государстве«. Рассказчики редко обращаются непосредственно к слушателям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7" name="Рисунок 6" descr="4602074100073.jpg"/>
          <p:cNvPicPr>
            <a:picLocks noChangeAspect="1"/>
          </p:cNvPicPr>
          <p:nvPr/>
        </p:nvPicPr>
        <p:blipFill>
          <a:blip r:embed="rId2" cstate="print"/>
          <a:srcRect l="20468"/>
          <a:stretch>
            <a:fillRect/>
          </a:stretch>
        </p:blipFill>
        <p:spPr>
          <a:xfrm rot="383807">
            <a:off x="5020633" y="1933441"/>
            <a:ext cx="3729876" cy="4699149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04908" y="0"/>
            <a:ext cx="6316749" cy="20812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Сказки братьев Гримм серьезно повлияли на отношение к сказочному творчеству, если до них сказки были чаще слишком простые, то истории братьев можно назвать литературным новшеством, прорывом. Впоследствии множество людей вдохновлялось поиском замечательных народных сказок и их публикацией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Рисунок 5" descr="2213195634734ea6f0d19f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9790">
            <a:off x="270555" y="2314992"/>
            <a:ext cx="3166880" cy="4107895"/>
          </a:xfrm>
          <a:prstGeom prst="rect">
            <a:avLst/>
          </a:prstGeom>
        </p:spPr>
      </p:pic>
      <p:pic>
        <p:nvPicPr>
          <p:cNvPr id="7" name="Рисунок 6" descr="4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29" b="5943"/>
          <a:stretch>
            <a:fillRect/>
          </a:stretch>
        </p:blipFill>
        <p:spPr>
          <a:xfrm rot="380631">
            <a:off x="5062966" y="2439715"/>
            <a:ext cx="3859820" cy="42179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8655" y="6488668"/>
            <a:ext cx="4153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//www.hobbitaniya.ru/grimm/grimm.php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4013208"/>
            <a:ext cx="6470676" cy="28447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3466" y="4232286"/>
            <a:ext cx="58785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Ближе к закату жизни братья Гримм занялись составлением немецкого словаря. Это была первая работа по составлению словаря в Германии. Но завершить начатое не удалось: Вильгельм умер, работая над буквой D в 1859 году, а его брат </a:t>
            </a:r>
            <a:r>
              <a:rPr lang="ru-RU" sz="2000" dirty="0" err="1" smtClean="0">
                <a:latin typeface="Monotype Corsiva" pitchFamily="66" charset="0"/>
              </a:rPr>
              <a:t>Якоб</a:t>
            </a:r>
            <a:r>
              <a:rPr lang="ru-RU" sz="2000" dirty="0" smtClean="0">
                <a:latin typeface="Monotype Corsiva" pitchFamily="66" charset="0"/>
              </a:rPr>
              <a:t> прожил еще четыре года и успел завершить работу над буквами A, B, C и E. </a:t>
            </a:r>
            <a:r>
              <a:rPr lang="ru-RU" sz="2000" dirty="0" err="1" smtClean="0">
                <a:latin typeface="Monotype Corsiva" pitchFamily="66" charset="0"/>
              </a:rPr>
              <a:t>Якоб</a:t>
            </a:r>
            <a:r>
              <a:rPr lang="ru-RU" sz="2000" dirty="0" smtClean="0">
                <a:latin typeface="Monotype Corsiva" pitchFamily="66" charset="0"/>
              </a:rPr>
              <a:t> умер прямо на рабочем месте, работая над словом </a:t>
            </a:r>
            <a:r>
              <a:rPr lang="ru-RU" sz="2000" dirty="0" err="1" smtClean="0">
                <a:latin typeface="Monotype Corsiva" pitchFamily="66" charset="0"/>
              </a:rPr>
              <a:t>Frucht</a:t>
            </a:r>
            <a:r>
              <a:rPr lang="ru-RU" sz="2000" dirty="0" smtClean="0">
                <a:latin typeface="Monotype Corsiva" pitchFamily="66" charset="0"/>
              </a:rPr>
              <a:t> (фрукт)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Рисунок 5" descr="800px-Das_deutsche_woerterbuch_erster_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622" y="252369"/>
            <a:ext cx="5476950" cy="36558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book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24" y="1712889"/>
            <a:ext cx="3074967" cy="558583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ratya-grimm1-225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953" y="288882"/>
            <a:ext cx="3541761" cy="47223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024304" y="4999060"/>
            <a:ext cx="4637151" cy="10953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70357" y="5108598"/>
            <a:ext cx="4381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Память потомков запечатлела братьев Гримм в прекрасных  памятниках в их родном немецком городе </a:t>
            </a:r>
            <a:r>
              <a:rPr lang="ru-RU" sz="2000" dirty="0" err="1" smtClean="0">
                <a:latin typeface="Monotype Corsiva" pitchFamily="66" charset="0"/>
              </a:rPr>
              <a:t>Ханау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7" name="Рисунок 6" descr="Bratya-grimm-300x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896" y="252369"/>
            <a:ext cx="4308534" cy="399257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404</Words>
  <Application>Microsoft Office PowerPoint</Application>
  <PresentationFormat>Экран (4:3)</PresentationFormat>
  <Paragraphs>16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Братья Гримм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User</cp:lastModifiedBy>
  <cp:revision>86</cp:revision>
  <dcterms:created xsi:type="dcterms:W3CDTF">2013-10-30T04:29:11Z</dcterms:created>
  <dcterms:modified xsi:type="dcterms:W3CDTF">2014-06-02T13:37:06Z</dcterms:modified>
</cp:coreProperties>
</file>