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80" r:id="rId2"/>
    <p:sldId id="256" r:id="rId3"/>
    <p:sldId id="279" r:id="rId4"/>
    <p:sldId id="267" r:id="rId5"/>
    <p:sldId id="257" r:id="rId6"/>
    <p:sldId id="258" r:id="rId7"/>
    <p:sldId id="277" r:id="rId8"/>
    <p:sldId id="261" r:id="rId9"/>
    <p:sldId id="278" r:id="rId10"/>
    <p:sldId id="264" r:id="rId11"/>
    <p:sldId id="274" r:id="rId12"/>
    <p:sldId id="273" r:id="rId13"/>
    <p:sldId id="266" r:id="rId14"/>
    <p:sldId id="276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66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8" autoAdjust="0"/>
    <p:restoredTop sz="94660"/>
  </p:normalViewPr>
  <p:slideViewPr>
    <p:cSldViewPr>
      <p:cViewPr varScale="1">
        <p:scale>
          <a:sx n="88" d="100"/>
          <a:sy n="8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5CA2-2843-450C-9BDA-2B190EAD8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212D-7604-4917-A64A-B01AADDEC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A108-F062-4E96-A979-F1AD5106B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A2D3-7E7C-4979-996C-EEC27EE0C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83CC-8683-4848-A028-2FE0B909F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9DFD-3183-4BAD-8C37-FF1F4D60D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A1FE-1B1D-4B63-BD6C-C975957A3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F85F-912F-4E2C-8E6E-29CA5B65D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F3DC-FEAB-41C1-B4F9-0F8360E7B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BC1B-C076-4988-85D8-2FBED138A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41A7-D45A-4A0A-A7A1-D57F4F6CD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A5E9631-179A-4FB2-BBDA-BF00ECDD3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4" r:id="rId2"/>
    <p:sldLayoutId id="2147483723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4" r:id="rId9"/>
    <p:sldLayoutId id="2147483720" r:id="rId10"/>
    <p:sldLayoutId id="214748372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2209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Фредерік Стендаль </a:t>
            </a:r>
            <a:br>
              <a:rPr lang="uk-UA" sz="54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sz="5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(Марі Анрі Бейль)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400800" y="5791200"/>
            <a:ext cx="274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mtClean="0"/>
              <a:t>   Презентація </a:t>
            </a:r>
            <a:endParaRPr lang="uk-UA"/>
          </a:p>
          <a:p>
            <a:r>
              <a:rPr lang="uk-UA"/>
              <a:t>учениці 6 класу </a:t>
            </a:r>
            <a:r>
              <a:rPr lang="uk-UA" smtClean="0"/>
              <a:t>гімназії</a:t>
            </a:r>
            <a:endParaRPr lang="uk-UA"/>
          </a:p>
          <a:p>
            <a:r>
              <a:rPr lang="uk-UA"/>
              <a:t>Моренець Світлани</a:t>
            </a:r>
            <a:endParaRPr lang="ru-RU"/>
          </a:p>
        </p:txBody>
      </p:sp>
      <p:pic>
        <p:nvPicPr>
          <p:cNvPr id="28674" name="Picture 2" descr="C:\Documents and Settings\Admin\Рабочий стол\8_50ff9eaa45b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2193">
            <a:off x="609623" y="3532218"/>
            <a:ext cx="4072062" cy="3054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fXwNNZ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724">
            <a:off x="5311153" y="401364"/>
            <a:ext cx="3651872" cy="208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Admin\Рабочий стол\стендаль\8_50ffa0fa8c8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3883">
            <a:off x="5620537" y="3005086"/>
            <a:ext cx="323850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514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>
                <a:solidFill>
                  <a:srgbClr val="FFFF00"/>
                </a:solidFill>
              </a:rPr>
              <a:t>Бути самим собою — єдиний, мабуть, засіб мати успіх.</a:t>
            </a:r>
          </a:p>
          <a:p>
            <a:r>
              <a:rPr lang="uk-UA" i="1" smtClean="0">
                <a:solidFill>
                  <a:srgbClr val="FFFF00"/>
                </a:solidFill>
              </a:rPr>
              <a:t>                               Стендаль</a:t>
            </a:r>
            <a:endParaRPr lang="ru-RU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6096000" cy="2667000"/>
          </a:xfrm>
        </p:spPr>
        <p:txBody>
          <a:bodyPr/>
          <a:lstStyle/>
          <a:p>
            <a:pPr eaLnBrk="1" hangingPunct="1">
              <a:defRPr/>
            </a:pPr>
            <a:r>
              <a:rPr lang="ru-RU" sz="2100" smtClean="0">
                <a:latin typeface="+mj-lt"/>
              </a:rPr>
              <a:t>Перебування в Італії залишило глибокий слід у творчості Стендаля. Він із захопленням вивчав італійське мистецтво, живопис, музику. Ця країна надихнула його на цілу низку творів: «Історія живопису в Італії», «Прогулянки по Риму».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100" smtClean="0">
                <a:latin typeface="+mj-lt"/>
              </a:rPr>
              <a:t>    Путівник «Прогулянки по Риму» допоміг подолати матеріальну скруту.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5308">
            <a:off x="6404038" y="566293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8721">
            <a:off x="3848446" y="4373480"/>
            <a:ext cx="2994879" cy="199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99381">
            <a:off x="465460" y="3521272"/>
            <a:ext cx="3054654" cy="2446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61188">
            <a:off x="5680093" y="2704528"/>
            <a:ext cx="3114675" cy="2044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685800"/>
          </a:xfrm>
        </p:spPr>
        <p:txBody>
          <a:bodyPr/>
          <a:lstStyle/>
          <a:p>
            <a:pPr algn="ctr" eaLnBrk="1" hangingPunct="1"/>
            <a:r>
              <a:rPr lang="uk-UA" sz="3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Стендаль про роль літератури</a:t>
            </a:r>
            <a:endParaRPr lang="ru-RU" sz="36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4800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b="1" smtClean="0">
                <a:solidFill>
                  <a:srgbClr val="FFFF00"/>
                </a:solidFill>
                <a:latin typeface="+mj-lt"/>
              </a:rPr>
              <a:t>Творчість Стендаля належить до першого етапу в розвитку французького критичного реалізму.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100" smtClean="0">
                <a:latin typeface="+mj-lt"/>
              </a:rPr>
              <a:t>      Стендаль вносить у літературу бойовий дух і героїчні традиції нещодавньої революції.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100" smtClean="0">
                <a:latin typeface="+mj-lt"/>
              </a:rPr>
              <a:t>       У розумінні мистецтва й ролі художника Стендаль йде далі від просвітителів і стверджує, що мистецтво за своєю природою соціальне, воно служить суспільним цілям. Це положення Стендаль перетворює на бойову зброю проти мистецтва свого часу, насамперед проти класицизму. Його мистецтвознавчі роботи були гостро публіцистичні.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/>
          </a:p>
        </p:txBody>
      </p:sp>
      <p:sp>
        <p:nvSpPr>
          <p:cNvPr id="4" name="TextBox 3"/>
          <p:cNvSpPr txBox="1"/>
          <p:nvPr/>
        </p:nvSpPr>
        <p:spPr>
          <a:xfrm>
            <a:off x="5562600" y="1295400"/>
            <a:ext cx="32766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uk-UA" smtClean="0"/>
              <a:t>          </a:t>
            </a:r>
            <a:r>
              <a:rPr lang="uk-UA" sz="2400" b="1" smtClean="0">
                <a:solidFill>
                  <a:srgbClr val="C00000"/>
                </a:solidFill>
              </a:rPr>
              <a:t> Псевдонім</a:t>
            </a:r>
            <a:endParaRPr lang="ru-RU" b="1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mtClean="0"/>
              <a:t>Стендаль - назва бранденбурзького містечка, де народився мистецтвознавець Вінкельман, якого Бейль дуже любив. Псевдонім повністю витіснив справжнє прізвище.</a:t>
            </a:r>
          </a:p>
        </p:txBody>
      </p:sp>
      <p:pic>
        <p:nvPicPr>
          <p:cNvPr id="5" name="Рисунок 4" descr="1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4333">
            <a:off x="5145137" y="3747521"/>
            <a:ext cx="2540000" cy="3215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0"/>
            <a:ext cx="1924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457200"/>
            <a:ext cx="6096000" cy="762000"/>
          </a:xfrm>
        </p:spPr>
        <p:txBody>
          <a:bodyPr/>
          <a:lstStyle/>
          <a:p>
            <a:pPr eaLnBrk="1" hangingPunct="1"/>
            <a:r>
              <a:rPr lang="uk-UA" sz="3600" smtClean="0">
                <a:solidFill>
                  <a:schemeClr val="tx1"/>
                </a:solidFill>
              </a:rPr>
              <a:t>Письменники про Стендаля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1524000"/>
            <a:ext cx="5638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  За життя Стендаля як письменника оцінило небагато людей, та серед них були Бальзак, Гете, Пушкін. </a:t>
            </a:r>
            <a:br>
              <a:rPr lang="ru-RU" sz="2000" smtClean="0"/>
            </a:br>
            <a:r>
              <a:rPr lang="ru-RU" sz="2000" smtClean="0"/>
              <a:t> 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smtClean="0"/>
              <a:t>       Після смерті письменника навколо його імені критики створили «змову мовчання». Першим, хто заговорив про нього і змусив звернути увагу на Стендаля, був Бальзак. Називаючи Cтендаля чудовим художником, Бальзак стверджував, що зрозуміти його можуть тільки найбільш піднесені розуми суспільства. 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267200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29200" y="5334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smtClean="0">
                <a:solidFill>
                  <a:srgbClr val="FFFF00"/>
                </a:solidFill>
              </a:rPr>
              <a:t>Стендаль зіткнувся з тією колосальною людською енергією, яку вивільнили Французька революція і наполеонівські війни.</a:t>
            </a:r>
          </a:p>
          <a:p>
            <a:r>
              <a:rPr lang="uk-UA" i="1" smtClean="0">
                <a:solidFill>
                  <a:srgbClr val="FFFF00"/>
                </a:solidFill>
              </a:rPr>
              <a:t>                           Д. Затонський</a:t>
            </a:r>
            <a:endParaRPr lang="ru-RU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0" cy="655638"/>
          </a:xfrm>
        </p:spPr>
        <p:txBody>
          <a:bodyPr/>
          <a:lstStyle/>
          <a:p>
            <a:pPr algn="ctr" eaLnBrk="1" hangingPunct="1"/>
            <a:r>
              <a:rPr lang="uk-UA" sz="3200" smtClean="0">
                <a:solidFill>
                  <a:schemeClr val="tx1"/>
                </a:solidFill>
              </a:rPr>
              <a:t>Засновник соціально-психологічного роману</a:t>
            </a:r>
            <a:endParaRPr lang="ru-RU" sz="320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371600"/>
            <a:ext cx="4800600" cy="243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 </a:t>
            </a:r>
            <a:r>
              <a:rPr lang="ru-RU" sz="2000" smtClean="0">
                <a:latin typeface="+mj-lt"/>
              </a:rPr>
              <a:t>Фредерік Стендаль належав до письменників ХІХ століття, який разом з О. де Бальзаком став засновником соціально-психологічного роману. Ці романи відображали психологію людини, формування особистості під впливом різних обставин.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 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18474">
            <a:off x="381000" y="1371600"/>
            <a:ext cx="33147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602">
            <a:off x="1752600" y="3810000"/>
            <a:ext cx="3886200" cy="2837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14800"/>
            <a:ext cx="1524000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3370"/>
            <a:ext cx="1676400" cy="264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362200"/>
            <a:ext cx="1524000" cy="227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00400" y="228601"/>
            <a:ext cx="5257800" cy="3124200"/>
          </a:xfrm>
        </p:spPr>
        <p:txBody>
          <a:bodyPr/>
          <a:lstStyle/>
          <a:p>
            <a:pPr algn="ctr"/>
            <a:r>
              <a:rPr lang="uk-UA" sz="2400" smtClean="0">
                <a:solidFill>
                  <a:srgbClr val="C00000"/>
                </a:solidFill>
                <a:latin typeface="+mj-lt"/>
              </a:rPr>
              <a:t>Історія написання роману                    “ Червоне і чорне”</a:t>
            </a:r>
          </a:p>
          <a:p>
            <a:pPr>
              <a:buNone/>
            </a:pPr>
            <a:r>
              <a:rPr lang="uk-UA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У романі “Червоне і чорне” Стендаль використав кримінальну справу, яку прочитав у газеті. Поштовхом до роботи над твором стала історія Антуана Берте, сина сільського коваля.</a:t>
            </a:r>
          </a:p>
          <a:p>
            <a:endParaRPr lang="ru-RU"/>
          </a:p>
        </p:txBody>
      </p:sp>
      <p:pic>
        <p:nvPicPr>
          <p:cNvPr id="1026" name="Picture 2" descr="C:\Documents and Settings\Admin\Рабочий стол\стендаль\2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352800"/>
            <a:ext cx="3971925" cy="3275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5562600" cy="762000"/>
          </a:xfrm>
        </p:spPr>
        <p:txBody>
          <a:bodyPr/>
          <a:lstStyle/>
          <a:p>
            <a:pPr algn="ctr"/>
            <a:r>
              <a:rPr lang="uk-UA" sz="45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Смерть письменника</a:t>
            </a:r>
            <a:endParaRPr lang="ru-RU" sz="4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447800"/>
            <a:ext cx="5257800" cy="4572000"/>
          </a:xfrm>
        </p:spPr>
        <p:txBody>
          <a:bodyPr/>
          <a:lstStyle/>
          <a:p>
            <a:pPr>
              <a:buNone/>
            </a:pPr>
            <a:r>
              <a:rPr lang="uk-UA" sz="2000" smtClean="0">
                <a:latin typeface="+mj-lt"/>
              </a:rPr>
              <a:t>       Ще в молодості Стендаль заразився сифілісом. Лікувати його в той час не вміли. У своєму щоденнику він писав, що приймає для лікування препарати ртуті і йодид калію. Хвороба прогресувала. Препарати ртуті мають багато побічних ефектів, що лише додатково погіршувало стан. Останні роки письменник перебував у дуже важкому стані. Сам він у щоденнику писав, що інколи настільки слабкий, що ледве тримає перо, а тому змушений диктувати тексти. Але, незважаючи ні на що, Стендаль працював до самого кінця.</a:t>
            </a:r>
          </a:p>
          <a:p>
            <a:pPr>
              <a:buNone/>
            </a:pPr>
            <a:r>
              <a:rPr lang="uk-UA" sz="2000" smtClean="0">
                <a:latin typeface="+mj-lt"/>
              </a:rPr>
              <a:t>     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34000" y="4343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mtClean="0"/>
              <a:t>А 23 березня 1842 року він, втративши свідомість, впав прямо на вулиці і через кілька годин помер. Смерть, найвірогідніше, настала від розриву аневризми аорти. Похований на кладовищі Монмартр.</a:t>
            </a:r>
            <a:endParaRPr lang="ru-RU" smtClean="0"/>
          </a:p>
          <a:p>
            <a:pPr>
              <a:buNone/>
            </a:pPr>
            <a:r>
              <a:rPr lang="uk-UA" smtClean="0"/>
              <a:t>    </a:t>
            </a:r>
            <a:endParaRPr lang="ru-RU" smtClean="0"/>
          </a:p>
        </p:txBody>
      </p:sp>
      <p:pic>
        <p:nvPicPr>
          <p:cNvPr id="2050" name="Picture 2" descr="C:\Documents and Settings\Admin\Рабочий стол\стендаль\200px-Stendhal_grave_on_cimetiere_de_montmartre_paris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8600"/>
            <a:ext cx="251146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Admin\Рабочий стол\стендаль\200px-Acte_de_deces_de_Stendhal_reconstit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9441">
            <a:off x="5108454" y="1292943"/>
            <a:ext cx="1490272" cy="2072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2027237"/>
          </a:xfrm>
        </p:spPr>
        <p:txBody>
          <a:bodyPr/>
          <a:lstStyle/>
          <a:p>
            <a:pPr algn="ctr">
              <a:buNone/>
            </a:pPr>
            <a:r>
              <a:rPr lang="uk-UA" smtClean="0"/>
              <a:t>На могильній плиті написали (виконали італійською):</a:t>
            </a:r>
            <a:endParaRPr lang="ru-RU" smtClean="0"/>
          </a:p>
          <a:p>
            <a:pPr algn="ctr">
              <a:buNone/>
            </a:pPr>
            <a:r>
              <a:rPr lang="uk-UA" smtClean="0"/>
              <a:t>    </a:t>
            </a:r>
            <a:r>
              <a:rPr lang="uk-UA" b="1" smtClean="0">
                <a:solidFill>
                  <a:srgbClr val="FFFF00"/>
                </a:solidFill>
              </a:rPr>
              <a:t>Арріго Бейль</a:t>
            </a:r>
            <a:r>
              <a:rPr lang="ru-RU" b="1" smtClean="0">
                <a:solidFill>
                  <a:srgbClr val="FFFF00"/>
                </a:solidFill>
              </a:rPr>
              <a:t>. </a:t>
            </a:r>
            <a:r>
              <a:rPr lang="uk-UA" b="1" smtClean="0">
                <a:solidFill>
                  <a:srgbClr val="FFFF00"/>
                </a:solidFill>
              </a:rPr>
              <a:t>Міланець.</a:t>
            </a:r>
          </a:p>
          <a:p>
            <a:pPr algn="ctr">
              <a:buNone/>
            </a:pPr>
            <a:r>
              <a:rPr lang="uk-UA" b="1" smtClean="0">
                <a:solidFill>
                  <a:srgbClr val="FFFF00"/>
                </a:solidFill>
              </a:rPr>
              <a:t>     </a:t>
            </a:r>
            <a:r>
              <a:rPr lang="ru-RU" b="1" smtClean="0">
                <a:solidFill>
                  <a:srgbClr val="FFFF00"/>
                </a:solidFill>
              </a:rPr>
              <a:t> </a:t>
            </a:r>
            <a:r>
              <a:rPr lang="uk-UA" b="1" smtClean="0">
                <a:solidFill>
                  <a:srgbClr val="FFFF00"/>
                </a:solidFill>
              </a:rPr>
              <a:t>Писав. Кохав. Жив.</a:t>
            </a:r>
            <a:endParaRPr lang="ru-RU" b="1" smtClean="0">
              <a:solidFill>
                <a:srgbClr val="FFFF00"/>
              </a:solidFill>
            </a:endParaRPr>
          </a:p>
          <a:p>
            <a:endParaRPr lang="ru-RU"/>
          </a:p>
        </p:txBody>
      </p:sp>
      <p:pic>
        <p:nvPicPr>
          <p:cNvPr id="4" name="Рисунок 3" descr="04._Stend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3879">
            <a:off x="6258336" y="3940705"/>
            <a:ext cx="2642915" cy="234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3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8155">
            <a:off x="7145084" y="56131"/>
            <a:ext cx="1608694" cy="204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6831">
            <a:off x="152981" y="98197"/>
            <a:ext cx="1346855" cy="195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л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8148">
            <a:off x="5757485" y="165118"/>
            <a:ext cx="1339848" cy="190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250576509_431a91522e9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03870">
            <a:off x="3678035" y="4094365"/>
            <a:ext cx="2590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2832444161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276600"/>
            <a:ext cx="1981200" cy="3321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_bi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4813">
            <a:off x="1486560" y="129007"/>
            <a:ext cx="1474586" cy="1866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81000"/>
            <a:ext cx="5486400" cy="1905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0" smtClean="0">
                <a:solidFill>
                  <a:schemeClr val="bg1"/>
                </a:solidFill>
              </a:rPr>
              <a:t>Фредерік Стендаль </a:t>
            </a:r>
            <a:br>
              <a:rPr lang="uk-UA" sz="3600" b="0" smtClean="0">
                <a:solidFill>
                  <a:schemeClr val="bg1"/>
                </a:solidFill>
              </a:rPr>
            </a:br>
            <a:r>
              <a:rPr lang="uk-UA" sz="3600" b="0" smtClean="0">
                <a:solidFill>
                  <a:schemeClr val="bg1"/>
                </a:solidFill>
              </a:rPr>
              <a:t>(Марі Анрі Бейль) </a:t>
            </a:r>
            <a:br>
              <a:rPr lang="uk-UA" sz="3600" b="0" smtClean="0">
                <a:solidFill>
                  <a:schemeClr val="bg1"/>
                </a:solidFill>
              </a:rPr>
            </a:br>
            <a:r>
              <a:rPr lang="uk-UA" sz="3600" b="0" smtClean="0">
                <a:solidFill>
                  <a:schemeClr val="bg1"/>
                </a:solidFill>
              </a:rPr>
              <a:t>23.01.1783 – 23.03.1842</a:t>
            </a:r>
            <a:endParaRPr lang="ru-RU" sz="3600" b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048000"/>
            <a:ext cx="4724400" cy="2286000"/>
          </a:xfrm>
        </p:spPr>
        <p:txBody>
          <a:bodyPr>
            <a:noAutofit/>
          </a:bodyPr>
          <a:lstStyle/>
          <a:p>
            <a:pPr marR="0" algn="l" eaLnBrk="1" hangingPunct="1">
              <a:lnSpc>
                <a:spcPct val="80000"/>
              </a:lnSpc>
              <a:defRPr/>
            </a:pPr>
            <a:r>
              <a:rPr lang="ru-RU" sz="2400" smtClean="0">
                <a:solidFill>
                  <a:schemeClr val="bg1"/>
                </a:solidFill>
                <a:latin typeface="Calibri" pitchFamily="34" charset="0"/>
              </a:rPr>
              <a:t>Народився 23 січня 1783 року в Греноблі (Франція), у родині багатого адвоката. </a:t>
            </a:r>
          </a:p>
          <a:p>
            <a:pPr marR="0" algn="l" eaLnBrk="1" hangingPunct="1">
              <a:lnSpc>
                <a:spcPct val="80000"/>
              </a:lnSpc>
              <a:defRPr/>
            </a:pPr>
            <a:r>
              <a:rPr lang="ru-RU" sz="2400" smtClean="0">
                <a:solidFill>
                  <a:schemeClr val="bg1"/>
                </a:solidFill>
                <a:latin typeface="Calibri" pitchFamily="34" charset="0"/>
              </a:rPr>
              <a:t>Його дід, лікар і громадський діяч, захоплювався ідеями Просвітництва й був шанувальником Вольтера.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1876425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2082">
            <a:off x="381000" y="4419600"/>
            <a:ext cx="2000250" cy="227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8141">
            <a:off x="228600" y="609600"/>
            <a:ext cx="1952625" cy="128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Родина письменника</a:t>
            </a:r>
          </a:p>
        </p:txBody>
      </p:sp>
      <p:pic>
        <p:nvPicPr>
          <p:cNvPr id="7171" name="Picture 5" descr="170px-Anonimo_Henri_Gagn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2133600" cy="2460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7" descr="170px-Anonimo_Ch%C3%A9rubin_Bey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24000"/>
            <a:ext cx="1828800" cy="2097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9" descr="170px-Anonimo_Pauline_Bey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743200"/>
            <a:ext cx="1619250" cy="194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609600" y="4572000"/>
            <a:ext cx="2362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Дід - </a:t>
            </a:r>
          </a:p>
          <a:p>
            <a:pPr algn="ctr"/>
            <a:r>
              <a:rPr lang="uk-UA"/>
              <a:t>Анрі Ганьйон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5562600" y="3886200"/>
            <a:ext cx="2743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Шерюбен Бейль - батько</a:t>
            </a:r>
          </a:p>
          <a:p>
            <a:pPr algn="ctr"/>
            <a:r>
              <a:rPr lang="uk-UA"/>
              <a:t>письменника</a:t>
            </a:r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3429000" y="5181600"/>
            <a:ext cx="1905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Поліна Бейль – </a:t>
            </a:r>
          </a:p>
          <a:p>
            <a:pPr algn="ctr"/>
            <a:r>
              <a:rPr lang="uk-UA"/>
              <a:t>сестра Стендаля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762000"/>
            <a:ext cx="4876800" cy="4876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100" smtClean="0">
                <a:latin typeface="+mj-lt"/>
              </a:rPr>
              <a:t>Рано померла мати Анрі, залишивши сина на виховання батькові (людині черствій, суворій і недовірливій) і тітці Серафі, яких він ненавидів. Батько не переймався вихованням сина, довіривши його католицькому абатові Ральяну.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10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100" smtClean="0">
                <a:latin typeface="+mj-lt"/>
              </a:rPr>
              <a:t>     Це призвело до того, що Стендаль зненавидів і церкву, і релігію. Таємно від свого вихователя він почав знайомитися з працями філософів-просвітників  (Дідро, Гольбаха, Вольтера).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08074">
            <a:off x="537771" y="526480"/>
            <a:ext cx="2853287" cy="1916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7041">
            <a:off x="533400" y="2895600"/>
            <a:ext cx="284846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685800" y="5257800"/>
            <a:ext cx="2209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 Гренобль</a:t>
            </a:r>
          </a:p>
          <a:p>
            <a:pPr algn="ctr"/>
            <a:r>
              <a:rPr lang="uk-UA"/>
              <a:t>(сучасні фото)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838200"/>
            <a:ext cx="4648200" cy="609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Формування світогляду</a:t>
            </a:r>
            <a:endParaRPr lang="ru-RU" sz="36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2133600"/>
            <a:ext cx="4800600" cy="3763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100" smtClean="0">
                <a:latin typeface="+mj-lt"/>
              </a:rPr>
              <a:t> Читання, а також найбільш сильні враження і переживання дитячих років, пов'язані з Першою французькою революцією, стали визначальними моментами у формуванні світогляду майбутнього письменника. Прихильність до революційних ідеалів він зберіг на все життя.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0078">
            <a:off x="963714" y="3717939"/>
            <a:ext cx="2819400" cy="261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9227">
            <a:off x="527569" y="440463"/>
            <a:ext cx="2466975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495800" y="5486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>
                <a:solidFill>
                  <a:srgbClr val="FFFF00"/>
                </a:solidFill>
              </a:rPr>
              <a:t>Всіляке повстання проти чужоземних загарбників — діло законне та є першим обов’язком кожного народу.</a:t>
            </a:r>
          </a:p>
          <a:p>
            <a:r>
              <a:rPr lang="uk-UA" i="1" smtClean="0">
                <a:solidFill>
                  <a:srgbClr val="FFFF00"/>
                </a:solidFill>
              </a:rPr>
              <a:t>                                    Стендаль</a:t>
            </a:r>
            <a:endParaRPr lang="ru-RU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324600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Навчання</a:t>
            </a:r>
            <a:endParaRPr lang="ru-RU" sz="48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600200"/>
            <a:ext cx="5105400" cy="4724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smtClean="0">
                <a:latin typeface="+mj-lt"/>
              </a:rPr>
              <a:t> 1797 р. Стендаль вступив у Греноблі до Центральної школи, метою якої було введення в республіці державного і світського навчання замість релігійного, і озброєння молодого покоління знаннями й ідеологією буржуазної держави, що народжувалася. Тут хлопець захоплювався математикою.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smtClean="0">
              <a:latin typeface="+mj-lt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smtClean="0">
                <a:latin typeface="+mj-lt"/>
              </a:rPr>
              <a:t>     Після закінчення курсу його відправили до Парижа для вступу в Політехнічну школу, куди він так і не вступив. 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00">
            <a:off x="685800" y="1066800"/>
            <a:ext cx="1676400" cy="2261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0px-ENS_Ulm_cour_Ernests_DSC001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4053">
            <a:off x="327577" y="3793853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4953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Парижі</a:t>
            </a:r>
            <a:endParaRPr lang="ru-RU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752600"/>
            <a:ext cx="5029200" cy="4495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smtClean="0">
                <a:latin typeface="+mj-lt"/>
              </a:rPr>
              <a:t>Стендаль прибув до Парижа через декілька днів після перевороту 18 брюмера, коли молодий генерал Бонапарт захопив владу і оголосив себе першим консулом. Тоді ж почалися приготування до походу в Італію.  1800 р. сімнадцятилітній Стендаль вступив в армію Наполеона.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smtClean="0">
                <a:latin typeface="+mj-lt"/>
              </a:rPr>
              <a:t>     Він прослужив у ній понад два роки, а потім подав у відставку й 1802 р. повернувся до Парижа з прихованим наміром стати письменником.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smtClean="0">
                <a:latin typeface="+mj-lt"/>
              </a:rPr>
              <a:t>      Грошей не вистачало, і тоді юнак вирішив стати банкіром. Він поїхав до Марселя і найнявся на службу до торговця, щоправда, Бейль прибув туди через акторку, у яку був закоханий. Кохання минуло, й зникло бажання стати банкіром.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smtClean="0">
                <a:latin typeface="+mj-lt"/>
              </a:rPr>
              <a:t>      Бейль знову повернувся в армію.</a:t>
            </a:r>
            <a:endParaRPr lang="ru-RU" sz="2000" smtClean="0">
              <a:latin typeface="+mj-lt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487">
            <a:off x="457200" y="457199"/>
            <a:ext cx="2895600" cy="216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7929">
            <a:off x="1524549" y="2599873"/>
            <a:ext cx="2408099" cy="218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3070">
            <a:off x="368965" y="4740088"/>
            <a:ext cx="2870623" cy="192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3733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smtClean="0">
                <a:solidFill>
                  <a:schemeClr val="tx1"/>
                </a:solidFill>
              </a:rPr>
              <a:t>В армії Наполеона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5486400"/>
            <a:ext cx="3657600" cy="12493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endParaRPr lang="ru-RU" sz="16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7240">
            <a:off x="3131426" y="4435554"/>
            <a:ext cx="2590800" cy="232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4405">
            <a:off x="6167001" y="3513439"/>
            <a:ext cx="2768392" cy="2352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7" name="Picture 12" descr="170px-Th%C3%A9odore_G%C3%A9ricault_-_The_Retreat_from_Russia_-_WGA086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7664">
            <a:off x="6571268" y="528109"/>
            <a:ext cx="1855193" cy="2411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9" name="Picture 15" descr="170px-Fire_of_Moscow_18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38796">
            <a:off x="263548" y="4583779"/>
            <a:ext cx="2578162" cy="183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1066800"/>
            <a:ext cx="5867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Стендаль був прихильником ідеалізації Наполеона, що відбилося і в його творчості. Але ставлення письменника до нього, особливо після захоплення останнім престолу Франції і перетворення на імператора, було, проте, досить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критичним.</a:t>
            </a: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З 1800 до 1812рр. Стендаль служив сублейтенантом в армії Наполеона. Пройшов Італію, Берлін, Відень.</a:t>
            </a:r>
          </a:p>
          <a:p>
            <a:pPr>
              <a:defRPr/>
            </a:pP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Стендаль брав участь у поході Наполеона до Росії в 1812 році, був у Москві, Смоленську, Могильові, зазнав жахи зимового відступу французької армії з Росії.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54102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</a:t>
            </a:r>
            <a:r>
              <a:rPr lang="ru-RU" sz="2100" smtClean="0">
                <a:latin typeface="+mj-lt"/>
              </a:rPr>
              <a:t>Після падіння Наполеона письменник не зміг існувати у Франції епохи Реставрації і поїхав до Італії, де брав участь у боротьбі карбонаріїв, товаришував із Байроном.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100" smtClean="0">
                <a:latin typeface="+mj-lt"/>
              </a:rPr>
              <a:t>     1821 р. повернувся до Франції, а після перемоги республіканців,  1831 р. отримав посаду італійського консула і до кінця життя мешкав в Італії, яка приваблювала його набагато більше, ніж Франція.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276600"/>
            <a:ext cx="2428875" cy="3087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8865">
            <a:off x="5796573" y="422918"/>
            <a:ext cx="3110089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05837">
            <a:off x="838200" y="3886200"/>
            <a:ext cx="3352800" cy="2511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652</TotalTime>
  <Words>944</Words>
  <Application>Microsoft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Фредерік Стендаль  (Марі Анрі Бейль)</vt:lpstr>
      <vt:lpstr>Фредерік Стендаль  (Марі Анрі Бейль)  23.01.1783 – 23.03.1842</vt:lpstr>
      <vt:lpstr>Родина письменника</vt:lpstr>
      <vt:lpstr>Слайд 4</vt:lpstr>
      <vt:lpstr>Формування світогляду</vt:lpstr>
      <vt:lpstr>Навчання</vt:lpstr>
      <vt:lpstr>У Парижі</vt:lpstr>
      <vt:lpstr>В армії Наполеона</vt:lpstr>
      <vt:lpstr>Слайд 9</vt:lpstr>
      <vt:lpstr>Слайд 10</vt:lpstr>
      <vt:lpstr>Стендаль про роль літератури</vt:lpstr>
      <vt:lpstr>Письменники про Стендаля</vt:lpstr>
      <vt:lpstr>Засновник соціально-психологічного роману</vt:lpstr>
      <vt:lpstr>Слайд 14</vt:lpstr>
      <vt:lpstr>Смерть письменника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Тамара</dc:creator>
  <cp:lastModifiedBy>Admin</cp:lastModifiedBy>
  <cp:revision>43</cp:revision>
  <cp:lastPrinted>1601-01-01T00:00:00Z</cp:lastPrinted>
  <dcterms:created xsi:type="dcterms:W3CDTF">2011-08-30T14:40:11Z</dcterms:created>
  <dcterms:modified xsi:type="dcterms:W3CDTF">2014-09-09T17:48:56Z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