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C8F3A83-1ED3-417A-AEF8-5AEBED63140D}" type="datetimeFigureOut">
              <a:rPr lang="ru-RU" smtClean="0"/>
              <a:t>02.03.2014</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E8E2C92-8E7E-4B60-9B8E-0ED8590CBC0E}"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8F3A83-1ED3-417A-AEF8-5AEBED63140D}"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8F3A83-1ED3-417A-AEF8-5AEBED63140D}"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8F3A83-1ED3-417A-AEF8-5AEBED63140D}"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8F3A83-1ED3-417A-AEF8-5AEBED63140D}"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C8F3A83-1ED3-417A-AEF8-5AEBED63140D}" type="datetimeFigureOut">
              <a:rPr lang="ru-RU" smtClean="0"/>
              <a:t>02.03.2014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8E2C92-8E7E-4B60-9B8E-0ED8590CBC0E}"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8F3A83-1ED3-417A-AEF8-5AEBED63140D}" type="datetimeFigureOut">
              <a:rPr lang="ru-RU" smtClean="0"/>
              <a:t>02.03.2014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C8F3A83-1ED3-417A-AEF8-5AEBED63140D}" type="datetimeFigureOut">
              <a:rPr lang="ru-RU" smtClean="0"/>
              <a:t>02.03.2014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F3A83-1ED3-417A-AEF8-5AEBED63140D}" type="datetimeFigureOut">
              <a:rPr lang="ru-RU" smtClean="0"/>
              <a:t>02.03.2014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C8F3A83-1ED3-417A-AEF8-5AEBED63140D}" type="datetimeFigureOut">
              <a:rPr lang="ru-RU" smtClean="0"/>
              <a:t>02.03.2014</a:t>
            </a:fld>
            <a:endParaRPr lang="ru-RU"/>
          </a:p>
        </p:txBody>
      </p:sp>
      <p:sp>
        <p:nvSpPr>
          <p:cNvPr id="7" name="Slide Number Placeholder 6"/>
          <p:cNvSpPr>
            <a:spLocks noGrp="1"/>
          </p:cNvSpPr>
          <p:nvPr>
            <p:ph type="sldNum" sz="quarter" idx="12"/>
          </p:nvPr>
        </p:nvSpPr>
        <p:spPr/>
        <p:txBody>
          <a:bodyPr/>
          <a:lstStyle/>
          <a:p>
            <a:fld id="{8E8E2C92-8E7E-4B60-9B8E-0ED8590CBC0E}"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8F3A83-1ED3-417A-AEF8-5AEBED63140D}" type="datetimeFigureOut">
              <a:rPr lang="ru-RU" smtClean="0"/>
              <a:t>02.03.2014</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8E8E2C92-8E7E-4B60-9B8E-0ED8590CBC0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C8F3A83-1ED3-417A-AEF8-5AEBED63140D}" type="datetimeFigureOut">
              <a:rPr lang="ru-RU" smtClean="0"/>
              <a:t>02.03.2014</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E8E2C92-8E7E-4B60-9B8E-0ED8590CBC0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a:t>New Year's Traditions in Rio, Brazil</a:t>
            </a:r>
            <a:endParaRPr lang="ru-RU" dirty="0"/>
          </a:p>
        </p:txBody>
      </p:sp>
      <p:sp>
        <p:nvSpPr>
          <p:cNvPr id="3" name="Подзаголовок 2"/>
          <p:cNvSpPr>
            <a:spLocks noGrp="1"/>
          </p:cNvSpPr>
          <p:nvPr>
            <p:ph type="subTitle" idx="1"/>
          </p:nvPr>
        </p:nvSpPr>
        <p:spPr/>
        <p:txBody>
          <a:bodyPr/>
          <a:lstStyle/>
          <a:p>
            <a:r>
              <a:rPr lang="en-US" dirty="0" smtClean="0"/>
              <a:t>Olga Gavrulyuik, 10-B</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4615744" cy="259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 y="3068960"/>
            <a:ext cx="452621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88640"/>
            <a:ext cx="29908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10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7560958" cy="1143000"/>
          </a:xfrm>
        </p:spPr>
        <p:txBody>
          <a:bodyPr>
            <a:normAutofit fontScale="90000"/>
          </a:bodyPr>
          <a:lstStyle/>
          <a:p>
            <a:r>
              <a:rPr lang="en-US" dirty="0"/>
              <a:t>The Important Role of New Year's Eve Traditions in Rio de Janeiro</a:t>
            </a:r>
            <a:endParaRPr lang="ru-RU" dirty="0"/>
          </a:p>
        </p:txBody>
      </p:sp>
      <p:sp>
        <p:nvSpPr>
          <p:cNvPr id="3" name="Объект 2"/>
          <p:cNvSpPr>
            <a:spLocks noGrp="1"/>
          </p:cNvSpPr>
          <p:nvPr>
            <p:ph idx="1"/>
          </p:nvPr>
        </p:nvSpPr>
        <p:spPr>
          <a:xfrm>
            <a:off x="467544" y="1844824"/>
            <a:ext cx="8208912" cy="3508977"/>
          </a:xfrm>
        </p:spPr>
        <p:txBody>
          <a:bodyPr>
            <a:normAutofit lnSpcReduction="10000"/>
          </a:bodyPr>
          <a:lstStyle/>
          <a:p>
            <a:pPr marL="68580" indent="0">
              <a:buNone/>
            </a:pPr>
            <a:r>
              <a:rPr lang="en-US" sz="1800" dirty="0" smtClean="0"/>
              <a:t>Millions </a:t>
            </a:r>
            <a:r>
              <a:rPr lang="en-US" sz="1800" dirty="0"/>
              <a:t>of people from several places around the world meet up and experience the majestic fireworks across kilometers of beaches all around Rio de Janeiro’s shores, especially in Copacabana. The joy of the New Year's celebration Rio-style is filled with parties and amazing experiences that will shock you if you have not yet experienced something like that before. </a:t>
            </a:r>
            <a:endParaRPr lang="en-US" sz="1800" dirty="0" smtClean="0"/>
          </a:p>
          <a:p>
            <a:pPr marL="68580" indent="0">
              <a:buNone/>
            </a:pPr>
            <a:r>
              <a:rPr lang="en-US" sz="1800" dirty="0" smtClean="0"/>
              <a:t>However</a:t>
            </a:r>
            <a:r>
              <a:rPr lang="en-US" sz="1800" dirty="0"/>
              <a:t>, there are some </a:t>
            </a:r>
            <a:endParaRPr lang="en-US" sz="1800" dirty="0" smtClean="0"/>
          </a:p>
          <a:p>
            <a:pPr marL="68580" indent="0">
              <a:buNone/>
            </a:pPr>
            <a:r>
              <a:rPr lang="en-US" sz="1800" dirty="0" smtClean="0"/>
              <a:t>important </a:t>
            </a:r>
            <a:r>
              <a:rPr lang="en-US" sz="1800" dirty="0"/>
              <a:t>aspects of the </a:t>
            </a:r>
            <a:endParaRPr lang="en-US" sz="1800" dirty="0" smtClean="0"/>
          </a:p>
          <a:p>
            <a:pPr marL="68580" indent="0">
              <a:buNone/>
            </a:pPr>
            <a:r>
              <a:rPr lang="en-US" sz="1800" dirty="0" smtClean="0"/>
              <a:t>celebration </a:t>
            </a:r>
            <a:r>
              <a:rPr lang="en-US" sz="1800" dirty="0"/>
              <a:t>that tourists </a:t>
            </a:r>
            <a:endParaRPr lang="en-US" sz="1800" dirty="0" smtClean="0"/>
          </a:p>
          <a:p>
            <a:pPr marL="68580" indent="0">
              <a:buNone/>
            </a:pPr>
            <a:r>
              <a:rPr lang="en-US" sz="1800" dirty="0" smtClean="0"/>
              <a:t>might </a:t>
            </a:r>
            <a:r>
              <a:rPr lang="en-US" sz="1800" dirty="0"/>
              <a:t>be missing out, </a:t>
            </a:r>
            <a:r>
              <a:rPr lang="en-US" sz="1800" dirty="0" smtClean="0"/>
              <a:t>what</a:t>
            </a:r>
          </a:p>
          <a:p>
            <a:pPr marL="68580" indent="0">
              <a:buNone/>
            </a:pPr>
            <a:r>
              <a:rPr lang="en-US" sz="1800" dirty="0" smtClean="0"/>
              <a:t>makes </a:t>
            </a:r>
            <a:r>
              <a:rPr lang="en-US" sz="1800" dirty="0"/>
              <a:t>this a genuine </a:t>
            </a:r>
            <a:endParaRPr lang="en-US" sz="1800" dirty="0" smtClean="0"/>
          </a:p>
          <a:p>
            <a:pPr marL="68580" indent="0">
              <a:buNone/>
            </a:pPr>
            <a:r>
              <a:rPr lang="en-US" sz="1800" dirty="0" smtClean="0"/>
              <a:t>Brazilian </a:t>
            </a:r>
            <a:r>
              <a:rPr lang="en-US" sz="1800" dirty="0"/>
              <a:t>New Year's style.</a:t>
            </a: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284984"/>
            <a:ext cx="5238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192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024744" cy="1143000"/>
          </a:xfrm>
        </p:spPr>
        <p:txBody>
          <a:bodyPr/>
          <a:lstStyle/>
          <a:p>
            <a:r>
              <a:rPr lang="fr-FR" dirty="0"/>
              <a:t>Tradition on clothes</a:t>
            </a:r>
            <a:endParaRPr lang="ru-RU" dirty="0"/>
          </a:p>
        </p:txBody>
      </p:sp>
      <p:sp>
        <p:nvSpPr>
          <p:cNvPr id="3" name="Объект 2"/>
          <p:cNvSpPr>
            <a:spLocks noGrp="1"/>
          </p:cNvSpPr>
          <p:nvPr>
            <p:ph idx="1"/>
          </p:nvPr>
        </p:nvSpPr>
        <p:spPr>
          <a:xfrm>
            <a:off x="4644008" y="1412776"/>
            <a:ext cx="3960440" cy="5040560"/>
          </a:xfrm>
        </p:spPr>
        <p:txBody>
          <a:bodyPr>
            <a:normAutofit fontScale="85000" lnSpcReduction="20000"/>
          </a:bodyPr>
          <a:lstStyle/>
          <a:p>
            <a:pPr marL="68580" indent="0">
              <a:buNone/>
            </a:pPr>
            <a:r>
              <a:rPr lang="en-US" dirty="0"/>
              <a:t>White is the base outfit for anyone coming in for New Year's Eve in Rio. It is not mandatory, you should not be wearing a color more predominant than white. However, since white is a bit light, you can use traditional accent colors for the bikini, trunks and undergarments. The different colors attract different kinds of luck. White is of course about peace. Green means good health. Yellow pertains for money. Red is to attract passion and romance. Purple denotes inspiration. Choosing the right underwear will make you look good and trendy.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43815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97660"/>
            <a:ext cx="4381500" cy="290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8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024744" cy="1143000"/>
          </a:xfrm>
        </p:spPr>
        <p:txBody>
          <a:bodyPr/>
          <a:lstStyle/>
          <a:p>
            <a:r>
              <a:rPr lang="fr-FR" dirty="0"/>
              <a:t>Tradition on Food</a:t>
            </a:r>
            <a:endParaRPr lang="ru-RU" dirty="0"/>
          </a:p>
        </p:txBody>
      </p:sp>
      <p:sp>
        <p:nvSpPr>
          <p:cNvPr id="3" name="Объект 2"/>
          <p:cNvSpPr>
            <a:spLocks noGrp="1"/>
          </p:cNvSpPr>
          <p:nvPr>
            <p:ph idx="1"/>
          </p:nvPr>
        </p:nvSpPr>
        <p:spPr>
          <a:xfrm>
            <a:off x="539553" y="1340768"/>
            <a:ext cx="3888431" cy="5112568"/>
          </a:xfrm>
        </p:spPr>
        <p:txBody>
          <a:bodyPr>
            <a:normAutofit fontScale="85000" lnSpcReduction="10000"/>
          </a:bodyPr>
          <a:lstStyle/>
          <a:p>
            <a:r>
              <a:rPr lang="en-US" dirty="0"/>
              <a:t>Food is everything in New Year's Eve in Rio. Eating the right kinds of food products will ensure a more prosperous year ahead. For the New Year's Eve in Rio, Lentils are very important staples. This food means health. Pork and fish are also quite common.</a:t>
            </a:r>
          </a:p>
          <a:p>
            <a:r>
              <a:rPr lang="en-US" dirty="0"/>
              <a:t>By midnight, you have to eat 7 pieces of raisins. Do not throw the seeds though. Keep it in your wallet and you will surely have money in that wallet all the time.</a:t>
            </a:r>
          </a:p>
          <a:p>
            <a:pPr marL="6858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764704"/>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314" y="3717032"/>
            <a:ext cx="3289548" cy="328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649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024744" cy="1143000"/>
          </a:xfrm>
        </p:spPr>
        <p:txBody>
          <a:bodyPr/>
          <a:lstStyle/>
          <a:p>
            <a:r>
              <a:rPr lang="en-US" dirty="0"/>
              <a:t>The offerings for the sea</a:t>
            </a:r>
            <a:endParaRPr lang="ru-RU" dirty="0"/>
          </a:p>
        </p:txBody>
      </p:sp>
      <p:sp>
        <p:nvSpPr>
          <p:cNvPr id="3" name="Объект 2"/>
          <p:cNvSpPr>
            <a:spLocks noGrp="1"/>
          </p:cNvSpPr>
          <p:nvPr>
            <p:ph idx="1"/>
          </p:nvPr>
        </p:nvSpPr>
        <p:spPr>
          <a:xfrm>
            <a:off x="611560" y="1412776"/>
            <a:ext cx="7992888" cy="4896544"/>
          </a:xfrm>
        </p:spPr>
        <p:txBody>
          <a:bodyPr>
            <a:normAutofit fontScale="92500" lnSpcReduction="20000"/>
          </a:bodyPr>
          <a:lstStyle/>
          <a:p>
            <a:pPr marL="68580" indent="0">
              <a:buNone/>
            </a:pPr>
            <a:r>
              <a:rPr lang="en-US" sz="2200" dirty="0" err="1"/>
              <a:t>Iemanja</a:t>
            </a:r>
            <a:r>
              <a:rPr lang="en-US" sz="2200" dirty="0"/>
              <a:t> is a popular goddess in the Brazilian myths and she is the deity that has control over the waters. It is important to appease her with gifts such as flowers on New Year's day or the day before. If you are in the beach, light some candles and throw flowers toward the sea. There are some that make a small flotation </a:t>
            </a:r>
            <a:endParaRPr lang="en-US" sz="2200" dirty="0" smtClean="0"/>
          </a:p>
          <a:p>
            <a:pPr marL="68580" indent="0">
              <a:buNone/>
            </a:pPr>
            <a:r>
              <a:rPr lang="en-US" sz="2200" dirty="0" smtClean="0"/>
              <a:t>device </a:t>
            </a:r>
            <a:r>
              <a:rPr lang="en-US" sz="2200" dirty="0"/>
              <a:t>to put in </a:t>
            </a:r>
            <a:endParaRPr lang="en-US" sz="2200" dirty="0" smtClean="0"/>
          </a:p>
          <a:p>
            <a:pPr marL="68580" indent="0">
              <a:buNone/>
            </a:pPr>
            <a:r>
              <a:rPr lang="en-US" sz="2200" dirty="0" smtClean="0"/>
              <a:t>bouquets </a:t>
            </a:r>
            <a:r>
              <a:rPr lang="en-US" sz="2200" dirty="0"/>
              <a:t>of flowers </a:t>
            </a:r>
            <a:endParaRPr lang="en-US" sz="2200" dirty="0" smtClean="0"/>
          </a:p>
          <a:p>
            <a:pPr marL="68580" indent="0">
              <a:buNone/>
            </a:pPr>
            <a:r>
              <a:rPr lang="en-US" sz="2200" dirty="0" smtClean="0"/>
              <a:t>as </a:t>
            </a:r>
            <a:r>
              <a:rPr lang="en-US" sz="2200" dirty="0"/>
              <a:t>well as material </a:t>
            </a:r>
            <a:endParaRPr lang="en-US" sz="2200" dirty="0" smtClean="0"/>
          </a:p>
          <a:p>
            <a:pPr marL="68580" indent="0">
              <a:buNone/>
            </a:pPr>
            <a:r>
              <a:rPr lang="en-US" sz="2200" dirty="0" smtClean="0"/>
              <a:t>goods</a:t>
            </a:r>
            <a:r>
              <a:rPr lang="en-US" sz="2200" dirty="0"/>
              <a:t>. They say </a:t>
            </a:r>
            <a:endParaRPr lang="en-US" sz="2200" dirty="0" smtClean="0"/>
          </a:p>
          <a:p>
            <a:pPr marL="68580" indent="0">
              <a:buNone/>
            </a:pPr>
            <a:r>
              <a:rPr lang="en-US" sz="2200" dirty="0" smtClean="0"/>
              <a:t>that </a:t>
            </a:r>
            <a:r>
              <a:rPr lang="en-US" sz="2200" dirty="0"/>
              <a:t>if the goods </a:t>
            </a:r>
            <a:endParaRPr lang="en-US" sz="2200" dirty="0" smtClean="0"/>
          </a:p>
          <a:p>
            <a:pPr marL="68580" indent="0">
              <a:buNone/>
            </a:pPr>
            <a:r>
              <a:rPr lang="en-US" sz="2200" dirty="0" smtClean="0"/>
              <a:t>were </a:t>
            </a:r>
            <a:r>
              <a:rPr lang="en-US" sz="2200" dirty="0"/>
              <a:t>sent back, </a:t>
            </a:r>
            <a:endParaRPr lang="en-US" sz="2200" dirty="0" smtClean="0"/>
          </a:p>
          <a:p>
            <a:pPr marL="68580" indent="0">
              <a:buNone/>
            </a:pPr>
            <a:r>
              <a:rPr lang="en-US" sz="2200" dirty="0" smtClean="0"/>
              <a:t>they </a:t>
            </a:r>
            <a:r>
              <a:rPr lang="en-US" sz="2200" dirty="0"/>
              <a:t>were not </a:t>
            </a:r>
            <a:endParaRPr lang="en-US" sz="2200" dirty="0" smtClean="0"/>
          </a:p>
          <a:p>
            <a:pPr marL="68580" indent="0">
              <a:buNone/>
            </a:pPr>
            <a:r>
              <a:rPr lang="en-US" sz="2200" dirty="0" smtClean="0"/>
              <a:t>accepted</a:t>
            </a:r>
            <a:r>
              <a:rPr lang="en-US" sz="2200" dirty="0"/>
              <a:t>. It is fine. </a:t>
            </a:r>
            <a:endParaRPr lang="en-US" sz="2200" dirty="0" smtClean="0"/>
          </a:p>
          <a:p>
            <a:pPr marL="68580" indent="0">
              <a:buNone/>
            </a:pPr>
            <a:r>
              <a:rPr lang="en-US" sz="2200" dirty="0" smtClean="0"/>
              <a:t>You </a:t>
            </a:r>
            <a:r>
              <a:rPr lang="en-US" sz="2200" dirty="0"/>
              <a:t>can try it out </a:t>
            </a:r>
            <a:endParaRPr lang="en-US" sz="2200" dirty="0" smtClean="0"/>
          </a:p>
          <a:p>
            <a:pPr marL="68580" indent="0">
              <a:buNone/>
            </a:pPr>
            <a:r>
              <a:rPr lang="en-US" sz="2200" dirty="0" smtClean="0"/>
              <a:t>again </a:t>
            </a:r>
            <a:r>
              <a:rPr lang="en-US" sz="2200" dirty="0"/>
              <a:t>next time!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554" y="3009900"/>
            <a:ext cx="577215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59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024744" cy="1143000"/>
          </a:xfrm>
        </p:spPr>
        <p:txBody>
          <a:bodyPr/>
          <a:lstStyle/>
          <a:p>
            <a:r>
              <a:rPr lang="fr-FR" dirty="0"/>
              <a:t>Other kinds of Traditions</a:t>
            </a:r>
            <a:endParaRPr lang="ru-RU" dirty="0"/>
          </a:p>
        </p:txBody>
      </p:sp>
      <p:sp>
        <p:nvSpPr>
          <p:cNvPr id="3" name="Объект 2"/>
          <p:cNvSpPr>
            <a:spLocks noGrp="1"/>
          </p:cNvSpPr>
          <p:nvPr>
            <p:ph idx="1"/>
          </p:nvPr>
        </p:nvSpPr>
        <p:spPr>
          <a:xfrm>
            <a:off x="611560" y="1412776"/>
            <a:ext cx="7920880" cy="3508977"/>
          </a:xfrm>
        </p:spPr>
        <p:txBody>
          <a:bodyPr>
            <a:normAutofit fontScale="85000" lnSpcReduction="10000"/>
          </a:bodyPr>
          <a:lstStyle/>
          <a:p>
            <a:pPr marL="68580" indent="0">
              <a:buNone/>
            </a:pPr>
            <a:r>
              <a:rPr lang="en-US" dirty="0"/>
              <a:t>Good luck can increase if you jump over 7 different waves while making your New Year's wishes, one for each wave. This will make your wishes possible and your luck better for the coming year. If you have celebrated the New Year's Eve in Rio out of the beach, you can jump 3 times with your right foot or you can also use a chair and climb down using your right feet first. If you want to increase your luck in love, make sure that the first person you greet when the New Year comes is someone of the opposite sex.</a:t>
            </a:r>
          </a:p>
          <a:p>
            <a:r>
              <a:rPr lang="en-US" dirty="0"/>
              <a:t>Remember, the best experience of the New Year's Eve in Rio will not be complete without these amazing traditions that will make it much more than just partying all night long.</a:t>
            </a:r>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0" y="3900883"/>
            <a:ext cx="4569360"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3900882"/>
            <a:ext cx="4524375"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775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024744" cy="1143000"/>
          </a:xfrm>
        </p:spPr>
        <p:txBody>
          <a:bodyPr/>
          <a:lstStyle/>
          <a:p>
            <a:r>
              <a:rPr lang="en-US" dirty="0" smtClean="0"/>
              <a:t>Thanks for your attention</a:t>
            </a:r>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61" y="4005064"/>
            <a:ext cx="4128434" cy="26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53" y="1515864"/>
            <a:ext cx="4290807" cy="24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07050"/>
            <a:ext cx="3001516" cy="43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384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TotalTime>
  <Words>573</Words>
  <Application>Microsoft Office PowerPoint</Application>
  <PresentationFormat>Экран (4:3)</PresentationFormat>
  <Paragraphs>31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Остин</vt:lpstr>
      <vt:lpstr>New Year's Traditions in Rio, Brazil</vt:lpstr>
      <vt:lpstr>The Important Role of New Year's Eve Traditions in Rio de Janeiro</vt:lpstr>
      <vt:lpstr>Tradition on clothes</vt:lpstr>
      <vt:lpstr>Tradition on Food</vt:lpstr>
      <vt:lpstr>The offerings for the sea</vt:lpstr>
      <vt:lpstr>Other kinds of Traditions</vt:lpstr>
      <vt:lpstr>Thanks for your attention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WORK</dc:creator>
  <cp:lastModifiedBy>WORK</cp:lastModifiedBy>
  <cp:revision>4</cp:revision>
  <dcterms:created xsi:type="dcterms:W3CDTF">2014-03-02T16:45:20Z</dcterms:created>
  <dcterms:modified xsi:type="dcterms:W3CDTF">2014-03-02T17:24:53Z</dcterms:modified>
</cp:coreProperties>
</file>