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843" autoAdjust="0"/>
    <p:restoredTop sz="94621" autoAdjust="0"/>
  </p:normalViewPr>
  <p:slideViewPr>
    <p:cSldViewPr>
      <p:cViewPr varScale="1">
        <p:scale>
          <a:sx n="103" d="100"/>
          <a:sy n="103" d="100"/>
        </p:scale>
        <p:origin x="-13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3E2114-C29F-4C92-AA19-40AF738BE6A9}" type="datetimeFigureOut">
              <a:rPr lang="ru-RU" smtClean="0"/>
              <a:pPr/>
              <a:t>04.03.2012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5A1DA5-6D8F-45A4-B237-D48A5AAE53E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E5A1DA5-6D8F-45A4-B237-D48A5AAE53E0}"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E5A1DA5-6D8F-45A4-B237-D48A5AAE53E0}"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20CCC86F-B94E-4B84-BBEF-4C01217147FA}" type="datetimeFigureOut">
              <a:rPr lang="ru-RU" smtClean="0"/>
              <a:pPr/>
              <a:t>04.03.2012</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5C6AF609-1FFA-4FE3-81E1-D9B1950FF2F9}"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0CCC86F-B94E-4B84-BBEF-4C01217147FA}" type="datetimeFigureOut">
              <a:rPr lang="ru-RU" smtClean="0"/>
              <a:pPr/>
              <a:t>04.03.2012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6AF609-1FFA-4FE3-81E1-D9B1950FF2F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0CCC86F-B94E-4B84-BBEF-4C01217147FA}" type="datetimeFigureOut">
              <a:rPr lang="ru-RU" smtClean="0"/>
              <a:pPr/>
              <a:t>04.03.2012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6AF609-1FFA-4FE3-81E1-D9B1950FF2F9}"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20CCC86F-B94E-4B84-BBEF-4C01217147FA}" type="datetimeFigureOut">
              <a:rPr lang="ru-RU" smtClean="0"/>
              <a:pPr/>
              <a:t>04.03.2012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6AF609-1FFA-4FE3-81E1-D9B1950FF2F9}"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20CCC86F-B94E-4B84-BBEF-4C01217147FA}" type="datetimeFigureOut">
              <a:rPr lang="ru-RU" smtClean="0"/>
              <a:pPr/>
              <a:t>04.03.2012</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5C6AF609-1FFA-4FE3-81E1-D9B1950FF2F9}"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0CCC86F-B94E-4B84-BBEF-4C01217147FA}" type="datetimeFigureOut">
              <a:rPr lang="ru-RU" smtClean="0"/>
              <a:pPr/>
              <a:t>04.03.2012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6AF609-1FFA-4FE3-81E1-D9B1950FF2F9}"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20CCC86F-B94E-4B84-BBEF-4C01217147FA}" type="datetimeFigureOut">
              <a:rPr lang="ru-RU" smtClean="0"/>
              <a:pPr/>
              <a:t>04.03.2012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C6AF609-1FFA-4FE3-81E1-D9B1950FF2F9}"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0CCC86F-B94E-4B84-BBEF-4C01217147FA}" type="datetimeFigureOut">
              <a:rPr lang="ru-RU" smtClean="0"/>
              <a:pPr/>
              <a:t>04.03.2012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C6AF609-1FFA-4FE3-81E1-D9B1950FF2F9}"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0CCC86F-B94E-4B84-BBEF-4C01217147FA}" type="datetimeFigureOut">
              <a:rPr lang="ru-RU" smtClean="0"/>
              <a:pPr/>
              <a:t>04.03.2012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C6AF609-1FFA-4FE3-81E1-D9B1950FF2F9}"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0CCC86F-B94E-4B84-BBEF-4C01217147FA}" type="datetimeFigureOut">
              <a:rPr lang="ru-RU" smtClean="0"/>
              <a:pPr/>
              <a:t>04.03.2012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6AF609-1FFA-4FE3-81E1-D9B1950FF2F9}"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0CCC86F-B94E-4B84-BBEF-4C01217147FA}" type="datetimeFigureOut">
              <a:rPr lang="ru-RU" smtClean="0"/>
              <a:pPr/>
              <a:t>04.03.2012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6AF609-1FFA-4FE3-81E1-D9B1950FF2F9}"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20CCC86F-B94E-4B84-BBEF-4C01217147FA}" type="datetimeFigureOut">
              <a:rPr lang="ru-RU" smtClean="0"/>
              <a:pPr/>
              <a:t>04.03.2012</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C6AF609-1FFA-4FE3-81E1-D9B1950FF2F9}"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850" y="3929066"/>
            <a:ext cx="8458200" cy="1470025"/>
          </a:xfrm>
        </p:spPr>
        <p:txBody>
          <a:bodyPr/>
          <a:lstStyle/>
          <a:p>
            <a:r>
              <a:rPr lang="ru-RU" dirty="0" smtClean="0"/>
              <a:t>Донжуанский список Пушкина</a:t>
            </a:r>
            <a:endParaRPr lang="ru-RU"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334392e64f0.jpg"/>
          <p:cNvPicPr>
            <a:picLocks noGrp="1" noChangeAspect="1"/>
          </p:cNvPicPr>
          <p:nvPr>
            <p:ph sz="quarter" idx="1"/>
          </p:nvPr>
        </p:nvPicPr>
        <p:blipFill>
          <a:blip r:embed="rId2"/>
          <a:stretch>
            <a:fillRect/>
          </a:stretch>
        </p:blipFill>
        <p:spPr>
          <a:xfrm>
            <a:off x="1214414" y="1785926"/>
            <a:ext cx="6786610" cy="4691244"/>
          </a:xfrm>
        </p:spPr>
      </p:pic>
      <p:sp>
        <p:nvSpPr>
          <p:cNvPr id="5" name="Прямоугольник 4"/>
          <p:cNvSpPr/>
          <p:nvPr/>
        </p:nvSpPr>
        <p:spPr>
          <a:xfrm>
            <a:off x="500034" y="0"/>
            <a:ext cx="8001056" cy="1754326"/>
          </a:xfrm>
          <a:prstGeom prst="rect">
            <a:avLst/>
          </a:prstGeom>
        </p:spPr>
        <p:txBody>
          <a:bodyPr wrap="square">
            <a:spAutoFit/>
          </a:bodyPr>
          <a:lstStyle/>
          <a:p>
            <a:r>
              <a:rPr lang="ru-RU" dirty="0" smtClean="0"/>
              <a:t>9. «Калипсо» — Калипсо </a:t>
            </a:r>
            <a:r>
              <a:rPr lang="ru-RU" dirty="0" err="1" smtClean="0"/>
              <a:t>Полихрони</a:t>
            </a:r>
            <a:r>
              <a:rPr lang="ru-RU" dirty="0" smtClean="0"/>
              <a:t> (1803—18..) — гречанка, бежавшая в 1821 г. вместе с матерью из Константинополя в Кишинев, где с ней познакомился А. С. Пушкин. Она будто бы была возлюбленной Байрона, что особенно пленяло Пушкина. Говорила она лишь на румынском и греческом языках. К ней обращено его стихотворение «Гречанке» и, вероятно, «Иностранке», и рисунок «Портрет Калипсо» (1821 г.).</a:t>
            </a:r>
            <a:endParaRPr lang="ru-RU"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496196b36e5.jpg"/>
          <p:cNvPicPr>
            <a:picLocks noGrp="1" noChangeAspect="1"/>
          </p:cNvPicPr>
          <p:nvPr>
            <p:ph sz="quarter" idx="1"/>
          </p:nvPr>
        </p:nvPicPr>
        <p:blipFill>
          <a:blip r:embed="rId2"/>
          <a:stretch>
            <a:fillRect/>
          </a:stretch>
        </p:blipFill>
        <p:spPr>
          <a:xfrm>
            <a:off x="0" y="0"/>
            <a:ext cx="5453074" cy="3292293"/>
          </a:xfrm>
        </p:spPr>
      </p:pic>
      <p:sp>
        <p:nvSpPr>
          <p:cNvPr id="5" name="Прямоугольник 4"/>
          <p:cNvSpPr/>
          <p:nvPr/>
        </p:nvSpPr>
        <p:spPr>
          <a:xfrm>
            <a:off x="214282" y="3357562"/>
            <a:ext cx="8572560" cy="3139321"/>
          </a:xfrm>
          <a:prstGeom prst="rect">
            <a:avLst/>
          </a:prstGeom>
        </p:spPr>
        <p:txBody>
          <a:bodyPr wrap="square">
            <a:spAutoFit/>
          </a:bodyPr>
          <a:lstStyle/>
          <a:p>
            <a:r>
              <a:rPr lang="ru-RU" dirty="0" smtClean="0"/>
              <a:t>11. «Амалия» — Амалия </a:t>
            </a:r>
            <a:r>
              <a:rPr lang="ru-RU" dirty="0" err="1" smtClean="0"/>
              <a:t>Ризнич</a:t>
            </a:r>
            <a:r>
              <a:rPr lang="ru-RU" dirty="0" smtClean="0"/>
              <a:t> (1803—1825), </a:t>
            </a:r>
            <a:r>
              <a:rPr lang="ru-RU" dirty="0" err="1" smtClean="0"/>
              <a:t>рожд</a:t>
            </a:r>
            <a:r>
              <a:rPr lang="ru-RU" dirty="0" smtClean="0"/>
              <a:t>. </a:t>
            </a:r>
            <a:r>
              <a:rPr lang="ru-RU" dirty="0" err="1" smtClean="0"/>
              <a:t>Риппа</a:t>
            </a:r>
            <a:r>
              <a:rPr lang="ru-RU" dirty="0" smtClean="0"/>
              <a:t>, </a:t>
            </a:r>
            <a:r>
              <a:rPr lang="ru-RU" dirty="0" err="1" smtClean="0"/>
              <a:t>полунемка-полуитальянка</a:t>
            </a:r>
            <a:r>
              <a:rPr lang="ru-RU" dirty="0" smtClean="0"/>
              <a:t>, дочь венского банкира, жена богатого коммерсанта из Триеста. С весны 1823 г. жила с мужем в Одессе, откуда в мае 1824 г. уехала в Италию, заболев чахоткой. Пушкин в числе многих был в нее влюблен, и все его стихи, связанные с ней, говорят о ревности: «Простишь ли мне ревнивые мечты», XV и XVI строфы шестой главы «Евгения Онегина» (строфы эти Пушкин не включил в печатный текст). </a:t>
            </a:r>
            <a:r>
              <a:rPr lang="ru-RU" dirty="0" err="1" smtClean="0"/>
              <a:t>Ризнич</a:t>
            </a:r>
            <a:r>
              <a:rPr lang="ru-RU" dirty="0" smtClean="0"/>
              <a:t> упоминается под именем «негоциантки молодой» в «Странствиях Онегина» и в недошедших до нас стихах Пушкина на одесских дам, начинающихся стихом: «Мадам </a:t>
            </a:r>
            <a:r>
              <a:rPr lang="ru-RU" dirty="0" err="1" smtClean="0"/>
              <a:t>Ризнич</a:t>
            </a:r>
            <a:r>
              <a:rPr lang="ru-RU" dirty="0" smtClean="0"/>
              <a:t> с римском носом». Узнав о смерти </a:t>
            </a:r>
            <a:r>
              <a:rPr lang="ru-RU" dirty="0" err="1" smtClean="0"/>
              <a:t>Ризнич</a:t>
            </a:r>
            <a:r>
              <a:rPr lang="ru-RU" dirty="0" smtClean="0"/>
              <a:t>, Пушкин написал элегию «Под небом </a:t>
            </a:r>
            <a:r>
              <a:rPr lang="ru-RU" dirty="0" err="1" smtClean="0"/>
              <a:t>голубым</a:t>
            </a:r>
            <a:r>
              <a:rPr lang="ru-RU" dirty="0" smtClean="0"/>
              <a:t> страны своей родной». Осенью 1830 г. ее же памяти посвятил он стихотворение «Для берегов отчизны </a:t>
            </a:r>
            <a:r>
              <a:rPr lang="ru-RU" dirty="0" err="1" smtClean="0"/>
              <a:t>дальной</a:t>
            </a:r>
            <a:r>
              <a:rPr lang="ru-RU" dirty="0" smtClean="0"/>
              <a:t>».</a:t>
            </a:r>
            <a:endParaRPr lang="ru-RU" dirty="0"/>
          </a:p>
        </p:txBody>
      </p:sp>
      <p:sp>
        <p:nvSpPr>
          <p:cNvPr id="6" name="Прямоугольник 5"/>
          <p:cNvSpPr/>
          <p:nvPr/>
        </p:nvSpPr>
        <p:spPr>
          <a:xfrm>
            <a:off x="5429256" y="142852"/>
            <a:ext cx="3714744" cy="3139321"/>
          </a:xfrm>
          <a:prstGeom prst="rect">
            <a:avLst/>
          </a:prstGeom>
        </p:spPr>
        <p:txBody>
          <a:bodyPr wrap="square">
            <a:spAutoFit/>
          </a:bodyPr>
          <a:lstStyle/>
          <a:p>
            <a:r>
              <a:rPr lang="ru-RU" dirty="0" smtClean="0"/>
              <a:t>10. «</a:t>
            </a:r>
            <a:r>
              <a:rPr lang="ru-RU" dirty="0" err="1" smtClean="0"/>
              <a:t>Пульхерия</a:t>
            </a:r>
            <a:r>
              <a:rPr lang="ru-RU" dirty="0" smtClean="0"/>
              <a:t>» — </a:t>
            </a:r>
            <a:r>
              <a:rPr lang="ru-RU" dirty="0" err="1" smtClean="0"/>
              <a:t>Пульхерия</a:t>
            </a:r>
            <a:r>
              <a:rPr lang="ru-RU" dirty="0" smtClean="0"/>
              <a:t> Егоровна Варфоломей (1802—1863), по мужу </a:t>
            </a:r>
            <a:r>
              <a:rPr lang="ru-RU" dirty="0" err="1" smtClean="0"/>
              <a:t>Мано</a:t>
            </a:r>
            <a:r>
              <a:rPr lang="ru-RU" dirty="0" smtClean="0"/>
              <a:t>, дочь богатого кишиневского «</a:t>
            </a:r>
            <a:r>
              <a:rPr lang="ru-RU" dirty="0" err="1" smtClean="0"/>
              <a:t>бояра</a:t>
            </a:r>
            <a:r>
              <a:rPr lang="ru-RU" dirty="0" smtClean="0"/>
              <a:t>»; красивая, холодная девушка. Об увлечении Пушкина ею рассказывают В. П. Горчаков, </a:t>
            </a:r>
            <a:r>
              <a:rPr lang="ru-RU" dirty="0" err="1" smtClean="0"/>
              <a:t>Липранди</a:t>
            </a:r>
            <a:r>
              <a:rPr lang="ru-RU" dirty="0" smtClean="0"/>
              <a:t>, </a:t>
            </a:r>
            <a:r>
              <a:rPr lang="ru-RU" dirty="0" err="1" smtClean="0"/>
              <a:t>Вельтман</a:t>
            </a:r>
            <a:r>
              <a:rPr lang="ru-RU" dirty="0" smtClean="0"/>
              <a:t>. Ей посвящено стихотворение «Если с нежной красотой». О ней писал Пушкин в письме к </a:t>
            </a:r>
            <a:r>
              <a:rPr lang="ru-RU" dirty="0" err="1" smtClean="0"/>
              <a:t>Вигелю</a:t>
            </a:r>
            <a:r>
              <a:rPr lang="ru-RU" dirty="0" smtClean="0"/>
              <a:t> (от ноября 1823 г.).</a:t>
            </a: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bf47e8529680.jpg"/>
          <p:cNvPicPr>
            <a:picLocks noGrp="1" noChangeAspect="1"/>
          </p:cNvPicPr>
          <p:nvPr>
            <p:ph sz="quarter" idx="1"/>
          </p:nvPr>
        </p:nvPicPr>
        <p:blipFill>
          <a:blip r:embed="rId2"/>
          <a:stretch>
            <a:fillRect/>
          </a:stretch>
        </p:blipFill>
        <p:spPr>
          <a:xfrm>
            <a:off x="1071538" y="2357430"/>
            <a:ext cx="6643733" cy="4401473"/>
          </a:xfrm>
        </p:spPr>
      </p:pic>
      <p:sp>
        <p:nvSpPr>
          <p:cNvPr id="5" name="Прямоугольник 4"/>
          <p:cNvSpPr/>
          <p:nvPr/>
        </p:nvSpPr>
        <p:spPr>
          <a:xfrm>
            <a:off x="285720" y="0"/>
            <a:ext cx="8429684" cy="2585323"/>
          </a:xfrm>
          <a:prstGeom prst="rect">
            <a:avLst/>
          </a:prstGeom>
        </p:spPr>
        <p:txBody>
          <a:bodyPr wrap="square">
            <a:spAutoFit/>
          </a:bodyPr>
          <a:lstStyle/>
          <a:p>
            <a:r>
              <a:rPr lang="ru-RU" dirty="0" smtClean="0"/>
              <a:t>12.  «</a:t>
            </a:r>
            <a:r>
              <a:rPr lang="ru-RU" dirty="0" err="1" smtClean="0"/>
              <a:t>Элиза</a:t>
            </a:r>
            <a:r>
              <a:rPr lang="ru-RU" dirty="0" smtClean="0"/>
              <a:t>» — гр. Елизавета </a:t>
            </a:r>
            <a:r>
              <a:rPr lang="ru-RU" dirty="0" err="1" smtClean="0"/>
              <a:t>Ксаверьевна</a:t>
            </a:r>
            <a:r>
              <a:rPr lang="ru-RU" dirty="0" smtClean="0"/>
              <a:t> Воронцова (1792—1880), </a:t>
            </a:r>
            <a:r>
              <a:rPr lang="ru-RU" dirty="0" err="1" smtClean="0"/>
              <a:t>рожд</a:t>
            </a:r>
            <a:r>
              <a:rPr lang="ru-RU" dirty="0" smtClean="0"/>
              <a:t>. </a:t>
            </a:r>
            <a:r>
              <a:rPr lang="ru-RU" dirty="0" err="1" smtClean="0"/>
              <a:t>Браницкая</a:t>
            </a:r>
            <a:r>
              <a:rPr lang="ru-RU" dirty="0" smtClean="0"/>
              <a:t>, жена новороссийского генерал-губернатора гр. М. С. Воронцова, выславшего Пушкина из Одессы в 1824 г. Главной причиной высылки Пушкина была, вероятно, ревность к нему Воронцова. С ее именем связывают предположительно стихотворение «Ангел», «Сожженное письмо», «Желание славы», «Всё кончено, меж нами связи нет», «Ненастный день потух» и, может быть, «Талисман», «Храни меня, мой талисман» и «В пещере тайной». По другой версии- Елизавета Михайловна Хитрово; в письмах только ее Пушкин называет </a:t>
            </a:r>
            <a:r>
              <a:rPr lang="ru-RU" dirty="0" err="1" smtClean="0"/>
              <a:t>Элизой</a:t>
            </a:r>
            <a:r>
              <a:rPr lang="ru-RU" dirty="0" smtClean="0"/>
              <a:t>, Лизой.</a:t>
            </a:r>
            <a:endParaRPr lang="ru-RU"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e599eb02995a.jpg"/>
          <p:cNvPicPr>
            <a:picLocks noGrp="1" noChangeAspect="1"/>
          </p:cNvPicPr>
          <p:nvPr>
            <p:ph sz="quarter" idx="1"/>
          </p:nvPr>
        </p:nvPicPr>
        <p:blipFill>
          <a:blip r:embed="rId2"/>
          <a:stretch>
            <a:fillRect/>
          </a:stretch>
        </p:blipFill>
        <p:spPr>
          <a:xfrm>
            <a:off x="928662" y="1928802"/>
            <a:ext cx="7239024" cy="4461049"/>
          </a:xfrm>
        </p:spPr>
      </p:pic>
      <p:sp>
        <p:nvSpPr>
          <p:cNvPr id="6" name="Прямоугольник 5"/>
          <p:cNvSpPr/>
          <p:nvPr/>
        </p:nvSpPr>
        <p:spPr>
          <a:xfrm>
            <a:off x="1142976" y="285728"/>
            <a:ext cx="7072362" cy="1477328"/>
          </a:xfrm>
          <a:prstGeom prst="rect">
            <a:avLst/>
          </a:prstGeom>
        </p:spPr>
        <p:txBody>
          <a:bodyPr wrap="square">
            <a:spAutoFit/>
          </a:bodyPr>
          <a:lstStyle/>
          <a:p>
            <a:r>
              <a:rPr lang="ru-RU" dirty="0" smtClean="0"/>
              <a:t>13. «</a:t>
            </a:r>
            <a:r>
              <a:rPr lang="ru-RU" dirty="0" err="1" smtClean="0"/>
              <a:t>Евпраксея</a:t>
            </a:r>
            <a:r>
              <a:rPr lang="ru-RU" dirty="0" smtClean="0"/>
              <a:t>» — </a:t>
            </a:r>
            <a:r>
              <a:rPr lang="ru-RU" dirty="0" err="1" smtClean="0"/>
              <a:t>Евпраксия</a:t>
            </a:r>
            <a:r>
              <a:rPr lang="ru-RU" dirty="0" smtClean="0"/>
              <a:t> Николаевна Вульф (1809—1883), по мужу (с июля 1831 г.) бар. </a:t>
            </a:r>
            <a:r>
              <a:rPr lang="ru-RU" dirty="0" err="1" smtClean="0"/>
              <a:t>Вревская</a:t>
            </a:r>
            <a:r>
              <a:rPr lang="ru-RU" dirty="0" smtClean="0"/>
              <a:t>, вторая дочь соседки Пушкина по Михайловскому, П. А. Осиповой. Ей написаны стихотворения «Если жизнь тебя обманет» и «Вот, Зина, вам совет». Она же под именем </a:t>
            </a:r>
            <a:r>
              <a:rPr lang="ru-RU" dirty="0" err="1" smtClean="0"/>
              <a:t>Зизи</a:t>
            </a:r>
            <a:r>
              <a:rPr lang="ru-RU" dirty="0" smtClean="0"/>
              <a:t> упоминается в XXXII строфе пятой главы «Евгения Онегина»</a:t>
            </a:r>
            <a:endParaRPr lang="ru-RU"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5a55c73f627.jpg"/>
          <p:cNvPicPr>
            <a:picLocks noGrp="1" noChangeAspect="1"/>
          </p:cNvPicPr>
          <p:nvPr>
            <p:ph sz="quarter" idx="1"/>
          </p:nvPr>
        </p:nvPicPr>
        <p:blipFill>
          <a:blip r:embed="rId2"/>
          <a:stretch>
            <a:fillRect/>
          </a:stretch>
        </p:blipFill>
        <p:spPr>
          <a:xfrm>
            <a:off x="0" y="3500438"/>
            <a:ext cx="4807007" cy="3214686"/>
          </a:xfrm>
        </p:spPr>
      </p:pic>
      <p:sp>
        <p:nvSpPr>
          <p:cNvPr id="5" name="Прямоугольник 4"/>
          <p:cNvSpPr/>
          <p:nvPr/>
        </p:nvSpPr>
        <p:spPr>
          <a:xfrm>
            <a:off x="214250" y="0"/>
            <a:ext cx="8929750" cy="3416320"/>
          </a:xfrm>
          <a:prstGeom prst="rect">
            <a:avLst/>
          </a:prstGeom>
        </p:spPr>
        <p:txBody>
          <a:bodyPr wrap="square">
            <a:spAutoFit/>
          </a:bodyPr>
          <a:lstStyle/>
          <a:p>
            <a:r>
              <a:rPr lang="ru-RU" dirty="0" smtClean="0"/>
              <a:t>14. «Катерина IV» — Пушкин увлекался многими Екатеринами, и кого имел он в виду под Екатериной IV — сказать трудно. Навряд ли это была Екатерина Николаевна Ушакова, в альбоме сестры которой Пушкин писал этот список. Это указывало бы на то, что чувство уже прошло, о чем он не стал бы ей говорить. Вернее предположить, что это была Екатерина Николаевна Карамзина (1809—1867), по мужу (с 1828 г.) кн. Мещерская, дочь историографа и значащейся в этом списке Екатерины I. Пушкин был увлечен Екатериной Николаевной в 1827 г., памятником чего осталось его стихотворение «Акафист К. Н. </a:t>
            </a:r>
            <a:r>
              <a:rPr lang="ru-RU" dirty="0" err="1" smtClean="0"/>
              <a:t>К-ой</a:t>
            </a:r>
            <a:r>
              <a:rPr lang="ru-RU" dirty="0" smtClean="0"/>
              <a:t>» Об «обожании» ее Пушкиным вспоминал В. П. Титов. Но возможно, что под Екатериной IV следует разуметь не Карамзину, а Екатерину Васильевну Вельяшеву (1812—1865), по мужу (с 1834 г.) Жандр. Пушкин познакомился с ней в январе 1829 г. в Старице. Несмотря на ухаживания Пушкина и А. Н. Вульфа, она, по словам последнего «осталась холодною». Ей посвящено стихотворение «Подъезжая под Ижоры»</a:t>
            </a:r>
            <a:endParaRPr lang="ru-RU" dirty="0"/>
          </a:p>
        </p:txBody>
      </p:sp>
      <p:pic>
        <p:nvPicPr>
          <p:cNvPr id="6" name="Рисунок 5" descr="423a18622a40.jpg"/>
          <p:cNvPicPr>
            <a:picLocks noChangeAspect="1"/>
          </p:cNvPicPr>
          <p:nvPr/>
        </p:nvPicPr>
        <p:blipFill>
          <a:blip r:embed="rId3"/>
          <a:stretch>
            <a:fillRect/>
          </a:stretch>
        </p:blipFill>
        <p:spPr>
          <a:xfrm>
            <a:off x="4785105" y="3500438"/>
            <a:ext cx="4358895" cy="3214686"/>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b6ecd62691b7.jpg"/>
          <p:cNvPicPr>
            <a:picLocks noGrp="1" noChangeAspect="1"/>
          </p:cNvPicPr>
          <p:nvPr>
            <p:ph sz="quarter" idx="1"/>
          </p:nvPr>
        </p:nvPicPr>
        <p:blipFill>
          <a:blip r:embed="rId2"/>
          <a:stretch>
            <a:fillRect/>
          </a:stretch>
        </p:blipFill>
        <p:spPr>
          <a:xfrm>
            <a:off x="1071538" y="2027208"/>
            <a:ext cx="7013854" cy="4830792"/>
          </a:xfrm>
        </p:spPr>
      </p:pic>
      <p:sp>
        <p:nvSpPr>
          <p:cNvPr id="5" name="Прямоугольник 4"/>
          <p:cNvSpPr/>
          <p:nvPr/>
        </p:nvSpPr>
        <p:spPr>
          <a:xfrm>
            <a:off x="500034" y="0"/>
            <a:ext cx="8072494" cy="2031325"/>
          </a:xfrm>
          <a:prstGeom prst="rect">
            <a:avLst/>
          </a:prstGeom>
        </p:spPr>
        <p:txBody>
          <a:bodyPr wrap="square">
            <a:spAutoFit/>
          </a:bodyPr>
          <a:lstStyle/>
          <a:p>
            <a:r>
              <a:rPr lang="ru-RU" dirty="0" smtClean="0"/>
              <a:t>15. «Анна» — скорее всего Анна Оленина. Анна Оленина, по мужу </a:t>
            </a:r>
            <a:r>
              <a:rPr lang="ru-RU" dirty="0" err="1" smtClean="0"/>
              <a:t>Андро</a:t>
            </a:r>
            <a:r>
              <a:rPr lang="ru-RU" dirty="0" smtClean="0"/>
              <a:t> (1808—1888) — фрейлина, в 1829 г. Пушкин к ней сватался, но получил отказ. Ей посвящены стихотворения «Увы, язык любви болтливой», «Ты и вы», «Предчувствие», «Ее глаза», «Я вас любил», «Город пышный, город бедный»; ее упоминает он в стихотворении «</a:t>
            </a:r>
            <a:r>
              <a:rPr lang="ru-RU" dirty="0" err="1" smtClean="0"/>
              <a:t>To</a:t>
            </a:r>
            <a:r>
              <a:rPr lang="ru-RU" dirty="0" smtClean="0"/>
              <a:t> </a:t>
            </a:r>
            <a:r>
              <a:rPr lang="ru-RU" dirty="0" err="1" smtClean="0"/>
              <a:t>Dawe</a:t>
            </a:r>
            <a:r>
              <a:rPr lang="ru-RU" dirty="0" smtClean="0"/>
              <a:t>, </a:t>
            </a:r>
            <a:r>
              <a:rPr lang="ru-RU" dirty="0" err="1" smtClean="0"/>
              <a:t>Ecqr</a:t>
            </a:r>
            <a:r>
              <a:rPr lang="ru-RU" dirty="0" smtClean="0"/>
              <a:t>». Если предположить, что Катерина IV — Карамзина, а Анна — Оленина, то оказывается совершенно соблюденной хронологи</a:t>
            </a:r>
            <a:endParaRPr lang="ru-RU"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3c922e1a2b3.jpg"/>
          <p:cNvPicPr>
            <a:picLocks noGrp="1" noChangeAspect="1"/>
          </p:cNvPicPr>
          <p:nvPr>
            <p:ph sz="quarter" idx="1"/>
          </p:nvPr>
        </p:nvPicPr>
        <p:blipFill>
          <a:blip r:embed="rId2"/>
          <a:stretch>
            <a:fillRect/>
          </a:stretch>
        </p:blipFill>
        <p:spPr>
          <a:xfrm>
            <a:off x="785786" y="1623560"/>
            <a:ext cx="7572428" cy="5234440"/>
          </a:xfrm>
        </p:spPr>
      </p:pic>
      <p:sp>
        <p:nvSpPr>
          <p:cNvPr id="6" name="Прямоугольник 5"/>
          <p:cNvSpPr/>
          <p:nvPr/>
        </p:nvSpPr>
        <p:spPr>
          <a:xfrm>
            <a:off x="642910" y="142852"/>
            <a:ext cx="7858180" cy="1477328"/>
          </a:xfrm>
          <a:prstGeom prst="rect">
            <a:avLst/>
          </a:prstGeom>
        </p:spPr>
        <p:txBody>
          <a:bodyPr wrap="square">
            <a:spAutoFit/>
          </a:bodyPr>
          <a:lstStyle/>
          <a:p>
            <a:r>
              <a:rPr lang="ru-RU" dirty="0" smtClean="0"/>
              <a:t>16. «Наталья», завершающая первый список, — конечно, Наталья Николаевна Гончарова (1812—1863), будущая жена поэта, в которую Пушкин был влюблен в 1829 г., в пору писания комментируемого списка. Наталье Николаевне посвящены Пушкиным стихотворения: «Когда в объятия мои», «Мадонна» и «Пора, мой друг, пора».</a:t>
            </a:r>
            <a:endParaRPr lang="ru-RU"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229600" cy="642958"/>
          </a:xfrm>
        </p:spPr>
        <p:txBody>
          <a:bodyPr/>
          <a:lstStyle/>
          <a:p>
            <a:r>
              <a:rPr lang="ru-RU" dirty="0" smtClean="0"/>
              <a:t>ВТОРОЙ СПИСОК</a:t>
            </a:r>
            <a:endParaRPr lang="ru-RU" dirty="0"/>
          </a:p>
        </p:txBody>
      </p:sp>
      <p:pic>
        <p:nvPicPr>
          <p:cNvPr id="4" name="Содержимое 3" descr="cadd36c7e891.jpg"/>
          <p:cNvPicPr>
            <a:picLocks noGrp="1" noChangeAspect="1"/>
          </p:cNvPicPr>
          <p:nvPr>
            <p:ph sz="quarter" idx="1"/>
          </p:nvPr>
        </p:nvPicPr>
        <p:blipFill>
          <a:blip r:embed="rId2"/>
          <a:stretch>
            <a:fillRect/>
          </a:stretch>
        </p:blipFill>
        <p:spPr>
          <a:xfrm>
            <a:off x="1142976" y="2214554"/>
            <a:ext cx="6858048" cy="4372006"/>
          </a:xfrm>
        </p:spPr>
      </p:pic>
      <p:sp>
        <p:nvSpPr>
          <p:cNvPr id="5" name="Прямоугольник 4"/>
          <p:cNvSpPr/>
          <p:nvPr/>
        </p:nvSpPr>
        <p:spPr>
          <a:xfrm>
            <a:off x="642910" y="857232"/>
            <a:ext cx="7786742" cy="1200329"/>
          </a:xfrm>
          <a:prstGeom prst="rect">
            <a:avLst/>
          </a:prstGeom>
        </p:spPr>
        <p:txBody>
          <a:bodyPr wrap="square">
            <a:spAutoFit/>
          </a:bodyPr>
          <a:lstStyle/>
          <a:p>
            <a:r>
              <a:rPr lang="ru-RU" dirty="0" smtClean="0"/>
              <a:t>1.«Мария» — может быть Мария Николаевна Раевская (в замужестве Волконская), Мария Егоровна </a:t>
            </a:r>
            <a:r>
              <a:rPr lang="ru-RU" dirty="0" err="1" smtClean="0"/>
              <a:t>Эйхфельдт</a:t>
            </a:r>
            <a:r>
              <a:rPr lang="ru-RU" dirty="0" smtClean="0"/>
              <a:t>, Мария Васильевна Борисова, либо Мария Суворова (в замужестве Мария Аркадьевна Голицына), либо Мария Урусова (в замужестве Мусина-Пушкина).</a:t>
            </a:r>
            <a:endParaRPr lang="ru-RU"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de6a279a1fd.jpg"/>
          <p:cNvPicPr>
            <a:picLocks noGrp="1" noChangeAspect="1"/>
          </p:cNvPicPr>
          <p:nvPr>
            <p:ph sz="quarter" idx="1"/>
          </p:nvPr>
        </p:nvPicPr>
        <p:blipFill>
          <a:blip r:embed="rId2"/>
          <a:stretch>
            <a:fillRect/>
          </a:stretch>
        </p:blipFill>
        <p:spPr>
          <a:xfrm>
            <a:off x="1142975" y="1571612"/>
            <a:ext cx="6809829" cy="4937125"/>
          </a:xfrm>
        </p:spPr>
      </p:pic>
      <p:sp>
        <p:nvSpPr>
          <p:cNvPr id="5" name="Прямоугольник 4"/>
          <p:cNvSpPr/>
          <p:nvPr/>
        </p:nvSpPr>
        <p:spPr>
          <a:xfrm>
            <a:off x="500034" y="0"/>
            <a:ext cx="8072494" cy="1477328"/>
          </a:xfrm>
          <a:prstGeom prst="rect">
            <a:avLst/>
          </a:prstGeom>
        </p:spPr>
        <p:txBody>
          <a:bodyPr wrap="square">
            <a:spAutoFit/>
          </a:bodyPr>
          <a:lstStyle/>
          <a:p>
            <a:r>
              <a:rPr lang="ru-RU" dirty="0" smtClean="0"/>
              <a:t>2.«Анна» — вероятно, Анна Николаевна Вульф (1799—1857), старшая дочь П. А. Осиповой, соседка Пушкина по Михайловскому. Ей посвящены стихотворения «К имениннице» и «Я был свидетелем златой твоей весны». Письма ее к Пушкину опубликованы. По другой версии- Анна Гирей, с которой списан образ </a:t>
            </a:r>
            <a:r>
              <a:rPr lang="ru-RU" dirty="0" err="1" smtClean="0"/>
              <a:t>Заремы</a:t>
            </a:r>
            <a:r>
              <a:rPr lang="ru-RU" dirty="0" smtClean="0"/>
              <a:t>.</a:t>
            </a:r>
            <a:endParaRPr lang="ru-RU"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f255e16c0da.jpg"/>
          <p:cNvPicPr>
            <a:picLocks noGrp="1" noChangeAspect="1"/>
          </p:cNvPicPr>
          <p:nvPr>
            <p:ph sz="quarter" idx="1"/>
          </p:nvPr>
        </p:nvPicPr>
        <p:blipFill>
          <a:blip r:embed="rId2"/>
          <a:stretch>
            <a:fillRect/>
          </a:stretch>
        </p:blipFill>
        <p:spPr>
          <a:xfrm>
            <a:off x="142844" y="2357430"/>
            <a:ext cx="5608284" cy="3743529"/>
          </a:xfrm>
        </p:spPr>
      </p:pic>
      <p:sp>
        <p:nvSpPr>
          <p:cNvPr id="5" name="Прямоугольник 4"/>
          <p:cNvSpPr/>
          <p:nvPr/>
        </p:nvSpPr>
        <p:spPr>
          <a:xfrm>
            <a:off x="357158" y="0"/>
            <a:ext cx="8286808" cy="2031325"/>
          </a:xfrm>
          <a:prstGeom prst="rect">
            <a:avLst/>
          </a:prstGeom>
        </p:spPr>
        <p:txBody>
          <a:bodyPr wrap="square">
            <a:spAutoFit/>
          </a:bodyPr>
          <a:lstStyle/>
          <a:p>
            <a:r>
              <a:rPr lang="ru-RU" dirty="0" smtClean="0"/>
              <a:t>3.«Софья» — Софья Федоровна Пушкина (1806—1862), дальняя родственница Пушкина, была замужем (с 1827 г.) за Валерьяном Александровичем Паниным. В 1826 г., по приезде в Москву из Михайловского, Пушкин познакомился с ней и сватался к ней через две недели. Ей посвящено стихотворение «Зачем безвременную скуку...», о ней же говорит Пушкин в стихотворении «Нет, не черкешенка она». По другой версии- Софья </a:t>
            </a:r>
            <a:r>
              <a:rPr lang="ru-RU" dirty="0" err="1" smtClean="0"/>
              <a:t>Потоцкая</a:t>
            </a:r>
            <a:r>
              <a:rPr lang="ru-RU" dirty="0" smtClean="0"/>
              <a:t> (в замужестве Киселева), либо Софья Урусова ( в замужестве </a:t>
            </a:r>
            <a:r>
              <a:rPr lang="ru-RU" dirty="0" err="1" smtClean="0"/>
              <a:t>Радзивилл</a:t>
            </a:r>
            <a:r>
              <a:rPr lang="ru-RU" dirty="0" smtClean="0"/>
              <a:t>).</a:t>
            </a:r>
            <a:endParaRPr lang="ru-RU" dirty="0"/>
          </a:p>
        </p:txBody>
      </p:sp>
      <p:sp>
        <p:nvSpPr>
          <p:cNvPr id="6" name="Прямоугольник 5"/>
          <p:cNvSpPr/>
          <p:nvPr/>
        </p:nvSpPr>
        <p:spPr>
          <a:xfrm>
            <a:off x="5857884" y="2000240"/>
            <a:ext cx="2786082" cy="5632311"/>
          </a:xfrm>
          <a:prstGeom prst="rect">
            <a:avLst/>
          </a:prstGeom>
        </p:spPr>
        <p:txBody>
          <a:bodyPr wrap="square">
            <a:spAutoFit/>
          </a:bodyPr>
          <a:lstStyle/>
          <a:p>
            <a:r>
              <a:rPr lang="ru-RU" dirty="0" smtClean="0"/>
              <a:t>4.«Александра» —падчерица П. А. Осиповой, возлюбленная ее сына А. Н. Вульфа, замужем (с 1833 г.) за П. Н. </a:t>
            </a:r>
            <a:r>
              <a:rPr lang="ru-RU" dirty="0" err="1" smtClean="0"/>
              <a:t>Беклешевым</a:t>
            </a:r>
            <a:r>
              <a:rPr lang="ru-RU" dirty="0" smtClean="0"/>
              <a:t>. Ей посвящено стихотворение «Признание» («Я вас люблю, хоть я бешусь</a:t>
            </a:r>
            <a:r>
              <a:rPr lang="ru-RU" dirty="0" smtClean="0"/>
              <a:t>...»). </a:t>
            </a:r>
            <a:br>
              <a:rPr lang="ru-RU" dirty="0" smtClean="0"/>
            </a:br>
            <a:r>
              <a:rPr lang="ru-RU" dirty="0" smtClean="0"/>
              <a:t/>
            </a:r>
            <a:br>
              <a:rPr lang="ru-RU" dirty="0" smtClean="0"/>
            </a:br>
            <a:r>
              <a:rPr lang="ru-RU" dirty="0" smtClean="0"/>
              <a:t>5</a:t>
            </a:r>
            <a:r>
              <a:rPr lang="ru-RU" dirty="0" smtClean="0"/>
              <a:t>.«Варвара» — возможно, </a:t>
            </a:r>
            <a:r>
              <a:rPr lang="ru-RU" dirty="0" err="1" smtClean="0"/>
              <a:t>Черкашенинова</a:t>
            </a:r>
            <a:r>
              <a:rPr lang="ru-RU" dirty="0" smtClean="0"/>
              <a:t> Варвара Васильевна (1802—18 III 1869) — близкая знакомая семьи Вульфов</a:t>
            </a:r>
          </a:p>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214942" y="785794"/>
            <a:ext cx="3929058" cy="369332"/>
          </a:xfrm>
          <a:prstGeom prst="rect">
            <a:avLst/>
          </a:prstGeom>
        </p:spPr>
        <p:txBody>
          <a:bodyPr wrap="square">
            <a:spAutoFit/>
          </a:bodyPr>
          <a:lstStyle/>
          <a:p>
            <a:endParaRPr lang="ru-RU" dirty="0"/>
          </a:p>
        </p:txBody>
      </p:sp>
      <p:sp>
        <p:nvSpPr>
          <p:cNvPr id="7" name="Прямоугольник 6"/>
          <p:cNvSpPr/>
          <p:nvPr/>
        </p:nvSpPr>
        <p:spPr>
          <a:xfrm>
            <a:off x="142844" y="428604"/>
            <a:ext cx="8858280" cy="1477328"/>
          </a:xfrm>
          <a:prstGeom prst="rect">
            <a:avLst/>
          </a:prstGeom>
        </p:spPr>
        <p:txBody>
          <a:bodyPr wrap="square">
            <a:spAutoFit/>
          </a:bodyPr>
          <a:lstStyle/>
          <a:p>
            <a:r>
              <a:rPr lang="ru-RU" dirty="0" smtClean="0"/>
              <a:t>Донжуанский список Пушкина — два параллельных списка женщин, которыми увлекался А.С. Пушкин и/или с которыми был близок, в хронологическом порядке. Пушкин сам составил их в 1829 году в альбоме Елизаветы Николаевны Ушаковой. Впервые списки были напечатаны в 1887 году в «Альбоме Пушкинской выставки 1880 года»</a:t>
            </a:r>
            <a:endParaRPr lang="ru-RU" dirty="0"/>
          </a:p>
        </p:txBody>
      </p:sp>
      <p:pic>
        <p:nvPicPr>
          <p:cNvPr id="11" name="Содержимое 10" descr="c28cf1100c27.jpg"/>
          <p:cNvPicPr>
            <a:picLocks noGrp="1" noChangeAspect="1"/>
          </p:cNvPicPr>
          <p:nvPr>
            <p:ph sz="quarter" idx="1"/>
          </p:nvPr>
        </p:nvPicPr>
        <p:blipFill>
          <a:blip r:embed="rId3"/>
          <a:stretch>
            <a:fillRect/>
          </a:stretch>
        </p:blipFill>
        <p:spPr>
          <a:xfrm>
            <a:off x="1285852" y="1785926"/>
            <a:ext cx="6357982" cy="4768487"/>
          </a:xfr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b9b0a6250f2.jpg"/>
          <p:cNvPicPr>
            <a:picLocks noGrp="1" noChangeAspect="1"/>
          </p:cNvPicPr>
          <p:nvPr>
            <p:ph sz="quarter" idx="1"/>
          </p:nvPr>
        </p:nvPicPr>
        <p:blipFill>
          <a:blip r:embed="rId2"/>
          <a:stretch>
            <a:fillRect/>
          </a:stretch>
        </p:blipFill>
        <p:spPr>
          <a:xfrm>
            <a:off x="1571604" y="1834837"/>
            <a:ext cx="5857916" cy="5023163"/>
          </a:xfrm>
        </p:spPr>
      </p:pic>
      <p:sp>
        <p:nvSpPr>
          <p:cNvPr id="5" name="Прямоугольник 4"/>
          <p:cNvSpPr/>
          <p:nvPr/>
        </p:nvSpPr>
        <p:spPr>
          <a:xfrm>
            <a:off x="285720" y="0"/>
            <a:ext cx="8358246" cy="1754326"/>
          </a:xfrm>
          <a:prstGeom prst="rect">
            <a:avLst/>
          </a:prstGeom>
        </p:spPr>
        <p:txBody>
          <a:bodyPr wrap="square">
            <a:spAutoFit/>
          </a:bodyPr>
          <a:lstStyle/>
          <a:p>
            <a:r>
              <a:rPr lang="ru-RU" dirty="0" smtClean="0"/>
              <a:t>6. «Вера» — вероятно, Вера Федоровна Вяземская (1790—1876), </a:t>
            </a:r>
            <a:r>
              <a:rPr lang="ru-RU" dirty="0" err="1" smtClean="0"/>
              <a:t>рожд</a:t>
            </a:r>
            <a:r>
              <a:rPr lang="ru-RU" dirty="0" smtClean="0"/>
              <a:t>. княжна Гагарина, жена (с 1811 г.) приятеля Пушкина кн. П. А. Вяземского. С Верой Федоровной познакомился Пушкин в Одессе, куда она приехала с двумя детьми 7 июня 1824 г. и где жила до 26 августа. Она увлеклась Пушкиным и вместе с гр. Е. К. Воронцовой подготовляла побег его за границу морем. До конца жизни поэта у нее сохранились с ним дружеские отношения.</a:t>
            </a:r>
            <a:endParaRPr lang="ru-RU"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b14b0cb6a205.jpg"/>
          <p:cNvPicPr>
            <a:picLocks noGrp="1" noChangeAspect="1"/>
          </p:cNvPicPr>
          <p:nvPr>
            <p:ph sz="quarter" idx="1"/>
          </p:nvPr>
        </p:nvPicPr>
        <p:blipFill>
          <a:blip r:embed="rId2"/>
          <a:stretch>
            <a:fillRect/>
          </a:stretch>
        </p:blipFill>
        <p:spPr>
          <a:xfrm>
            <a:off x="714348" y="1500174"/>
            <a:ext cx="8046438" cy="5018966"/>
          </a:xfrm>
        </p:spPr>
      </p:pic>
      <p:sp>
        <p:nvSpPr>
          <p:cNvPr id="5" name="Прямоугольник 4"/>
          <p:cNvSpPr/>
          <p:nvPr/>
        </p:nvSpPr>
        <p:spPr>
          <a:xfrm>
            <a:off x="428596" y="142852"/>
            <a:ext cx="8215370" cy="1200329"/>
          </a:xfrm>
          <a:prstGeom prst="rect">
            <a:avLst/>
          </a:prstGeom>
        </p:spPr>
        <p:txBody>
          <a:bodyPr wrap="square">
            <a:spAutoFit/>
          </a:bodyPr>
          <a:lstStyle/>
          <a:p>
            <a:r>
              <a:rPr lang="ru-RU" dirty="0" smtClean="0"/>
              <a:t>7. «Анна» — Анна Ивановна Вульф (</a:t>
            </a:r>
            <a:r>
              <a:rPr lang="ru-RU" dirty="0" err="1" smtClean="0"/>
              <a:t>ок</a:t>
            </a:r>
            <a:r>
              <a:rPr lang="ru-RU" dirty="0" smtClean="0"/>
              <a:t>. 1801 - 1835), племянница П. А. Осиповой, замужем (с 1834 г.) за В. И. </a:t>
            </a:r>
            <a:r>
              <a:rPr lang="ru-RU" dirty="0" err="1" smtClean="0"/>
              <a:t>Трувеллер</a:t>
            </a:r>
            <a:r>
              <a:rPr lang="ru-RU" dirty="0" smtClean="0"/>
              <a:t>. Её знакомство с Пушкиным состоялось в марте 1825 г. в </a:t>
            </a:r>
            <a:r>
              <a:rPr lang="ru-RU" dirty="0" err="1" smtClean="0"/>
              <a:t>Тригорском</a:t>
            </a:r>
            <a:r>
              <a:rPr lang="ru-RU" dirty="0" smtClean="0"/>
              <a:t>. Ей посвящено мадригальное четверостишие «За </a:t>
            </a:r>
            <a:r>
              <a:rPr lang="ru-RU" dirty="0" err="1" smtClean="0"/>
              <a:t>Netty</a:t>
            </a:r>
            <a:r>
              <a:rPr lang="ru-RU" dirty="0" smtClean="0"/>
              <a:t> сердцем я летаю...».</a:t>
            </a:r>
            <a:endParaRPr lang="ru-RU"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40bc144ffbc.jpg"/>
          <p:cNvPicPr>
            <a:picLocks noGrp="1" noChangeAspect="1"/>
          </p:cNvPicPr>
          <p:nvPr>
            <p:ph sz="quarter" idx="1"/>
          </p:nvPr>
        </p:nvPicPr>
        <p:blipFill>
          <a:blip r:embed="rId2"/>
          <a:stretch>
            <a:fillRect/>
          </a:stretch>
        </p:blipFill>
        <p:spPr>
          <a:xfrm>
            <a:off x="1142976" y="1928802"/>
            <a:ext cx="6715172" cy="4599893"/>
          </a:xfrm>
        </p:spPr>
      </p:pic>
      <p:sp>
        <p:nvSpPr>
          <p:cNvPr id="5" name="Прямоугольник 4"/>
          <p:cNvSpPr/>
          <p:nvPr/>
        </p:nvSpPr>
        <p:spPr>
          <a:xfrm>
            <a:off x="500034" y="0"/>
            <a:ext cx="7858180" cy="1754326"/>
          </a:xfrm>
          <a:prstGeom prst="rect">
            <a:avLst/>
          </a:prstGeom>
        </p:spPr>
        <p:txBody>
          <a:bodyPr wrap="square">
            <a:spAutoFit/>
          </a:bodyPr>
          <a:lstStyle/>
          <a:p>
            <a:r>
              <a:rPr lang="ru-RU" dirty="0" smtClean="0"/>
              <a:t>8. «Анна» — Анна Керн (1800—1879), </a:t>
            </a:r>
            <a:r>
              <a:rPr lang="ru-RU" dirty="0" err="1" smtClean="0"/>
              <a:t>рожд</a:t>
            </a:r>
            <a:r>
              <a:rPr lang="ru-RU" dirty="0" smtClean="0"/>
              <a:t>. Полторацкая) — адресат самого известного любовного стихотворения Пушкина — «К * * *» («Я помню чудное мгновенье…»), хотя в биографии Пушкина и шутливое игровое увлечение в Псковской губернии, и мимолётная близость через три года в Петербурге серьёзной роли не играли; в письмах Пушкина друзьям есть и довольно циничные замечания о Керн.</a:t>
            </a:r>
            <a:endParaRPr lang="ru-RU"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534b9f0a9c8.jpg"/>
          <p:cNvPicPr>
            <a:picLocks noGrp="1" noChangeAspect="1"/>
          </p:cNvPicPr>
          <p:nvPr>
            <p:ph sz="quarter" idx="1"/>
          </p:nvPr>
        </p:nvPicPr>
        <p:blipFill>
          <a:blip r:embed="rId2"/>
          <a:stretch>
            <a:fillRect/>
          </a:stretch>
        </p:blipFill>
        <p:spPr>
          <a:xfrm>
            <a:off x="285720" y="1214422"/>
            <a:ext cx="5500726" cy="3754245"/>
          </a:xfrm>
        </p:spPr>
      </p:pic>
      <p:sp>
        <p:nvSpPr>
          <p:cNvPr id="5" name="Прямоугольник 4"/>
          <p:cNvSpPr/>
          <p:nvPr/>
        </p:nvSpPr>
        <p:spPr>
          <a:xfrm rot="10800000" flipV="1">
            <a:off x="500034" y="5357826"/>
            <a:ext cx="7858180" cy="1200329"/>
          </a:xfrm>
          <a:prstGeom prst="rect">
            <a:avLst/>
          </a:prstGeom>
        </p:spPr>
        <p:txBody>
          <a:bodyPr wrap="square">
            <a:spAutoFit/>
          </a:bodyPr>
          <a:lstStyle/>
          <a:p>
            <a:r>
              <a:rPr lang="ru-RU" dirty="0" smtClean="0"/>
              <a:t>11. «Варвара» — либо Варвара Ермолаева, либо Варвара </a:t>
            </a:r>
            <a:r>
              <a:rPr lang="ru-RU" dirty="0" err="1" smtClean="0"/>
              <a:t>Суворова;может</a:t>
            </a:r>
            <a:r>
              <a:rPr lang="ru-RU" dirty="0" smtClean="0"/>
              <a:t> быть, это имя надо связывать с нарисованной Пушкиным в альбоме Е. Н. Ушаковой «Варварой мученицею». Кто такая была эта Варвара — неизвестно, но, судя по одежде, она могла быть горничной, и вероятнее всего, Ушаковых.</a:t>
            </a:r>
            <a:endParaRPr lang="ru-RU" dirty="0"/>
          </a:p>
        </p:txBody>
      </p:sp>
      <p:sp>
        <p:nvSpPr>
          <p:cNvPr id="6" name="Прямоугольник 5"/>
          <p:cNvSpPr/>
          <p:nvPr/>
        </p:nvSpPr>
        <p:spPr>
          <a:xfrm>
            <a:off x="785786" y="285728"/>
            <a:ext cx="7429552" cy="923330"/>
          </a:xfrm>
          <a:prstGeom prst="rect">
            <a:avLst/>
          </a:prstGeom>
        </p:spPr>
        <p:txBody>
          <a:bodyPr wrap="square">
            <a:spAutoFit/>
          </a:bodyPr>
          <a:lstStyle/>
          <a:p>
            <a:r>
              <a:rPr lang="ru-RU" dirty="0" smtClean="0"/>
              <a:t>9. «Елизавета» — скорее всего это Елизавета Михайловна Хитрово (1783—1839), </a:t>
            </a:r>
            <a:r>
              <a:rPr lang="ru-RU" dirty="0" err="1" smtClean="0"/>
              <a:t>рожд</a:t>
            </a:r>
            <a:r>
              <a:rPr lang="ru-RU" dirty="0" smtClean="0"/>
              <a:t>. Голенищева-Кутузова или Елизавета </a:t>
            </a:r>
            <a:r>
              <a:rPr lang="ru-RU" dirty="0" err="1" smtClean="0"/>
              <a:t>Ксаверьевна</a:t>
            </a:r>
            <a:r>
              <a:rPr lang="ru-RU" dirty="0" smtClean="0"/>
              <a:t> Воронцова</a:t>
            </a:r>
            <a:endParaRPr lang="ru-RU" dirty="0"/>
          </a:p>
        </p:txBody>
      </p:sp>
      <p:sp>
        <p:nvSpPr>
          <p:cNvPr id="7" name="Прямоугольник 6"/>
          <p:cNvSpPr/>
          <p:nvPr/>
        </p:nvSpPr>
        <p:spPr>
          <a:xfrm>
            <a:off x="5929290" y="2428868"/>
            <a:ext cx="3214710" cy="923330"/>
          </a:xfrm>
          <a:prstGeom prst="rect">
            <a:avLst/>
          </a:prstGeom>
        </p:spPr>
        <p:txBody>
          <a:bodyPr wrap="square">
            <a:spAutoFit/>
          </a:bodyPr>
          <a:lstStyle/>
          <a:p>
            <a:r>
              <a:rPr lang="ru-RU" dirty="0" smtClean="0"/>
              <a:t>10. «Надежда» — возможно, Надежда Святополк-Четвертинская.</a:t>
            </a: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ed6be356862.jpg"/>
          <p:cNvPicPr>
            <a:picLocks noGrp="1" noChangeAspect="1"/>
          </p:cNvPicPr>
          <p:nvPr>
            <p:ph sz="quarter" idx="1"/>
          </p:nvPr>
        </p:nvPicPr>
        <p:blipFill>
          <a:blip r:embed="rId2"/>
          <a:stretch>
            <a:fillRect/>
          </a:stretch>
        </p:blipFill>
        <p:spPr>
          <a:xfrm>
            <a:off x="142844" y="1500174"/>
            <a:ext cx="5572164" cy="5154252"/>
          </a:xfrm>
        </p:spPr>
      </p:pic>
      <p:sp>
        <p:nvSpPr>
          <p:cNvPr id="5" name="Прямоугольник 4"/>
          <p:cNvSpPr/>
          <p:nvPr/>
        </p:nvSpPr>
        <p:spPr>
          <a:xfrm>
            <a:off x="357158" y="0"/>
            <a:ext cx="8501122" cy="1477328"/>
          </a:xfrm>
          <a:prstGeom prst="rect">
            <a:avLst/>
          </a:prstGeom>
        </p:spPr>
        <p:txBody>
          <a:bodyPr wrap="square">
            <a:spAutoFit/>
          </a:bodyPr>
          <a:lstStyle/>
          <a:p>
            <a:r>
              <a:rPr lang="ru-RU" dirty="0" smtClean="0"/>
              <a:t>12. «Аграфена» — конечно, гр. Аграфена Федоровна Закревская (1799—1879), </a:t>
            </a:r>
            <a:r>
              <a:rPr lang="ru-RU" dirty="0" err="1" smtClean="0"/>
              <a:t>рожд</a:t>
            </a:r>
            <a:r>
              <a:rPr lang="ru-RU" dirty="0" smtClean="0"/>
              <a:t>. гр. Толстая. Ей посвящены стихотворения «Портрет» («С своей пылающей душою») «Наперсник», «Счастлив, кто избран своенравно». С ней связывают и стихотворение. «Когда твои младые лета». Ее образ отразился в Зинаиде </a:t>
            </a:r>
            <a:r>
              <a:rPr lang="ru-RU" dirty="0" err="1" smtClean="0"/>
              <a:t>Вольской</a:t>
            </a:r>
            <a:r>
              <a:rPr lang="ru-RU" dirty="0" smtClean="0"/>
              <a:t> в «Египетских ночах».</a:t>
            </a:r>
            <a:endParaRPr lang="ru-RU" dirty="0"/>
          </a:p>
        </p:txBody>
      </p:sp>
      <p:sp>
        <p:nvSpPr>
          <p:cNvPr id="6" name="Прямоугольник 5"/>
          <p:cNvSpPr/>
          <p:nvPr/>
        </p:nvSpPr>
        <p:spPr>
          <a:xfrm>
            <a:off x="5715008" y="1500174"/>
            <a:ext cx="3428992" cy="5355312"/>
          </a:xfrm>
          <a:prstGeom prst="rect">
            <a:avLst/>
          </a:prstGeom>
        </p:spPr>
        <p:txBody>
          <a:bodyPr wrap="square">
            <a:spAutoFit/>
          </a:bodyPr>
          <a:lstStyle/>
          <a:p>
            <a:r>
              <a:rPr lang="ru-RU" dirty="0" smtClean="0"/>
              <a:t>13. «Любовь» — возможно, Любовь Суворова</a:t>
            </a:r>
            <a:r>
              <a:rPr lang="ru-RU" dirty="0" smtClean="0"/>
              <a:t>. </a:t>
            </a:r>
            <a:r>
              <a:rPr lang="ru-RU" dirty="0" smtClean="0"/>
              <a:t/>
            </a:r>
            <a:br>
              <a:rPr lang="ru-RU" dirty="0" smtClean="0"/>
            </a:br>
            <a:r>
              <a:rPr lang="ru-RU" dirty="0" smtClean="0"/>
              <a:t/>
            </a:r>
            <a:br>
              <a:rPr lang="ru-RU" dirty="0" smtClean="0"/>
            </a:br>
            <a:r>
              <a:rPr lang="ru-RU" dirty="0" smtClean="0"/>
              <a:t>14</a:t>
            </a:r>
            <a:r>
              <a:rPr lang="ru-RU" dirty="0" smtClean="0"/>
              <a:t>. «Ольга»- вероятно, Ольга Михайловна Калашникова (1806—18..) «крепостная любовь Пушкина». К ней относил «открывший» ее П. Е. Щеголев стихотворный набросок «О боги мирные полей, дубрав и гор». Сохранились ее письма к Пушкину, одно от февраля 1833 г. и другое, еще неопубликованное. Возможно, Ольга </a:t>
            </a:r>
            <a:r>
              <a:rPr lang="ru-RU" dirty="0" err="1" smtClean="0"/>
              <a:t>Потоцкая</a:t>
            </a:r>
            <a:r>
              <a:rPr lang="ru-RU" dirty="0" smtClean="0"/>
              <a:t> (в замужестве На </a:t>
            </a:r>
            <a:r>
              <a:rPr lang="ru-RU" dirty="0" err="1" smtClean="0"/>
              <a:t>ышкина</a:t>
            </a:r>
            <a:r>
              <a:rPr lang="ru-RU" dirty="0" smtClean="0"/>
              <a:t>). </a:t>
            </a:r>
            <a:br>
              <a:rPr lang="ru-RU" dirty="0" smtClean="0"/>
            </a:br>
            <a:r>
              <a:rPr lang="ru-RU" dirty="0" smtClean="0"/>
              <a:t/>
            </a:r>
            <a:br>
              <a:rPr lang="ru-RU" dirty="0" smtClean="0"/>
            </a:br>
            <a:r>
              <a:rPr lang="ru-RU" dirty="0" smtClean="0"/>
              <a:t>15. «Евгения»- неизвестна.</a:t>
            </a:r>
          </a:p>
          <a:p>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fa2a296c0512.jpg"/>
          <p:cNvPicPr>
            <a:picLocks noGrp="1" noChangeAspect="1"/>
          </p:cNvPicPr>
          <p:nvPr>
            <p:ph sz="quarter" idx="1"/>
          </p:nvPr>
        </p:nvPicPr>
        <p:blipFill>
          <a:blip r:embed="rId2"/>
          <a:stretch>
            <a:fillRect/>
          </a:stretch>
        </p:blipFill>
        <p:spPr>
          <a:xfrm>
            <a:off x="4714876" y="3552766"/>
            <a:ext cx="4429124" cy="3305234"/>
          </a:xfrm>
        </p:spPr>
      </p:pic>
      <p:pic>
        <p:nvPicPr>
          <p:cNvPr id="5" name="Рисунок 4" descr="0558707c1b9c.jpg"/>
          <p:cNvPicPr>
            <a:picLocks noChangeAspect="1"/>
          </p:cNvPicPr>
          <p:nvPr/>
        </p:nvPicPr>
        <p:blipFill>
          <a:blip r:embed="rId3"/>
          <a:stretch>
            <a:fillRect/>
          </a:stretch>
        </p:blipFill>
        <p:spPr>
          <a:xfrm>
            <a:off x="0" y="2500306"/>
            <a:ext cx="4727514" cy="3214710"/>
          </a:xfrm>
          <a:prstGeom prst="rect">
            <a:avLst/>
          </a:prstGeom>
        </p:spPr>
      </p:pic>
      <p:sp>
        <p:nvSpPr>
          <p:cNvPr id="6" name="Прямоугольник 5"/>
          <p:cNvSpPr/>
          <p:nvPr/>
        </p:nvSpPr>
        <p:spPr>
          <a:xfrm>
            <a:off x="285720" y="428604"/>
            <a:ext cx="8358246" cy="1754326"/>
          </a:xfrm>
          <a:prstGeom prst="rect">
            <a:avLst/>
          </a:prstGeom>
        </p:spPr>
        <p:txBody>
          <a:bodyPr wrap="square">
            <a:spAutoFit/>
          </a:bodyPr>
          <a:lstStyle/>
          <a:p>
            <a:r>
              <a:rPr lang="ru-RU" dirty="0" smtClean="0"/>
              <a:t>16. «Александра»- вероятно, Александра Александровна Римская-Корсакова (Алина, Александрина), жена (с февраля 1832 г.) кн. Александра Николаевича Вяземского. Кн. П. А. Вяземский указывал, что к ней относятся начальные стихи III строфы седьмой главы «Евгения Онегина». Она должна была быть выведена в неосуществленном замысле «Роман на Кавказских водах», либо Александра </a:t>
            </a:r>
            <a:r>
              <a:rPr lang="ru-RU" dirty="0" err="1" smtClean="0"/>
              <a:t>Смирнова-Россет</a:t>
            </a:r>
            <a:r>
              <a:rPr lang="ru-RU" dirty="0" smtClean="0"/>
              <a:t>.</a:t>
            </a:r>
            <a:endParaRPr lang="ru-RU"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c4ad1144bb3.jpg"/>
          <p:cNvPicPr>
            <a:picLocks noGrp="1" noChangeAspect="1"/>
          </p:cNvPicPr>
          <p:nvPr>
            <p:ph sz="quarter" idx="1"/>
          </p:nvPr>
        </p:nvPicPr>
        <p:blipFill>
          <a:blip r:embed="rId2"/>
          <a:stretch>
            <a:fillRect/>
          </a:stretch>
        </p:blipFill>
        <p:spPr>
          <a:xfrm>
            <a:off x="1142976" y="2285992"/>
            <a:ext cx="6715172" cy="4356468"/>
          </a:xfrm>
        </p:spPr>
      </p:pic>
      <p:sp>
        <p:nvSpPr>
          <p:cNvPr id="5" name="Прямоугольник 4"/>
          <p:cNvSpPr/>
          <p:nvPr/>
        </p:nvSpPr>
        <p:spPr>
          <a:xfrm>
            <a:off x="214282" y="0"/>
            <a:ext cx="8715436" cy="2308324"/>
          </a:xfrm>
          <a:prstGeom prst="rect">
            <a:avLst/>
          </a:prstGeom>
        </p:spPr>
        <p:txBody>
          <a:bodyPr wrap="square">
            <a:spAutoFit/>
          </a:bodyPr>
          <a:lstStyle/>
          <a:p>
            <a:r>
              <a:rPr lang="ru-RU" dirty="0" smtClean="0"/>
              <a:t>17. «Елена» — Может быть, Елена Николаевна Раевская (1803—1852), которой посвящено стихотворение «Увы зачем она блистает». Может быть, княжна Елена Михайловна Горчакова (1794—1855), по мужу кн. Кантакузен, сестра лицейского товарища Пушкина, которой он еще в 1814 г. посвятил, по преданию, стихотворение «Красавице, которая нюхала табак» и с которой он общался в Кишиневе. Может быть, Елена Федоровна Соловкина, о неравнодушии к которой Пушкина вспоминает </a:t>
            </a:r>
            <a:r>
              <a:rPr lang="ru-RU" dirty="0" err="1" smtClean="0"/>
              <a:t>Липранди</a:t>
            </a:r>
            <a:r>
              <a:rPr lang="ru-RU" dirty="0" smtClean="0"/>
              <a:t>. К одной из двух последних, надо думать, относятся строки из написанной в пору знакомства с ними «</a:t>
            </a:r>
            <a:r>
              <a:rPr lang="ru-RU" dirty="0" err="1" smtClean="0"/>
              <a:t>Гавриилиады</a:t>
            </a:r>
            <a:r>
              <a:rPr lang="ru-RU" dirty="0" smtClean="0"/>
              <a:t>» — «Елену видел я».</a:t>
            </a:r>
            <a:endParaRPr lang="ru-RU"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93407f8d0eb.jpg"/>
          <p:cNvPicPr>
            <a:picLocks noGrp="1" noChangeAspect="1"/>
          </p:cNvPicPr>
          <p:nvPr>
            <p:ph sz="quarter" idx="1"/>
          </p:nvPr>
        </p:nvPicPr>
        <p:blipFill>
          <a:blip r:embed="rId2"/>
          <a:stretch>
            <a:fillRect/>
          </a:stretch>
        </p:blipFill>
        <p:spPr>
          <a:xfrm>
            <a:off x="1214414" y="1727816"/>
            <a:ext cx="6500858" cy="4835013"/>
          </a:xfrm>
        </p:spPr>
      </p:pic>
      <p:sp>
        <p:nvSpPr>
          <p:cNvPr id="5" name="Прямоугольник 4"/>
          <p:cNvSpPr/>
          <p:nvPr/>
        </p:nvSpPr>
        <p:spPr>
          <a:xfrm>
            <a:off x="357158" y="0"/>
            <a:ext cx="8429684" cy="1754326"/>
          </a:xfrm>
          <a:prstGeom prst="rect">
            <a:avLst/>
          </a:prstGeom>
        </p:spPr>
        <p:txBody>
          <a:bodyPr wrap="square">
            <a:spAutoFit/>
          </a:bodyPr>
          <a:lstStyle/>
          <a:p>
            <a:r>
              <a:rPr lang="ru-RU" dirty="0" smtClean="0"/>
              <a:t>18. «Елена» — может быть, та самая Елена, о которой мы ничего не знаем, кроме того, что Пушкиным сказано в строках лишь начатого стихотворения «Зачем, Елена, так пугливо», написанного им в бытность его в 1829 г. на Кавказе, а возможно Елена </a:t>
            </a:r>
            <a:r>
              <a:rPr lang="ru-RU" dirty="0" err="1" smtClean="0"/>
              <a:t>Завадовская</a:t>
            </a:r>
            <a:r>
              <a:rPr lang="ru-RU" dirty="0" smtClean="0"/>
              <a:t>. «Красавица Клеопатра Невы» — так называл ее Пушкин. В строфах «Евгения Онегина» А. С. Пушкин, по свидетельству современников, в образе Нины </a:t>
            </a:r>
            <a:r>
              <a:rPr lang="ru-RU" dirty="0" err="1" smtClean="0"/>
              <a:t>Воронской</a:t>
            </a:r>
            <a:r>
              <a:rPr lang="ru-RU" dirty="0" smtClean="0"/>
              <a:t> писал о Елене </a:t>
            </a:r>
            <a:r>
              <a:rPr lang="ru-RU" dirty="0" err="1" smtClean="0"/>
              <a:t>Завадовской</a:t>
            </a:r>
            <a:r>
              <a:rPr lang="ru-RU" dirty="0" smtClean="0"/>
              <a:t>.</a:t>
            </a:r>
            <a:endParaRPr lang="ru-RU"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8044519d0ef.jpg"/>
          <p:cNvPicPr>
            <a:picLocks noGrp="1" noChangeAspect="1"/>
          </p:cNvPicPr>
          <p:nvPr>
            <p:ph sz="quarter" idx="1"/>
          </p:nvPr>
        </p:nvPicPr>
        <p:blipFill>
          <a:blip r:embed="rId2"/>
          <a:stretch>
            <a:fillRect/>
          </a:stretch>
        </p:blipFill>
        <p:spPr>
          <a:xfrm>
            <a:off x="1571604" y="1785926"/>
            <a:ext cx="5572164" cy="3635837"/>
          </a:xfrm>
        </p:spPr>
      </p:pic>
      <p:sp>
        <p:nvSpPr>
          <p:cNvPr id="5" name="Прямоугольник 4"/>
          <p:cNvSpPr/>
          <p:nvPr/>
        </p:nvSpPr>
        <p:spPr>
          <a:xfrm>
            <a:off x="1785918" y="5500702"/>
            <a:ext cx="5143536" cy="923330"/>
          </a:xfrm>
          <a:prstGeom prst="rect">
            <a:avLst/>
          </a:prstGeom>
        </p:spPr>
        <p:txBody>
          <a:bodyPr wrap="square">
            <a:spAutoFit/>
          </a:bodyPr>
          <a:lstStyle/>
          <a:p>
            <a:r>
              <a:rPr lang="ru-RU" dirty="0" smtClean="0"/>
              <a:t>20. «Татьяна» — возможно, Демьянова Татьяна Дмитриевна (1810—1876) — цыганка, певица московского цыганского хора.</a:t>
            </a:r>
            <a:endParaRPr lang="ru-RU" dirty="0"/>
          </a:p>
        </p:txBody>
      </p:sp>
      <p:sp>
        <p:nvSpPr>
          <p:cNvPr id="6" name="Прямоугольник 5"/>
          <p:cNvSpPr/>
          <p:nvPr/>
        </p:nvSpPr>
        <p:spPr>
          <a:xfrm>
            <a:off x="0" y="0"/>
            <a:ext cx="9001156" cy="2031325"/>
          </a:xfrm>
          <a:prstGeom prst="rect">
            <a:avLst/>
          </a:prstGeom>
        </p:spPr>
        <p:txBody>
          <a:bodyPr wrap="square">
            <a:spAutoFit/>
          </a:bodyPr>
          <a:lstStyle/>
          <a:p>
            <a:r>
              <a:rPr lang="ru-RU" dirty="0" smtClean="0"/>
              <a:t>19. «</a:t>
            </a:r>
            <a:r>
              <a:rPr lang="ru-RU" dirty="0" err="1" smtClean="0"/>
              <a:t>Авдотья</a:t>
            </a:r>
            <a:r>
              <a:rPr lang="ru-RU" dirty="0" smtClean="0"/>
              <a:t>» — неизвестно, но можно вспомнить Истомину Евдокию (</a:t>
            </a:r>
            <a:r>
              <a:rPr lang="ru-RU" dirty="0" err="1" smtClean="0"/>
              <a:t>Авдотью</a:t>
            </a:r>
            <a:r>
              <a:rPr lang="ru-RU" dirty="0" smtClean="0"/>
              <a:t>) Ильиничну- романтический символ русского балета, кумира всего общества первой половины девятнадцатого столетия. «Блистательна, полувоздушна, смычку волшебному послушна, толпою нимф окружена, стоит Истомина...», — вот слова Александра Сергеевича Пушкина о «русской Терпсихоре». В течение некоторого времени Пушкин даже считал себя влюбленным в Истомину — как он сам писал, «когда-то волочился» за нею. </a:t>
            </a: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5ee0b48e503.jpg"/>
          <p:cNvPicPr>
            <a:picLocks noGrp="1" noChangeAspect="1"/>
          </p:cNvPicPr>
          <p:nvPr>
            <p:ph sz="quarter" idx="1"/>
          </p:nvPr>
        </p:nvPicPr>
        <p:blipFill>
          <a:blip r:embed="rId2"/>
          <a:stretch>
            <a:fillRect/>
          </a:stretch>
        </p:blipFill>
        <p:spPr>
          <a:xfrm>
            <a:off x="642910" y="1214422"/>
            <a:ext cx="7823332" cy="5212296"/>
          </a:xfrm>
        </p:spPr>
      </p:pic>
      <p:sp>
        <p:nvSpPr>
          <p:cNvPr id="6" name="Прямоугольник 5"/>
          <p:cNvSpPr/>
          <p:nvPr/>
        </p:nvSpPr>
        <p:spPr>
          <a:xfrm>
            <a:off x="642910" y="214290"/>
            <a:ext cx="8001056" cy="923330"/>
          </a:xfrm>
          <a:prstGeom prst="rect">
            <a:avLst/>
          </a:prstGeom>
        </p:spPr>
        <p:txBody>
          <a:bodyPr wrap="square">
            <a:spAutoFit/>
          </a:bodyPr>
          <a:lstStyle/>
          <a:p>
            <a:r>
              <a:rPr lang="ru-RU" dirty="0" smtClean="0"/>
              <a:t>Представляет собой запись в два столбца. По мнению Вересаева в первой части списка имена женщин, которых Пушкин любил сильнее, во второй — женщины, которыми он был увлечен.</a:t>
            </a:r>
            <a:endParaRPr lang="ru-RU"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229600" cy="642958"/>
          </a:xfrm>
        </p:spPr>
        <p:txBody>
          <a:bodyPr/>
          <a:lstStyle/>
          <a:p>
            <a:r>
              <a:rPr lang="ru-RU" dirty="0" smtClean="0"/>
              <a:t>ПЕРВЫЙ СПИСОК</a:t>
            </a:r>
            <a:endParaRPr lang="ru-RU" dirty="0"/>
          </a:p>
        </p:txBody>
      </p:sp>
      <p:pic>
        <p:nvPicPr>
          <p:cNvPr id="4" name="Содержимое 3" descr="32a10939751c.jpg"/>
          <p:cNvPicPr>
            <a:picLocks noGrp="1" noChangeAspect="1"/>
          </p:cNvPicPr>
          <p:nvPr>
            <p:ph sz="quarter" idx="1"/>
          </p:nvPr>
        </p:nvPicPr>
        <p:blipFill>
          <a:blip r:embed="rId2"/>
          <a:stretch>
            <a:fillRect/>
          </a:stretch>
        </p:blipFill>
        <p:spPr>
          <a:xfrm>
            <a:off x="4533712" y="0"/>
            <a:ext cx="4610288" cy="3526870"/>
          </a:xfrm>
        </p:spPr>
      </p:pic>
      <p:pic>
        <p:nvPicPr>
          <p:cNvPr id="5" name="Рисунок 4" descr="f0fa775278be.jpg"/>
          <p:cNvPicPr>
            <a:picLocks noChangeAspect="1"/>
          </p:cNvPicPr>
          <p:nvPr/>
        </p:nvPicPr>
        <p:blipFill>
          <a:blip r:embed="rId3"/>
          <a:stretch>
            <a:fillRect/>
          </a:stretch>
        </p:blipFill>
        <p:spPr>
          <a:xfrm>
            <a:off x="-1" y="3500438"/>
            <a:ext cx="5030055" cy="3357562"/>
          </a:xfrm>
          <a:prstGeom prst="rect">
            <a:avLst/>
          </a:prstGeom>
        </p:spPr>
      </p:pic>
      <p:sp>
        <p:nvSpPr>
          <p:cNvPr id="6" name="Прямоугольник 5"/>
          <p:cNvSpPr/>
          <p:nvPr/>
        </p:nvSpPr>
        <p:spPr>
          <a:xfrm>
            <a:off x="0" y="857232"/>
            <a:ext cx="4572000" cy="2585323"/>
          </a:xfrm>
          <a:prstGeom prst="rect">
            <a:avLst/>
          </a:prstGeom>
        </p:spPr>
        <p:txBody>
          <a:bodyPr>
            <a:spAutoFit/>
          </a:bodyPr>
          <a:lstStyle/>
          <a:p>
            <a:r>
              <a:rPr lang="ru-RU" dirty="0" smtClean="0"/>
              <a:t>1. «Наталья I» — вероятно, актриса </a:t>
            </a:r>
            <a:r>
              <a:rPr lang="ru-RU" dirty="0" err="1" smtClean="0"/>
              <a:t>царскосельского</a:t>
            </a:r>
            <a:r>
              <a:rPr lang="ru-RU" dirty="0" smtClean="0"/>
              <a:t> театра («К Наталье», «Посланье к молодой актрисе») или гр. Наталья Викторовна Кочубей (1800—1855), которой посвящены стихотворения «Воспоминаньем упоенный» и «Чугун </a:t>
            </a:r>
            <a:r>
              <a:rPr lang="ru-RU" dirty="0" err="1" smtClean="0"/>
              <a:t>кагульский</a:t>
            </a:r>
            <a:r>
              <a:rPr lang="ru-RU" dirty="0" smtClean="0"/>
              <a:t>, ты священ», по другой версии- Наталья Степановна Апраксина (в замужестве Голицына).</a:t>
            </a:r>
            <a:endParaRPr lang="ru-RU" dirty="0"/>
          </a:p>
        </p:txBody>
      </p:sp>
      <p:sp>
        <p:nvSpPr>
          <p:cNvPr id="7" name="Прямоугольник 6"/>
          <p:cNvSpPr/>
          <p:nvPr/>
        </p:nvSpPr>
        <p:spPr>
          <a:xfrm>
            <a:off x="5000628" y="3714752"/>
            <a:ext cx="4357686" cy="2862322"/>
          </a:xfrm>
          <a:prstGeom prst="rect">
            <a:avLst/>
          </a:prstGeom>
        </p:spPr>
        <p:txBody>
          <a:bodyPr wrap="square">
            <a:spAutoFit/>
          </a:bodyPr>
          <a:lstStyle/>
          <a:p>
            <a:r>
              <a:rPr lang="ru-RU" dirty="0" smtClean="0"/>
              <a:t>2. «Катерина I» — Екатерина Павловна Бакунина (1795—1869) — сестра лицейского товарища Пушкина, предмет его безответной любви, фрейлина, художница. Адресат стихотворений: «К живописцу», «Итак я счастлив был», «Слеза», «Окно», «Осеннее утро», «Разлука», «Бакуниной» и др. В 1834 г. Е.Бакунина выходит замуж за А. А. Полторацкого.</a:t>
            </a: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0e2e9f9eed4.jpg"/>
          <p:cNvPicPr>
            <a:picLocks noGrp="1" noChangeAspect="1"/>
          </p:cNvPicPr>
          <p:nvPr>
            <p:ph sz="quarter" idx="1"/>
          </p:nvPr>
        </p:nvPicPr>
        <p:blipFill>
          <a:blip r:embed="rId2"/>
          <a:stretch>
            <a:fillRect/>
          </a:stretch>
        </p:blipFill>
        <p:spPr>
          <a:xfrm>
            <a:off x="785786" y="1500174"/>
            <a:ext cx="7429552" cy="5052096"/>
          </a:xfrm>
        </p:spPr>
      </p:pic>
      <p:sp>
        <p:nvSpPr>
          <p:cNvPr id="5" name="Прямоугольник 4"/>
          <p:cNvSpPr/>
          <p:nvPr/>
        </p:nvSpPr>
        <p:spPr>
          <a:xfrm>
            <a:off x="285720" y="214290"/>
            <a:ext cx="8643966" cy="1200329"/>
          </a:xfrm>
          <a:prstGeom prst="rect">
            <a:avLst/>
          </a:prstGeom>
        </p:spPr>
        <p:txBody>
          <a:bodyPr wrap="square">
            <a:spAutoFit/>
          </a:bodyPr>
          <a:lstStyle/>
          <a:p>
            <a:r>
              <a:rPr lang="ru-RU" dirty="0" smtClean="0"/>
              <a:t>3. «Катерина II» — вероятно, Екатерина Андреевна Карамзина — жена историографа Карамзина, сестра П. А. Вяземского, известно, что Пушкин вздумал за ней «приволокнуться» в 1819 году и был поднят супругами на смех, после чего Екатерина Андреевна осталась другом поэта.</a:t>
            </a:r>
            <a:endParaRPr lang="ru-RU"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21ff822dc45.jpg"/>
          <p:cNvPicPr>
            <a:picLocks noGrp="1" noChangeAspect="1"/>
          </p:cNvPicPr>
          <p:nvPr>
            <p:ph sz="quarter" idx="1"/>
          </p:nvPr>
        </p:nvPicPr>
        <p:blipFill>
          <a:blip r:embed="rId2"/>
          <a:stretch>
            <a:fillRect/>
          </a:stretch>
        </p:blipFill>
        <p:spPr>
          <a:xfrm>
            <a:off x="1714480" y="2928934"/>
            <a:ext cx="5810264" cy="3733095"/>
          </a:xfrm>
        </p:spPr>
      </p:pic>
      <p:sp>
        <p:nvSpPr>
          <p:cNvPr id="5" name="Прямоугольник 4"/>
          <p:cNvSpPr/>
          <p:nvPr/>
        </p:nvSpPr>
        <p:spPr>
          <a:xfrm>
            <a:off x="142844" y="0"/>
            <a:ext cx="8643998" cy="2862322"/>
          </a:xfrm>
          <a:prstGeom prst="rect">
            <a:avLst/>
          </a:prstGeom>
        </p:spPr>
        <p:txBody>
          <a:bodyPr wrap="square">
            <a:spAutoFit/>
          </a:bodyPr>
          <a:lstStyle/>
          <a:p>
            <a:r>
              <a:rPr lang="ru-RU" dirty="0" smtClean="0"/>
              <a:t>4. «NN» — Утаённая любовь Пушкина — предположительно глубокое чувство, испытанное поэтом на юге, с ним обычно связывают поэму Бахчисарайский фонтан и ряд стихотворений. По одной из версий, «утаённая любовь» выступает в собственноручном донжуанском списке под литерами NN. Пушкинистами предлагалось множество теорий о том, кто была вдохновительницей утаённой любви — Мария Раевская (впоследствии княгиня Волконская, жена декабриста), Елизавета Воронцова, Екатерина Карамзина (версия Ю. Н. Тынянова) и многие другие, вплоть до экзотической гипотезы Д. </a:t>
            </a:r>
            <a:r>
              <a:rPr lang="ru-RU" dirty="0" err="1" smtClean="0"/>
              <a:t>Дарского</a:t>
            </a:r>
            <a:r>
              <a:rPr lang="ru-RU" dirty="0" smtClean="0"/>
              <a:t> о пленной татарке Анне Ивановне. Существует также точка зрения, согласно которой легенда об утаённой любви Пушкина представляет собой вымысел.</a:t>
            </a:r>
            <a:endParaRPr lang="ru-RU"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2f147aae8df.jpg"/>
          <p:cNvPicPr>
            <a:picLocks noGrp="1" noChangeAspect="1"/>
          </p:cNvPicPr>
          <p:nvPr>
            <p:ph sz="quarter" idx="1"/>
          </p:nvPr>
        </p:nvPicPr>
        <p:blipFill>
          <a:blip r:embed="rId2"/>
          <a:stretch>
            <a:fillRect/>
          </a:stretch>
        </p:blipFill>
        <p:spPr>
          <a:xfrm>
            <a:off x="1357290" y="2500306"/>
            <a:ext cx="6355006" cy="4146641"/>
          </a:xfrm>
        </p:spPr>
      </p:pic>
      <p:sp>
        <p:nvSpPr>
          <p:cNvPr id="5" name="Прямоугольник 4"/>
          <p:cNvSpPr/>
          <p:nvPr/>
        </p:nvSpPr>
        <p:spPr>
          <a:xfrm>
            <a:off x="571472" y="142852"/>
            <a:ext cx="8001056" cy="2308324"/>
          </a:xfrm>
          <a:prstGeom prst="rect">
            <a:avLst/>
          </a:prstGeom>
        </p:spPr>
        <p:txBody>
          <a:bodyPr wrap="square">
            <a:spAutoFit/>
          </a:bodyPr>
          <a:lstStyle/>
          <a:p>
            <a:r>
              <a:rPr lang="ru-RU" dirty="0" smtClean="0"/>
              <a:t>5. «Кн. </a:t>
            </a:r>
            <a:r>
              <a:rPr lang="ru-RU" dirty="0" err="1" smtClean="0"/>
              <a:t>Авдотья</a:t>
            </a:r>
            <a:r>
              <a:rPr lang="ru-RU" dirty="0" smtClean="0"/>
              <a:t>» — Евдокия Ивановна Измайлова (в замужестве Голицына) (1817—1818) — первая петербургская возлюбленная Пушкина, княгиня, хозяйка салона, известная под именем </a:t>
            </a:r>
            <a:r>
              <a:rPr lang="ru-RU" dirty="0" err="1" smtClean="0"/>
              <a:t>Princesse</a:t>
            </a:r>
            <a:r>
              <a:rPr lang="ru-RU" dirty="0" smtClean="0"/>
              <a:t> </a:t>
            </a:r>
            <a:r>
              <a:rPr lang="ru-RU" dirty="0" err="1" smtClean="0"/>
              <a:t>Nocturne</a:t>
            </a:r>
            <a:r>
              <a:rPr lang="ru-RU" dirty="0" smtClean="0"/>
              <a:t>. (в собственноручном списке; Пушкин явно не собирался скрывать её личность, выписывая титул). Об увлечении Пушкиным ею в 1817—1818 гг. писали Н. М. Карамзин и А. И. Тургенев. Пушкин посвятил ей стихотворение «Простой воспитанник природы» и «Краев чужих неопытный любитель». Написав имя «</a:t>
            </a:r>
            <a:r>
              <a:rPr lang="ru-RU" dirty="0" err="1" smtClean="0"/>
              <a:t>Авдотья</a:t>
            </a:r>
            <a:r>
              <a:rPr lang="ru-RU" dirty="0" smtClean="0"/>
              <a:t>», Пушкин потом приписал: «Кн.», то есть княгиня.</a:t>
            </a:r>
            <a:endParaRPr lang="ru-RU"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f2308cd3f06.jpg"/>
          <p:cNvPicPr>
            <a:picLocks noGrp="1" noChangeAspect="1"/>
          </p:cNvPicPr>
          <p:nvPr>
            <p:ph sz="quarter" idx="1"/>
          </p:nvPr>
        </p:nvPicPr>
        <p:blipFill>
          <a:blip r:embed="rId3"/>
          <a:stretch>
            <a:fillRect/>
          </a:stretch>
        </p:blipFill>
        <p:spPr>
          <a:xfrm>
            <a:off x="142844" y="2357430"/>
            <a:ext cx="5572132" cy="4500570"/>
          </a:xfrm>
        </p:spPr>
      </p:pic>
      <p:sp>
        <p:nvSpPr>
          <p:cNvPr id="5" name="Прямоугольник 4"/>
          <p:cNvSpPr/>
          <p:nvPr/>
        </p:nvSpPr>
        <p:spPr>
          <a:xfrm>
            <a:off x="500034" y="0"/>
            <a:ext cx="8001056" cy="2308324"/>
          </a:xfrm>
          <a:prstGeom prst="rect">
            <a:avLst/>
          </a:prstGeom>
        </p:spPr>
        <p:txBody>
          <a:bodyPr wrap="square">
            <a:spAutoFit/>
          </a:bodyPr>
          <a:lstStyle/>
          <a:p>
            <a:r>
              <a:rPr lang="ru-RU" dirty="0" smtClean="0"/>
              <a:t>6. «Настасья»- женщины с таким именем в окружении Пушкина мы не знаем. Не так ли звали билетершу при зверинце, о которой писал А. И. Тургенев кн. Вяземскому 12 ноября 1819 г. «Его &lt;беснующегося Пушкина&gt; мельком вижу, только в театре, куда он заглядывает в свободное от зверей время. Впрочем и жизнь его проходит у приема билетов, по которым пускают смотреть приведенных сюда зверей, между коими тигр есть самый смиренный. Он влюбился в приемщицу билетов, сделался ее </a:t>
            </a:r>
            <a:r>
              <a:rPr lang="ru-RU" dirty="0" err="1" smtClean="0"/>
              <a:t>cavalier</a:t>
            </a:r>
            <a:r>
              <a:rPr lang="ru-RU" dirty="0" smtClean="0"/>
              <a:t> </a:t>
            </a:r>
            <a:r>
              <a:rPr lang="ru-RU" dirty="0" err="1" smtClean="0"/>
              <a:t>servant</a:t>
            </a:r>
            <a:r>
              <a:rPr lang="ru-RU" dirty="0" smtClean="0"/>
              <a:t>; наблюдает между тем природу зверей и замечает оттенки от скотов, которых смотрит </a:t>
            </a:r>
            <a:r>
              <a:rPr lang="ru-RU" dirty="0" err="1" smtClean="0"/>
              <a:t>gratis</a:t>
            </a:r>
            <a:r>
              <a:rPr lang="ru-RU" dirty="0" smtClean="0"/>
              <a:t>»</a:t>
            </a:r>
            <a:endParaRPr lang="ru-RU" dirty="0"/>
          </a:p>
        </p:txBody>
      </p:sp>
      <p:sp>
        <p:nvSpPr>
          <p:cNvPr id="6" name="Прямоугольник 5"/>
          <p:cNvSpPr/>
          <p:nvPr/>
        </p:nvSpPr>
        <p:spPr>
          <a:xfrm>
            <a:off x="5786446" y="2643182"/>
            <a:ext cx="3143240" cy="3970318"/>
          </a:xfrm>
          <a:prstGeom prst="rect">
            <a:avLst/>
          </a:prstGeom>
        </p:spPr>
        <p:txBody>
          <a:bodyPr wrap="square">
            <a:spAutoFit/>
          </a:bodyPr>
          <a:lstStyle/>
          <a:p>
            <a:r>
              <a:rPr lang="ru-RU" dirty="0" smtClean="0"/>
              <a:t>7. «Катерина III» — вероятно, Екатерина Николаевна Раевская (1797—1885), по мужу (с мая 1821 г.) Орлова. Пушкин писал Вяземскому 13 сентября 1825 г. по поводу «Бориса Годунова»: «Моя Марина славная баба: настоящая Катерина Орлова! знаешь ее? не говори однако же этого никому», и в следующем письме. По другой версии- актриса Екатерина Семенова</a:t>
            </a: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ce18413ba84.jpg"/>
          <p:cNvPicPr>
            <a:picLocks noGrp="1" noChangeAspect="1"/>
          </p:cNvPicPr>
          <p:nvPr>
            <p:ph sz="quarter" idx="1"/>
          </p:nvPr>
        </p:nvPicPr>
        <p:blipFill>
          <a:blip r:embed="rId2"/>
          <a:stretch>
            <a:fillRect/>
          </a:stretch>
        </p:blipFill>
        <p:spPr>
          <a:xfrm>
            <a:off x="928662" y="1714488"/>
            <a:ext cx="7322970" cy="4833161"/>
          </a:xfrm>
        </p:spPr>
      </p:pic>
      <p:sp>
        <p:nvSpPr>
          <p:cNvPr id="5" name="Прямоугольник 4"/>
          <p:cNvSpPr/>
          <p:nvPr/>
        </p:nvSpPr>
        <p:spPr>
          <a:xfrm>
            <a:off x="500034" y="142852"/>
            <a:ext cx="7929618" cy="1477328"/>
          </a:xfrm>
          <a:prstGeom prst="rect">
            <a:avLst/>
          </a:prstGeom>
        </p:spPr>
        <p:txBody>
          <a:bodyPr wrap="square">
            <a:spAutoFit/>
          </a:bodyPr>
          <a:lstStyle/>
          <a:p>
            <a:r>
              <a:rPr lang="ru-RU" dirty="0" smtClean="0"/>
              <a:t>8. «</a:t>
            </a:r>
            <a:r>
              <a:rPr lang="ru-RU" dirty="0" err="1" smtClean="0"/>
              <a:t>Аглая</a:t>
            </a:r>
            <a:r>
              <a:rPr lang="ru-RU" dirty="0" smtClean="0"/>
              <a:t>» — </a:t>
            </a:r>
            <a:r>
              <a:rPr lang="ru-RU" dirty="0" err="1" smtClean="0"/>
              <a:t>Аглая</a:t>
            </a:r>
            <a:r>
              <a:rPr lang="ru-RU" dirty="0" smtClean="0"/>
              <a:t> Антоновна Давыдова (1789—18..), </a:t>
            </a:r>
            <a:r>
              <a:rPr lang="ru-RU" dirty="0" err="1" smtClean="0"/>
              <a:t>рожд</a:t>
            </a:r>
            <a:r>
              <a:rPr lang="ru-RU" dirty="0" smtClean="0"/>
              <a:t>. герцогиня де </a:t>
            </a:r>
            <a:r>
              <a:rPr lang="ru-RU" dirty="0" err="1" smtClean="0"/>
              <a:t>Граммон</a:t>
            </a:r>
            <a:r>
              <a:rPr lang="ru-RU" dirty="0" smtClean="0"/>
              <a:t>, жена владельца Каменки А. Л. Давыдова, во втором браке жена маршала </a:t>
            </a:r>
            <a:r>
              <a:rPr lang="ru-RU" dirty="0" err="1" smtClean="0"/>
              <a:t>Себастиани</a:t>
            </a:r>
            <a:r>
              <a:rPr lang="ru-RU" dirty="0" smtClean="0"/>
              <a:t>. Ей посвятил Пушкин стихотворение «Кокетке» и написал на нее эпиграммы: «Иной имел мою </a:t>
            </a:r>
            <a:r>
              <a:rPr lang="ru-RU" dirty="0" err="1" smtClean="0"/>
              <a:t>Аглаю</a:t>
            </a:r>
            <a:r>
              <a:rPr lang="ru-RU" dirty="0" smtClean="0"/>
              <a:t>», «A </a:t>
            </a:r>
            <a:r>
              <a:rPr lang="ru-RU" dirty="0" err="1" smtClean="0"/>
              <a:t>son</a:t>
            </a:r>
            <a:r>
              <a:rPr lang="ru-RU" dirty="0" smtClean="0"/>
              <a:t> </a:t>
            </a:r>
            <a:r>
              <a:rPr lang="ru-RU" dirty="0" err="1" smtClean="0"/>
              <a:t>amant</a:t>
            </a:r>
            <a:r>
              <a:rPr lang="ru-RU" dirty="0" smtClean="0"/>
              <a:t> </a:t>
            </a:r>
            <a:r>
              <a:rPr lang="ru-RU" dirty="0" err="1" smtClean="0"/>
              <a:t>Egl</a:t>
            </a:r>
            <a:r>
              <a:rPr lang="ru-RU" dirty="0" smtClean="0"/>
              <a:t> </a:t>
            </a:r>
            <a:r>
              <a:rPr lang="ru-RU" dirty="0" err="1" smtClean="0"/>
              <a:t>sans</a:t>
            </a:r>
            <a:r>
              <a:rPr lang="ru-RU" dirty="0" smtClean="0"/>
              <a:t> </a:t>
            </a:r>
            <a:r>
              <a:rPr lang="ru-RU" dirty="0" err="1" smtClean="0"/>
              <a:t>rsistance</a:t>
            </a:r>
            <a:r>
              <a:rPr lang="ru-RU" dirty="0" smtClean="0"/>
              <a:t>» и «</a:t>
            </a:r>
            <a:r>
              <a:rPr lang="ru-RU" dirty="0" err="1" smtClean="0"/>
              <a:t>Оставя</a:t>
            </a:r>
            <a:r>
              <a:rPr lang="ru-RU" dirty="0" smtClean="0"/>
              <a:t> честь судьбе на произвол».</a:t>
            </a:r>
            <a:endParaRPr lang="ru-RU"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83</TotalTime>
  <Words>2623</Words>
  <Application>Microsoft Office PowerPoint</Application>
  <PresentationFormat>Экран (4:3)</PresentationFormat>
  <Paragraphs>41</Paragraphs>
  <Slides>28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Начальная</vt:lpstr>
      <vt:lpstr>Донжуанский список Пушкина</vt:lpstr>
      <vt:lpstr>Слайд 2</vt:lpstr>
      <vt:lpstr>Слайд 3</vt:lpstr>
      <vt:lpstr>ПЕРВЫЙ СПИСОК</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ВТОРОЙ СПИСОК</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Донжуанский список Пушкина</dc:title>
  <dc:creator>карина</dc:creator>
  <cp:lastModifiedBy>карина</cp:lastModifiedBy>
  <cp:revision>10</cp:revision>
  <dcterms:created xsi:type="dcterms:W3CDTF">2012-03-04T14:25:20Z</dcterms:created>
  <dcterms:modified xsi:type="dcterms:W3CDTF">2012-03-04T18:35:26Z</dcterms:modified>
</cp:coreProperties>
</file>