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0" r:id="rId7"/>
    <p:sldId id="261" r:id="rId8"/>
    <p:sldId id="262" r:id="rId9"/>
    <p:sldId id="263" r:id="rId10"/>
    <p:sldId id="267" r:id="rId11"/>
    <p:sldId id="264" r:id="rId12"/>
    <p:sldId id="266"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6000792" cy="5632311"/>
          </a:xfrm>
          <a:prstGeom prst="rect">
            <a:avLst/>
          </a:prstGeom>
          <a:noFill/>
        </p:spPr>
        <p:txBody>
          <a:bodyPr wrap="square" rtlCol="0">
            <a:spAutoFit/>
          </a:bodyPr>
          <a:lstStyle/>
          <a:p>
            <a:pPr algn="ctr"/>
            <a:r>
              <a:rPr lang="ru-RU" sz="4000" smtClean="0">
                <a:latin typeface="Segoe Script" pitchFamily="34" charset="0"/>
              </a:rPr>
              <a:t>Работа</a:t>
            </a:r>
          </a:p>
          <a:p>
            <a:pPr algn="ctr"/>
            <a:r>
              <a:rPr lang="ru-RU" sz="4000" smtClean="0">
                <a:latin typeface="Segoe Script" pitchFamily="34" charset="0"/>
              </a:rPr>
              <a:t>На тему</a:t>
            </a:r>
          </a:p>
          <a:p>
            <a:pPr algn="ctr"/>
            <a:r>
              <a:rPr lang="ru-RU" sz="4000" smtClean="0">
                <a:latin typeface="Segoe Script" pitchFamily="34" charset="0"/>
              </a:rPr>
              <a:t>«Джером Девид Селинджер и его творчество»</a:t>
            </a:r>
          </a:p>
          <a:p>
            <a:pPr algn="ctr"/>
            <a:r>
              <a:rPr lang="ru-RU" sz="4000" smtClean="0">
                <a:latin typeface="Segoe Script" pitchFamily="34" charset="0"/>
              </a:rPr>
              <a:t>Учениц 11а класса</a:t>
            </a:r>
          </a:p>
          <a:p>
            <a:pPr algn="ctr"/>
            <a:r>
              <a:rPr lang="ru-RU" sz="4000" smtClean="0">
                <a:latin typeface="Segoe Script" pitchFamily="34" charset="0"/>
              </a:rPr>
              <a:t>Абрамовой Марии</a:t>
            </a:r>
          </a:p>
          <a:p>
            <a:pPr algn="ctr"/>
            <a:r>
              <a:rPr lang="ru-RU" sz="4000" smtClean="0">
                <a:latin typeface="Segoe Script" pitchFamily="34" charset="0"/>
              </a:rPr>
              <a:t>Белошапки Виктории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l="-28000" r="-28000"/>
          </a:stretch>
        </a:blipFill>
        <a:effectLst/>
      </p:bgPr>
    </p:bg>
    <p:spTree>
      <p:nvGrpSpPr>
        <p:cNvPr id="1" name=""/>
        <p:cNvGrpSpPr/>
        <p:nvPr/>
      </p:nvGrpSpPr>
      <p:grpSpPr>
        <a:xfrm>
          <a:off x="0" y="0"/>
          <a:ext cx="0" cy="0"/>
          <a:chOff x="0" y="0"/>
          <a:chExt cx="0" cy="0"/>
        </a:xfrm>
      </p:grpSpPr>
      <p:pic>
        <p:nvPicPr>
          <p:cNvPr id="2" name="Рисунок 1" descr="Dzherom_D._Selindzher__Nad_propastyu_vo_rzhi.jpg"/>
          <p:cNvPicPr>
            <a:picLocks noChangeAspect="1"/>
          </p:cNvPicPr>
          <p:nvPr/>
        </p:nvPicPr>
        <p:blipFill>
          <a:blip r:embed="rId3" cstate="print"/>
          <a:stretch>
            <a:fillRect/>
          </a:stretch>
        </p:blipFill>
        <p:spPr>
          <a:xfrm>
            <a:off x="500034" y="147829"/>
            <a:ext cx="4429156" cy="6710171"/>
          </a:xfrm>
          <a:prstGeom prst="rect">
            <a:avLst/>
          </a:prstGeom>
        </p:spPr>
      </p:pic>
      <p:pic>
        <p:nvPicPr>
          <p:cNvPr id="3" name="Рисунок 2" descr="dzherom_devid_selindzher___nad_propastju_vo_rzhi_8357.jpeg"/>
          <p:cNvPicPr>
            <a:picLocks noChangeAspect="1"/>
          </p:cNvPicPr>
          <p:nvPr/>
        </p:nvPicPr>
        <p:blipFill>
          <a:blip r:embed="rId4" cstate="print"/>
          <a:stretch>
            <a:fillRect/>
          </a:stretch>
        </p:blipFill>
        <p:spPr>
          <a:xfrm>
            <a:off x="3143240" y="1214422"/>
            <a:ext cx="5624484" cy="4986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l="-28000" r="-28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14348" y="2071678"/>
            <a:ext cx="7786742" cy="2308324"/>
          </a:xfrm>
          <a:prstGeom prst="rect">
            <a:avLst/>
          </a:prstGeom>
        </p:spPr>
        <p:txBody>
          <a:bodyPr wrap="square">
            <a:spAutoFit/>
          </a:bodyPr>
          <a:lstStyle/>
          <a:p>
            <a:r>
              <a:rPr lang="ru-RU" b="1" i="1" smtClean="0"/>
              <a:t>- … Понимаешь, я себе представлял, как маленькие ребятишки играют вечером в огромном поле, во ржи. Тысячи малышей, и кругом – ни души, ни одного взрослого, кроме меня. А я стою на самом краю скалы, над пропастью, понимаешь? И моё дело – ловить ребятишек, чтобы они не сорвались в пропасть. Понимаешь, они играют и не видят, куда бегут, а тут я подбегаю и ловлю их, чтобы они не сорвались. Вот и вся моя работа. Стеречь ребят над пропастью во ржи. Знаю, это глупости, но это единственное, чего мне хочется по-настоящему. Наверное, я дурак.</a:t>
            </a:r>
            <a:endParaRPr lang="ru-RU"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l="-28000" r="-28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00034" y="571480"/>
            <a:ext cx="6357966" cy="1200329"/>
          </a:xfrm>
          <a:prstGeom prst="rect">
            <a:avLst/>
          </a:prstGeom>
        </p:spPr>
        <p:txBody>
          <a:bodyPr wrap="square">
            <a:spAutoFit/>
          </a:bodyPr>
          <a:lstStyle/>
          <a:p>
            <a:r>
              <a:rPr lang="ru-RU" b="1" smtClean="0"/>
              <a:t>Странная мечта, но что-то в ней действительно есть… Спасать детей, тех созданий, в которых ещё нет того ненавистного лицемерия и нарциссизма, который Холден видит во всех людях – вдали от всего, над бездонной пропастью…</a:t>
            </a:r>
            <a:endParaRPr lang="ru-RU" b="1"/>
          </a:p>
        </p:txBody>
      </p:sp>
      <p:sp>
        <p:nvSpPr>
          <p:cNvPr id="3" name="Прямоугольник 2"/>
          <p:cNvSpPr/>
          <p:nvPr/>
        </p:nvSpPr>
        <p:spPr>
          <a:xfrm>
            <a:off x="500034" y="2000240"/>
            <a:ext cx="8072494" cy="1477328"/>
          </a:xfrm>
          <a:prstGeom prst="rect">
            <a:avLst/>
          </a:prstGeom>
        </p:spPr>
        <p:txBody>
          <a:bodyPr wrap="square">
            <a:spAutoFit/>
          </a:bodyPr>
          <a:lstStyle/>
          <a:p>
            <a:r>
              <a:rPr lang="ru-RU" b="1" smtClean="0"/>
              <a:t>Холден, по-моему, действительно висит над пропастью, но под угрозой находятся не играющие во ржи дети, а он сам. Да, в нём есть всё то, что было и есть в нас, в молодёжи – дух бунтаря, отречение от авторитетов, стремление к безотчётной дали, – но это всё слепые силы, которые без узды могут уничтожить не только нас самих, но и тех, кто нам близок.</a:t>
            </a:r>
            <a:endParaRPr lang="ru-RU" b="1"/>
          </a:p>
        </p:txBody>
      </p:sp>
      <p:grpSp>
        <p:nvGrpSpPr>
          <p:cNvPr id="7" name="Группа 6"/>
          <p:cNvGrpSpPr/>
          <p:nvPr/>
        </p:nvGrpSpPr>
        <p:grpSpPr>
          <a:xfrm>
            <a:off x="642910" y="3714752"/>
            <a:ext cx="7715272" cy="2862322"/>
            <a:chOff x="642910" y="3714752"/>
            <a:chExt cx="7715272" cy="2862322"/>
          </a:xfrm>
        </p:grpSpPr>
        <p:sp>
          <p:nvSpPr>
            <p:cNvPr id="5" name="Прямоугольник 4"/>
            <p:cNvSpPr/>
            <p:nvPr/>
          </p:nvSpPr>
          <p:spPr>
            <a:xfrm>
              <a:off x="642910" y="3714752"/>
              <a:ext cx="4572000" cy="2862322"/>
            </a:xfrm>
            <a:prstGeom prst="rect">
              <a:avLst/>
            </a:prstGeom>
          </p:spPr>
          <p:txBody>
            <a:bodyPr>
              <a:spAutoFit/>
            </a:bodyPr>
            <a:lstStyle/>
            <a:p>
              <a:r>
                <a:rPr lang="ru-RU" b="1" i="1" smtClean="0"/>
                <a:t>Пробираясь до калитки</a:t>
              </a:r>
              <a:br>
                <a:rPr lang="ru-RU" b="1" i="1" smtClean="0"/>
              </a:br>
              <a:r>
                <a:rPr lang="ru-RU" b="1" i="1" smtClean="0"/>
                <a:t>Полем вдоль межи,</a:t>
              </a:r>
              <a:br>
                <a:rPr lang="ru-RU" b="1" i="1" smtClean="0"/>
              </a:br>
              <a:r>
                <a:rPr lang="ru-RU" b="1" i="1" smtClean="0"/>
                <a:t>Дженни вымокла до нитки</a:t>
              </a:r>
              <a:br>
                <a:rPr lang="ru-RU" b="1" i="1" smtClean="0"/>
              </a:br>
              <a:r>
                <a:rPr lang="ru-RU" b="1" i="1" smtClean="0"/>
                <a:t>Вечером во ржи.</a:t>
              </a:r>
              <a:br>
                <a:rPr lang="ru-RU" b="1" i="1" smtClean="0"/>
              </a:br>
              <a:r>
                <a:rPr lang="ru-RU" b="1" i="1" smtClean="0"/>
                <a:t/>
              </a:r>
              <a:br>
                <a:rPr lang="ru-RU" b="1" i="1" smtClean="0"/>
              </a:br>
              <a:r>
                <a:rPr lang="ru-RU" b="1" i="1" smtClean="0"/>
                <a:t>Очень холодно девчонке,</a:t>
              </a:r>
              <a:br>
                <a:rPr lang="ru-RU" b="1" i="1" smtClean="0"/>
              </a:br>
              <a:r>
                <a:rPr lang="ru-RU" b="1" i="1" smtClean="0"/>
                <a:t>Бьет девчонку дрожь:</a:t>
              </a:r>
              <a:br>
                <a:rPr lang="ru-RU" b="1" i="1" smtClean="0"/>
              </a:br>
              <a:r>
                <a:rPr lang="ru-RU" b="1" i="1" smtClean="0"/>
                <a:t>Замочила все юбчонки,</a:t>
              </a:r>
              <a:br>
                <a:rPr lang="ru-RU" b="1" i="1" smtClean="0"/>
              </a:br>
              <a:r>
                <a:rPr lang="ru-RU" b="1" i="1" smtClean="0"/>
                <a:t>Идя через рожь.</a:t>
              </a:r>
              <a:br>
                <a:rPr lang="ru-RU" b="1" i="1" smtClean="0"/>
              </a:br>
              <a:endParaRPr lang="ru-RU" b="1"/>
            </a:p>
          </p:txBody>
        </p:sp>
        <p:sp>
          <p:nvSpPr>
            <p:cNvPr id="6" name="Прямоугольник 5"/>
            <p:cNvSpPr/>
            <p:nvPr/>
          </p:nvSpPr>
          <p:spPr>
            <a:xfrm>
              <a:off x="3786182" y="3714752"/>
              <a:ext cx="4572000" cy="2862322"/>
            </a:xfrm>
            <a:prstGeom prst="rect">
              <a:avLst/>
            </a:prstGeom>
          </p:spPr>
          <p:txBody>
            <a:bodyPr>
              <a:spAutoFit/>
            </a:bodyPr>
            <a:lstStyle/>
            <a:p>
              <a:r>
                <a:rPr lang="ru-RU" b="1" i="1" smtClean="0"/>
                <a:t>Если кто-то звал кого-то</a:t>
              </a:r>
              <a:br>
                <a:rPr lang="ru-RU" b="1" i="1" smtClean="0"/>
              </a:br>
              <a:r>
                <a:rPr lang="ru-RU" b="1" i="1" smtClean="0"/>
                <a:t>Сквозь густую рожь</a:t>
              </a:r>
              <a:br>
                <a:rPr lang="ru-RU" b="1" i="1" smtClean="0"/>
              </a:br>
              <a:r>
                <a:rPr lang="ru-RU" b="1" i="1" smtClean="0"/>
                <a:t>И кого-то обнял кто-то,</a:t>
              </a:r>
              <a:br>
                <a:rPr lang="ru-RU" b="1" i="1" smtClean="0"/>
              </a:br>
              <a:r>
                <a:rPr lang="ru-RU" b="1" i="1" smtClean="0"/>
                <a:t>Что с него возьмешь?</a:t>
              </a:r>
              <a:br>
                <a:rPr lang="ru-RU" b="1" i="1" smtClean="0"/>
              </a:br>
              <a:r>
                <a:rPr lang="ru-RU" b="1" i="1" smtClean="0"/>
                <a:t/>
              </a:r>
              <a:br>
                <a:rPr lang="ru-RU" b="1" i="1" smtClean="0"/>
              </a:br>
              <a:r>
                <a:rPr lang="ru-RU" b="1" i="1" smtClean="0"/>
                <a:t>И какая нам забота,</a:t>
              </a:r>
              <a:br>
                <a:rPr lang="ru-RU" b="1" i="1" smtClean="0"/>
              </a:br>
              <a:r>
                <a:rPr lang="ru-RU" b="1" i="1" smtClean="0"/>
                <a:t>Если у межи</a:t>
              </a:r>
              <a:br>
                <a:rPr lang="ru-RU" b="1" i="1" smtClean="0"/>
              </a:br>
              <a:r>
                <a:rPr lang="ru-RU" b="1" i="1" smtClean="0"/>
                <a:t>Целовался с кем-то кто-то</a:t>
              </a:r>
              <a:br>
                <a:rPr lang="ru-RU" b="1" i="1" smtClean="0"/>
              </a:br>
              <a:r>
                <a:rPr lang="ru-RU" b="1" i="1" smtClean="0"/>
                <a:t>Вечером во ржи!</a:t>
              </a:r>
              <a:r>
                <a:rPr lang="ru-RU" b="1" smtClean="0"/>
                <a:t/>
              </a:r>
              <a:br>
                <a:rPr lang="ru-RU" b="1" smtClean="0"/>
              </a:br>
              <a:r>
                <a:rPr lang="ru-RU" b="1" smtClean="0"/>
                <a:t>Роберт Бернс</a:t>
              </a:r>
              <a:endParaRPr lang="ru-RU" b="1"/>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l="-28000" r="-28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214290"/>
            <a:ext cx="8286808" cy="6463308"/>
          </a:xfrm>
          <a:prstGeom prst="rect">
            <a:avLst/>
          </a:prstGeom>
        </p:spPr>
        <p:txBody>
          <a:bodyPr wrap="square">
            <a:spAutoFit/>
          </a:bodyPr>
          <a:lstStyle/>
          <a:p>
            <a:r>
              <a:rPr lang="ru-RU" b="1" smtClean="0"/>
              <a:t>Экранизации</a:t>
            </a:r>
          </a:p>
          <a:p>
            <a:r>
              <a:rPr lang="ru-RU" smtClean="0"/>
              <a:t>Автор запретил экранизировать книгу.Уговорить Сэлинджера сделать исключение, среди прочих, пытались Спилберг,Николсон, Леонардо ди Каприо, Тоби Магуайр и Теренс Малик, но с его смертью27 января 2010 года в ней проставлена окончательная точка - титров "Basedupon 'The Catcher in the Rye' by J.D.Salinger" мы не увидим никогда.</a:t>
            </a:r>
            <a:br>
              <a:rPr lang="ru-RU" smtClean="0"/>
            </a:br>
            <a:r>
              <a:rPr lang="ru-RU" smtClean="0"/>
              <a:t>Сэлинджер:"Тот факт, что я не увижу воочию результатов (гипотетической экранизации), бесконечно меня радует...А ведь я еще неупомянул, насколько рискованно привлечение, прости Господи, актеров!Вы когда-нибудь видели девочку-актрису, которая сидела бы на постели,закинув ногу на ногу, и выглядела непринужденно?!... В заключение я мог бы уточнить, что позиция моя не подлежит пересмотру, но вы, полагаю, и сами уже это поняли"</a:t>
            </a:r>
            <a:br>
              <a:rPr lang="ru-RU" smtClean="0"/>
            </a:br>
            <a:r>
              <a:rPr lang="ru-RU" smtClean="0"/>
              <a:t>Так что ниже неявные или тайные экранизации:</a:t>
            </a:r>
            <a:br>
              <a:rPr lang="ru-RU" smtClean="0"/>
            </a:br>
            <a:r>
              <a:rPr lang="ru-RU" smtClean="0"/>
              <a:t>1."Пари" -фильм, 1995,Иран, реж. Дариуш Мехрджуи.</a:t>
            </a:r>
            <a:br>
              <a:rPr lang="ru-RU" smtClean="0"/>
            </a:br>
            <a:r>
              <a:rPr lang="ru-RU" smtClean="0"/>
              <a:t>Единственная экранизация сделанная почти точно по тексту.Во время фестиваля иранского кино в Нью-Йорке Сэлинджер через своих адвокатов запретил демонстрацию картины.</a:t>
            </a:r>
            <a:br>
              <a:rPr lang="ru-RU" smtClean="0"/>
            </a:br>
            <a:r>
              <a:rPr lang="ru-RU" smtClean="0"/>
              <a:t>2."Бунтарь без причины" -фильм,США,1955,реж. Николас Рей</a:t>
            </a:r>
            <a:br>
              <a:rPr lang="ru-RU" smtClean="0"/>
            </a:br>
            <a:r>
              <a:rPr lang="ru-RU" smtClean="0"/>
              <a:t>Не по книге,но совпадает по духу.</a:t>
            </a:r>
            <a:br>
              <a:rPr lang="ru-RU" smtClean="0"/>
            </a:br>
            <a:r>
              <a:rPr lang="ru-RU" smtClean="0"/>
              <a:t>3. "Пустоши" -фильм,США,1973, реж. Теренс Малик</a:t>
            </a:r>
            <a:br>
              <a:rPr lang="ru-RU" smtClean="0"/>
            </a:br>
            <a:r>
              <a:rPr lang="ru-RU" smtClean="0"/>
              <a:t>Неявная экранизация</a:t>
            </a:r>
            <a:br>
              <a:rPr lang="ru-RU" smtClean="0"/>
            </a:br>
            <a:r>
              <a:rPr lang="ru-RU" smtClean="0"/>
              <a:t>4. "Вечные каникулы" -фильм,США,1980, реж. Джим Джармуш</a:t>
            </a:r>
            <a:br>
              <a:rPr lang="ru-RU" smtClean="0"/>
            </a:br>
            <a:r>
              <a:rPr lang="ru-RU" smtClean="0"/>
              <a:t>Неявная экранизация</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4810" y="4611231"/>
            <a:ext cx="4572000" cy="2246769"/>
          </a:xfrm>
          <a:prstGeom prst="rect">
            <a:avLst/>
          </a:prstGeom>
        </p:spPr>
        <p:txBody>
          <a:bodyPr>
            <a:spAutoFit/>
          </a:bodyPr>
          <a:lstStyle/>
          <a:p>
            <a:r>
              <a:rPr lang="ru-RU" sz="2000" b="1" smtClean="0"/>
              <a:t>Джером Дэвид </a:t>
            </a:r>
            <a:r>
              <a:rPr lang="ru-RU" sz="2000" b="1" smtClean="0"/>
              <a:t>Сэлинджер </a:t>
            </a:r>
            <a:r>
              <a:rPr lang="ru-RU" sz="2000" b="1" smtClean="0"/>
              <a:t>(род</a:t>
            </a:r>
            <a:r>
              <a:rPr lang="ru-RU" sz="2000" b="1" smtClean="0"/>
              <a:t>. </a:t>
            </a:r>
            <a:r>
              <a:rPr lang="ru-RU" sz="2000" b="1" smtClean="0"/>
              <a:t>1919-Умер </a:t>
            </a:r>
            <a:r>
              <a:rPr lang="ru-RU" sz="2000" b="1" smtClean="0"/>
              <a:t>28 января 2010 года) — американский писатель, классик литературы США XX века, наиболее известен как автор романа «Над пропастью во </a:t>
            </a:r>
            <a:r>
              <a:rPr lang="ru-RU" sz="2000" b="1" smtClean="0"/>
              <a:t>ржи</a:t>
            </a:r>
            <a:r>
              <a:rPr lang="ru-RU" sz="2000" b="1" smtClean="0"/>
              <a:t>».</a:t>
            </a:r>
            <a:r>
              <a:rPr lang="ru-RU" sz="2000" b="1" smtClean="0"/>
              <a:t/>
            </a:r>
            <a:br>
              <a:rPr lang="ru-RU" sz="2000" b="1" smtClean="0"/>
            </a:br>
            <a:endParaRPr lang="ru-RU" sz="2000" b="1"/>
          </a:p>
        </p:txBody>
      </p:sp>
      <p:pic>
        <p:nvPicPr>
          <p:cNvPr id="3" name="Рисунок 2" descr="75820780.jpg"/>
          <p:cNvPicPr>
            <a:picLocks noChangeAspect="1"/>
          </p:cNvPicPr>
          <p:nvPr/>
        </p:nvPicPr>
        <p:blipFill>
          <a:blip r:embed="rId2" cstate="print"/>
          <a:stretch>
            <a:fillRect/>
          </a:stretch>
        </p:blipFill>
        <p:spPr>
          <a:xfrm>
            <a:off x="357158" y="214290"/>
            <a:ext cx="7072362" cy="4243417"/>
          </a:xfrm>
          <a:prstGeom prst="rect">
            <a:avLst/>
          </a:prstGeom>
        </p:spPr>
      </p:pic>
      <p:pic>
        <p:nvPicPr>
          <p:cNvPr id="6" name="Рисунок 5" descr="salinger-jd_sign-3.jpg"/>
          <p:cNvPicPr>
            <a:picLocks noChangeAspect="1"/>
          </p:cNvPicPr>
          <p:nvPr/>
        </p:nvPicPr>
        <p:blipFill>
          <a:blip r:embed="rId3" cstate="print"/>
          <a:stretch>
            <a:fillRect/>
          </a:stretch>
        </p:blipFill>
        <p:spPr>
          <a:xfrm>
            <a:off x="214282" y="5857892"/>
            <a:ext cx="3867457" cy="78581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285728"/>
            <a:ext cx="4572000" cy="6186309"/>
          </a:xfrm>
          <a:prstGeom prst="rect">
            <a:avLst/>
          </a:prstGeom>
        </p:spPr>
        <p:txBody>
          <a:bodyPr>
            <a:spAutoFit/>
          </a:bodyPr>
          <a:lstStyle/>
          <a:p>
            <a:r>
              <a:rPr lang="ru-RU" b="1" smtClean="0"/>
              <a:t>Дж. Д. Сэлинджер родился и вырос в фешенебельном районе Нью-Йорка — в Манхэттене. Его отец, по национальности еврей, был преуспевающим торговцем кошерным сыром, мать имела шотландско-ирландские корни. В детстве Джерома звали Сонни. У семейства Сэлинджер была красивейшая квартира на Парк Авеню. После нескольких лет учебы в подготовительных школах Джером посещал военную академию Вэлей Фордж (1934-1936). Друзья по академии позже вспоминали, что он был язвительно-остроумным человеком. В 1937, в возрасте 18 лет, Сэлинджер провел пять месяцев в Европе. С 1937 по 1938 он учится в колледже Урсинус, а потом и в нью-йоркском университете. Влюбляется в Оону О'Нейл и пишет ей каждый день письма, позже к немалому удивлению Сэлинджера она вышла замуж за Чарли Чаплина, который был много старше ее.</a:t>
            </a:r>
            <a:endParaRPr lang="ru-RU" b="1"/>
          </a:p>
        </p:txBody>
      </p:sp>
      <p:pic>
        <p:nvPicPr>
          <p:cNvPr id="3" name="Рисунок 2" descr="See-Caption-2_320.jpg"/>
          <p:cNvPicPr>
            <a:picLocks noChangeAspect="1"/>
          </p:cNvPicPr>
          <p:nvPr/>
        </p:nvPicPr>
        <p:blipFill>
          <a:blip r:embed="rId2" cstate="print"/>
          <a:stretch>
            <a:fillRect/>
          </a:stretch>
        </p:blipFill>
        <p:spPr>
          <a:xfrm>
            <a:off x="1500166" y="785794"/>
            <a:ext cx="7292480" cy="5062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642918"/>
            <a:ext cx="4572016" cy="4801314"/>
          </a:xfrm>
          <a:prstGeom prst="rect">
            <a:avLst/>
          </a:prstGeom>
        </p:spPr>
        <p:txBody>
          <a:bodyPr wrap="square">
            <a:spAutoFit/>
          </a:bodyPr>
          <a:lstStyle/>
          <a:p>
            <a:r>
              <a:rPr lang="ru-RU" smtClean="0"/>
              <a:t>В 1939 году Сэлинджер учится мастерству написания рассказов в Колумбийском университете у Уитта Бернетта, основателя и редактора Стори Магазин ('Story Magazine'). В период Второй мировой войны Сэлинджер был призван и служил в пехоте, участвовал в Нормандской операции, его товарищи говорили, что он был очень храбрым, настоящим героем. В первые же месяцы, проведенные в Европе, Сэлинджеру удается написать несколько рассказов и встретиться с Эрнестом Хемингуэем в Париже. Он также принимал участие в одном из самых кровавых эпизодов войны в Хюртгенвальде, бесполезной битве, где он стал свидетелем ужасов войны.</a:t>
            </a:r>
            <a:endParaRPr lang="ru-RU"/>
          </a:p>
        </p:txBody>
      </p:sp>
      <p:pic>
        <p:nvPicPr>
          <p:cNvPr id="3" name="Рисунок 2" descr="See-Caption-4_320.jpg"/>
          <p:cNvPicPr>
            <a:picLocks noChangeAspect="1"/>
          </p:cNvPicPr>
          <p:nvPr/>
        </p:nvPicPr>
        <p:blipFill>
          <a:blip r:embed="rId2" cstate="print"/>
          <a:stretch>
            <a:fillRect/>
          </a:stretch>
        </p:blipFill>
        <p:spPr>
          <a:xfrm>
            <a:off x="4857752" y="285728"/>
            <a:ext cx="4070180" cy="61436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ee-Caption-1_320.jpg"/>
          <p:cNvPicPr>
            <a:picLocks noChangeAspect="1"/>
          </p:cNvPicPr>
          <p:nvPr/>
        </p:nvPicPr>
        <p:blipFill>
          <a:blip r:embed="rId2" cstate="print"/>
          <a:stretch>
            <a:fillRect/>
          </a:stretch>
        </p:blipFill>
        <p:spPr>
          <a:xfrm>
            <a:off x="1214414" y="0"/>
            <a:ext cx="7067564" cy="681210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4572000" cy="2308324"/>
          </a:xfrm>
          <a:prstGeom prst="rect">
            <a:avLst/>
          </a:prstGeom>
        </p:spPr>
        <p:txBody>
          <a:bodyPr>
            <a:spAutoFit/>
          </a:bodyPr>
          <a:lstStyle/>
          <a:p>
            <a:r>
              <a:rPr lang="ru-RU" b="1" smtClean="0"/>
              <a:t>Его первый рассказ «Молодые люди» (The Young Folks) был опубликован в журнале «Стори» в 1940. Первую серьезную известность Сэлинджеру принёс короткий рассказ «Хорошо ловится рыбка-бананка» (A Perfect Day for Bananafish, 1948) — история одного дня в жизни молодого человека, Симора Гласса, и его жены.</a:t>
            </a:r>
            <a:endParaRPr lang="ru-RU" b="1"/>
          </a:p>
        </p:txBody>
      </p:sp>
      <p:sp>
        <p:nvSpPr>
          <p:cNvPr id="3" name="Прямоугольник 2"/>
          <p:cNvSpPr/>
          <p:nvPr/>
        </p:nvSpPr>
        <p:spPr>
          <a:xfrm>
            <a:off x="4071934" y="2428868"/>
            <a:ext cx="4572000" cy="4247317"/>
          </a:xfrm>
          <a:prstGeom prst="rect">
            <a:avLst/>
          </a:prstGeom>
        </p:spPr>
        <p:txBody>
          <a:bodyPr>
            <a:spAutoFit/>
          </a:bodyPr>
          <a:lstStyle/>
          <a:p>
            <a:r>
              <a:rPr lang="ru-RU" b="1" smtClean="0"/>
              <a:t> Спустя одиннадцать лет после первой публикации Сэлинджер выпустил свой единственный роман «Над пропастью во ржи» (The Catcher in the Rye, 1951), который встретил дружное одобрение критики и остается особенно популярным среди старшеклассников и студентов, находящих во взглядах и поведении героя, Холдена Колфилда, близкий отзвук собственным настроениям. Книга была запрещена в нескольких странах и кое-где в США за депрессивность и употребление бранной лексики, но сейчас во многих американских школах входит в списки рекомендованной для чтения литературы.</a:t>
            </a:r>
            <a:endParaRPr lang="ru-RU" b="1"/>
          </a:p>
        </p:txBody>
      </p:sp>
      <p:pic>
        <p:nvPicPr>
          <p:cNvPr id="4" name="Рисунок 3" descr="Salinger1961.jpg"/>
          <p:cNvPicPr>
            <a:picLocks noChangeAspect="1"/>
          </p:cNvPicPr>
          <p:nvPr/>
        </p:nvPicPr>
        <p:blipFill>
          <a:blip r:embed="rId2" cstate="print"/>
          <a:stretch>
            <a:fillRect/>
          </a:stretch>
        </p:blipFill>
        <p:spPr>
          <a:xfrm>
            <a:off x="785786" y="2714620"/>
            <a:ext cx="2952753" cy="38998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17693"/>
            <a:ext cx="4572000" cy="6740307"/>
          </a:xfrm>
          <a:prstGeom prst="rect">
            <a:avLst/>
          </a:prstGeom>
        </p:spPr>
        <p:txBody>
          <a:bodyPr>
            <a:spAutoFit/>
          </a:bodyPr>
          <a:lstStyle/>
          <a:p>
            <a:r>
              <a:rPr lang="ru-RU" b="1" smtClean="0"/>
              <a:t>В 1953 напечатан сборник «Девять рассказов». В 60-е годы выходят новеллы «Фрэнни и Зуи» (Franny and Zooey) и повесть «Выше стропила, плотники» (Raise High the Roof Beam, Carpenters).</a:t>
            </a:r>
            <a:br>
              <a:rPr lang="ru-RU" b="1" smtClean="0"/>
            </a:br>
            <a:r>
              <a:rPr lang="ru-RU" b="1" smtClean="0"/>
              <a:t/>
            </a:r>
            <a:br>
              <a:rPr lang="ru-RU" b="1" smtClean="0"/>
            </a:br>
            <a:r>
              <a:rPr lang="ru-RU" b="1" smtClean="0"/>
              <a:t>    После того как повесть «Над пропастью во ржи» завоевала оглушительную популярность, Сэлинджер начал вести жизнь затворника, отказываясь давать интервью. После 1965 прекратил печататься, сочиняя только для себя. Более того, наложил запрет на переиздание ранних сочинений (до "Хорошо ловится рыбка-бананка") и пресёк несколько попыток издать его письма. В последние годы он практически никак не взаимодействует с внешним миром, живя за высокой оградой в особняке в городке Корниш, штат Нью-Хэмпшир, и занимаясь разнообразными духовными практиками, как то, буддизм, индуизм, йога, макробиотика, дианетика, а также нетрадиционной медициной.</a:t>
            </a:r>
            <a:endParaRPr lang="ru-RU" b="1"/>
          </a:p>
        </p:txBody>
      </p:sp>
      <p:pic>
        <p:nvPicPr>
          <p:cNvPr id="3" name="Рисунок 2" descr="ss-101231-curtaincalls2010-salinger.ss_full.jpg"/>
          <p:cNvPicPr>
            <a:picLocks noChangeAspect="1"/>
          </p:cNvPicPr>
          <p:nvPr/>
        </p:nvPicPr>
        <p:blipFill>
          <a:blip r:embed="rId2" cstate="print"/>
          <a:stretch>
            <a:fillRect/>
          </a:stretch>
        </p:blipFill>
        <p:spPr>
          <a:xfrm>
            <a:off x="2786050" y="214290"/>
            <a:ext cx="5929322" cy="6230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714752"/>
            <a:ext cx="4572000" cy="2862322"/>
          </a:xfrm>
          <a:prstGeom prst="rect">
            <a:avLst/>
          </a:prstGeom>
        </p:spPr>
        <p:txBody>
          <a:bodyPr>
            <a:spAutoFit/>
          </a:bodyPr>
          <a:lstStyle/>
          <a:p>
            <a:r>
              <a:rPr lang="ru-RU" b="1" smtClean="0"/>
              <a:t>В СССР и России его произведения переводились и издавались, и завоевали популярность, прежде всего среди интеллигенции. Наиболее удачные и известные — переводы Риты Райт-Ковалёвой.</a:t>
            </a:r>
            <a:br>
              <a:rPr lang="ru-RU" b="1" smtClean="0"/>
            </a:br>
            <a:r>
              <a:rPr lang="ru-RU" b="1" smtClean="0"/>
              <a:t/>
            </a:r>
            <a:br>
              <a:rPr lang="ru-RU" b="1" smtClean="0"/>
            </a:br>
            <a:r>
              <a:rPr lang="ru-RU" b="1" smtClean="0"/>
              <a:t>    Умер 28 января 2010 года в в собственном доме в Корнише (штат Нью-Гэмпшир, США)</a:t>
            </a:r>
            <a:endParaRPr lang="ru-RU" b="1"/>
          </a:p>
        </p:txBody>
      </p:sp>
      <p:pic>
        <p:nvPicPr>
          <p:cNvPr id="3" name="Рисунок 2" descr="555018_original.jpg"/>
          <p:cNvPicPr>
            <a:picLocks noChangeAspect="1"/>
          </p:cNvPicPr>
          <p:nvPr/>
        </p:nvPicPr>
        <p:blipFill>
          <a:blip r:embed="rId2" cstate="print"/>
          <a:stretch>
            <a:fillRect/>
          </a:stretch>
        </p:blipFill>
        <p:spPr>
          <a:xfrm>
            <a:off x="428596" y="285728"/>
            <a:ext cx="8222347" cy="4659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l="-28000" r="-28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428596" y="357166"/>
            <a:ext cx="8228535" cy="830997"/>
          </a:xfrm>
          <a:prstGeom prst="rect">
            <a:avLst/>
          </a:prstGeom>
          <a:noFill/>
        </p:spPr>
        <p:txBody>
          <a:bodyPr wrap="none" lIns="91440" tIns="45720" rIns="91440" bIns="45720">
            <a:spAutoFit/>
          </a:bodyPr>
          <a:lstStyle/>
          <a:p>
            <a:pPr algn="ctr"/>
            <a:r>
              <a:rPr lang="ru-RU" sz="4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cript" pitchFamily="34" charset="0"/>
              </a:rPr>
              <a:t>Над пропастью во ржи</a:t>
            </a:r>
            <a:endParaRPr lang="ru-RU" sz="4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cript" pitchFamily="34" charset="0"/>
            </a:endParaRPr>
          </a:p>
        </p:txBody>
      </p:sp>
      <p:sp>
        <p:nvSpPr>
          <p:cNvPr id="5" name="Прямоугольник 4"/>
          <p:cNvSpPr/>
          <p:nvPr/>
        </p:nvSpPr>
        <p:spPr>
          <a:xfrm>
            <a:off x="571472" y="1285860"/>
            <a:ext cx="8001056" cy="5078313"/>
          </a:xfrm>
          <a:prstGeom prst="rect">
            <a:avLst/>
          </a:prstGeom>
        </p:spPr>
        <p:txBody>
          <a:bodyPr wrap="square">
            <a:spAutoFit/>
          </a:bodyPr>
          <a:lstStyle/>
          <a:p>
            <a:r>
              <a:rPr lang="ru-RU" b="1" smtClean="0"/>
              <a:t>О </a:t>
            </a:r>
            <a:r>
              <a:rPr lang="ru-RU" b="1" smtClean="0"/>
              <a:t>сюжете тут </a:t>
            </a:r>
            <a:r>
              <a:rPr lang="ru-RU" b="1" smtClean="0"/>
              <a:t>говорить нельзя – хотя бы потому, что в книге его, вообще говоря, нет. Фабула построена вокруг бесцельных метаний по городу молодого человека с запоминающимся именем Холден Колфилд, который представляет собой очень интересную личность. Фактически, в нём собрана вся молодёжная агрессия и нарочитое выпадание из окружающей «системы». Книга начинается с того, как Колфилда выгоняют из престижной школы за неуспеваемость. Не то, чтобы он плохо учился – нет, он умён и вполне мог бы продолжать обучение, но ему претит сам дух школы, чопорный и лицемерный. Эти два качества Холден видит буквально во всём, не только в школе – начиная от своих друзей и подруг и кончая случайными знакомыми. При этом он знает, что сам от них мало отличается, и это его крайне угнетает. Он понимает, что не в силах ничего изменить – единственное, что он может сделать, это выказывать неявный протест против порядка вещей, ничего не предпринимая активно. Вот в чём причина его прогулов, постоянного вранья, презрения к нормам и правилам, доходящего порой до истерики. У Холдена нет ценностей в жизни, кроме весьма смутных представлений о том, как всё должно быть. Яркий образ – его мечта, то самое дело, которым он мог бы заниматься без отвращения к себе:</a:t>
            </a:r>
            <a:endParaRPr lang="ru-RU" b="1"/>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957</Words>
  <Application>Microsoft Office PowerPoint</Application>
  <PresentationFormat>Экран (4:3)</PresentationFormat>
  <Paragraphs>22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Нина</dc:creator>
  <cp:lastModifiedBy>Нина</cp:lastModifiedBy>
  <cp:revision>6</cp:revision>
  <dcterms:created xsi:type="dcterms:W3CDTF">2014-01-21T18:18:15Z</dcterms:created>
  <dcterms:modified xsi:type="dcterms:W3CDTF">2014-01-21T19:12:27Z</dcterms:modified>
</cp:coreProperties>
</file>