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82F8DA-BA45-4B36-82CF-3DDD41D26AC9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0568D9-742D-443D-B878-DBD01F083D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2F8DA-BA45-4B36-82CF-3DDD41D26AC9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568D9-742D-443D-B878-DBD01F083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F82F8DA-BA45-4B36-82CF-3DDD41D26AC9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0568D9-742D-443D-B878-DBD01F083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2F8DA-BA45-4B36-82CF-3DDD41D26AC9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568D9-742D-443D-B878-DBD01F083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82F8DA-BA45-4B36-82CF-3DDD41D26AC9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70568D9-742D-443D-B878-DBD01F083D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2F8DA-BA45-4B36-82CF-3DDD41D26AC9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568D9-742D-443D-B878-DBD01F083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2F8DA-BA45-4B36-82CF-3DDD41D26AC9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568D9-742D-443D-B878-DBD01F083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2F8DA-BA45-4B36-82CF-3DDD41D26AC9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568D9-742D-443D-B878-DBD01F083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82F8DA-BA45-4B36-82CF-3DDD41D26AC9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568D9-742D-443D-B878-DBD01F083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2F8DA-BA45-4B36-82CF-3DDD41D26AC9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568D9-742D-443D-B878-DBD01F083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2F8DA-BA45-4B36-82CF-3DDD41D26AC9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568D9-742D-443D-B878-DBD01F083D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F82F8DA-BA45-4B36-82CF-3DDD41D26AC9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70568D9-742D-443D-B878-DBD01F083D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/>
              <a:t>«</a:t>
            </a:r>
            <a:r>
              <a:rPr lang="ru-RU" sz="8000" dirty="0" err="1" smtClean="0"/>
              <a:t>Злочин</a:t>
            </a:r>
            <a:r>
              <a:rPr lang="ru-RU" sz="8000" dirty="0" smtClean="0"/>
              <a:t> </a:t>
            </a:r>
            <a:r>
              <a:rPr lang="uk-UA" sz="8000" dirty="0" smtClean="0"/>
              <a:t>і кара</a:t>
            </a:r>
            <a:r>
              <a:rPr lang="ru-RU" sz="8000" dirty="0" smtClean="0"/>
              <a:t>»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Кисленко</a:t>
            </a:r>
            <a:r>
              <a:rPr lang="uk-UA" dirty="0" smtClean="0"/>
              <a:t> Є.</a:t>
            </a:r>
          </a:p>
          <a:p>
            <a:r>
              <a:rPr lang="uk-UA" dirty="0" err="1" smtClean="0"/>
              <a:t>Литовченко</a:t>
            </a:r>
            <a:r>
              <a:rPr lang="uk-UA" dirty="0" smtClean="0"/>
              <a:t>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3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roteck.ru/attachments/news/32232/29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4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924944"/>
            <a:ext cx="8496944" cy="3456384"/>
          </a:xfrm>
          <a:solidFill>
            <a:schemeClr val="tx2">
              <a:alpha val="53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Достоєвський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показує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психологічний</a:t>
            </a:r>
            <a:r>
              <a:rPr lang="ru-RU" dirty="0">
                <a:solidFill>
                  <a:schemeClr val="bg1"/>
                </a:solidFill>
              </a:rPr>
              <a:t> стан </a:t>
            </a:r>
            <a:r>
              <a:rPr lang="ru-RU" dirty="0" err="1">
                <a:solidFill>
                  <a:schemeClr val="bg1"/>
                </a:solidFill>
              </a:rPr>
              <a:t>свого</a:t>
            </a:r>
            <a:r>
              <a:rPr lang="ru-RU" dirty="0">
                <a:solidFill>
                  <a:schemeClr val="bg1"/>
                </a:solidFill>
              </a:rPr>
              <a:t> героя перед </a:t>
            </a:r>
            <a:r>
              <a:rPr lang="ru-RU" dirty="0" err="1">
                <a:solidFill>
                  <a:schemeClr val="bg1"/>
                </a:solidFill>
              </a:rPr>
              <a:t>злочином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крок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кроком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стежить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тим</a:t>
            </a:r>
            <a:r>
              <a:rPr lang="ru-RU" dirty="0">
                <a:solidFill>
                  <a:schemeClr val="bg1"/>
                </a:solidFill>
              </a:rPr>
              <a:t>, як </a:t>
            </a:r>
            <a:r>
              <a:rPr lang="ru-RU" dirty="0" err="1">
                <a:solidFill>
                  <a:schemeClr val="bg1"/>
                </a:solidFill>
              </a:rPr>
              <a:t>жахливий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спочатку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фантастичний</a:t>
            </a:r>
            <a:r>
              <a:rPr lang="ru-RU" dirty="0">
                <a:solidFill>
                  <a:schemeClr val="bg1"/>
                </a:solidFill>
              </a:rPr>
              <a:t> план </a:t>
            </a:r>
            <a:r>
              <a:rPr lang="ru-RU" dirty="0" err="1">
                <a:solidFill>
                  <a:schemeClr val="bg1"/>
                </a:solidFill>
              </a:rPr>
              <a:t>втілюється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реальність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дію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вчинок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Останніми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кроками</a:t>
            </a:r>
            <a:r>
              <a:rPr lang="ru-RU" dirty="0">
                <a:solidFill>
                  <a:schemeClr val="bg1"/>
                </a:solidFill>
              </a:rPr>
              <a:t> на шляху до </a:t>
            </a:r>
            <a:r>
              <a:rPr lang="ru-RU" dirty="0" err="1">
                <a:solidFill>
                  <a:schemeClr val="bg1"/>
                </a:solidFill>
              </a:rPr>
              <a:t>злочину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колишнього</a:t>
            </a:r>
            <a:r>
              <a:rPr lang="ru-RU" dirty="0">
                <a:solidFill>
                  <a:schemeClr val="bg1"/>
                </a:solidFill>
              </a:rPr>
              <a:t> студента Раскольникова, "</a:t>
            </a:r>
            <a:r>
              <a:rPr lang="ru-RU" dirty="0" err="1">
                <a:solidFill>
                  <a:schemeClr val="bg1"/>
                </a:solidFill>
              </a:rPr>
              <a:t>задушеного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бідністю</a:t>
            </a:r>
            <a:r>
              <a:rPr lang="ru-RU" dirty="0">
                <a:solidFill>
                  <a:schemeClr val="bg1"/>
                </a:solidFill>
              </a:rPr>
              <a:t>", стали </a:t>
            </a:r>
            <a:r>
              <a:rPr lang="ru-RU" dirty="0" err="1">
                <a:solidFill>
                  <a:schemeClr val="bg1"/>
                </a:solidFill>
              </a:rPr>
              <a:t>історія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розказана</a:t>
            </a:r>
            <a:r>
              <a:rPr lang="ru-RU" dirty="0">
                <a:solidFill>
                  <a:schemeClr val="bg1"/>
                </a:solidFill>
              </a:rPr>
              <a:t> "</a:t>
            </a:r>
            <a:r>
              <a:rPr lang="ru-RU" dirty="0" err="1">
                <a:solidFill>
                  <a:schemeClr val="bg1"/>
                </a:solidFill>
              </a:rPr>
              <a:t>п'яненький</a:t>
            </a:r>
            <a:r>
              <a:rPr lang="ru-RU" dirty="0">
                <a:solidFill>
                  <a:schemeClr val="bg1"/>
                </a:solidFill>
              </a:rPr>
              <a:t>" Мармеладова в </a:t>
            </a:r>
            <a:r>
              <a:rPr lang="ru-RU" dirty="0" err="1">
                <a:solidFill>
                  <a:schemeClr val="bg1"/>
                </a:solidFill>
              </a:rPr>
              <a:t>трактирі</a:t>
            </a:r>
            <a:r>
              <a:rPr lang="ru-RU" dirty="0">
                <a:solidFill>
                  <a:schemeClr val="bg1"/>
                </a:solidFill>
              </a:rPr>
              <a:t>; лист </a:t>
            </a:r>
            <a:r>
              <a:rPr lang="ru-RU" dirty="0" err="1">
                <a:solidFill>
                  <a:schemeClr val="bg1"/>
                </a:solidFill>
              </a:rPr>
              <a:t>матері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Дунечке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сестрі</a:t>
            </a:r>
            <a:r>
              <a:rPr lang="ru-RU" dirty="0">
                <a:solidFill>
                  <a:schemeClr val="bg1"/>
                </a:solidFill>
              </a:rPr>
              <a:t>, "всходящей на Голгофу"; </a:t>
            </a:r>
            <a:r>
              <a:rPr lang="ru-RU" dirty="0" err="1">
                <a:solidFill>
                  <a:schemeClr val="bg1"/>
                </a:solidFill>
              </a:rPr>
              <a:t>зустріч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п'яною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збезчещеної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дівчинкою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кінногвардійського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бульварі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4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.stapravda.ru/i/b/p723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3933056"/>
            <a:ext cx="4464496" cy="2924944"/>
          </a:xfrm>
          <a:solidFill>
            <a:schemeClr val="accent4">
              <a:alpha val="76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l"/>
            <a:r>
              <a:rPr lang="ru-RU" dirty="0" err="1"/>
              <a:t>Розкольників</a:t>
            </a:r>
            <a:r>
              <a:rPr lang="ru-RU" dirty="0"/>
              <a:t> </a:t>
            </a:r>
            <a:r>
              <a:rPr lang="ru-RU" dirty="0" err="1"/>
              <a:t>відділяється</a:t>
            </a:r>
            <a:r>
              <a:rPr lang="ru-RU" dirty="0"/>
              <a:t>, </a:t>
            </a:r>
            <a:r>
              <a:rPr lang="ru-RU" dirty="0" err="1"/>
              <a:t>переступає</a:t>
            </a:r>
            <a:r>
              <a:rPr lang="ru-RU" dirty="0"/>
              <a:t> </a:t>
            </a:r>
            <a:r>
              <a:rPr lang="ru-RU" dirty="0" err="1"/>
              <a:t>вічні</a:t>
            </a:r>
            <a:r>
              <a:rPr lang="ru-RU" dirty="0"/>
              <a:t> </a:t>
            </a:r>
            <a:r>
              <a:rPr lang="ru-RU" dirty="0" err="1"/>
              <a:t>моральні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. </a:t>
            </a:r>
            <a:r>
              <a:rPr lang="ru-RU" dirty="0" err="1"/>
              <a:t>Вбивство</a:t>
            </a:r>
            <a:r>
              <a:rPr lang="ru-RU" dirty="0"/>
              <a:t> </a:t>
            </a:r>
            <a:r>
              <a:rPr lang="ru-RU" dirty="0" err="1"/>
              <a:t>старої</a:t>
            </a:r>
            <a:r>
              <a:rPr lang="ru-RU" dirty="0"/>
              <a:t> - </a:t>
            </a:r>
            <a:r>
              <a:rPr lang="ru-RU" dirty="0" err="1"/>
              <a:t>єдиний</a:t>
            </a:r>
            <a:r>
              <a:rPr lang="ru-RU" dirty="0"/>
              <a:t>, </a:t>
            </a:r>
            <a:r>
              <a:rPr lang="ru-RU" dirty="0" err="1"/>
              <a:t>вирішальний</a:t>
            </a:r>
            <a:r>
              <a:rPr lang="ru-RU" dirty="0"/>
              <a:t>, перший і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експеримент</a:t>
            </a:r>
            <a:r>
              <a:rPr lang="ru-RU" dirty="0"/>
              <a:t>, </a:t>
            </a:r>
            <a:r>
              <a:rPr lang="ru-RU" dirty="0" err="1"/>
              <a:t>одразу</a:t>
            </a:r>
            <a:r>
              <a:rPr lang="ru-RU" dirty="0"/>
              <a:t> все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роз'яснюють</a:t>
            </a:r>
            <a:r>
              <a:rPr lang="ru-RU" dirty="0"/>
              <a:t>: "</a:t>
            </a:r>
            <a:r>
              <a:rPr lang="ru-RU" dirty="0" err="1"/>
              <a:t>Якою</a:t>
            </a:r>
            <a:r>
              <a:rPr lang="ru-RU" dirty="0"/>
              <a:t> дорогою </a:t>
            </a:r>
            <a:r>
              <a:rPr lang="ru-RU" dirty="0" err="1"/>
              <a:t>йдучи</a:t>
            </a:r>
            <a:r>
              <a:rPr lang="ru-RU" dirty="0"/>
              <a:t>, я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не повторив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вбивства</a:t>
            </a:r>
            <a:r>
              <a:rPr lang="ru-RU" dirty="0"/>
              <a:t> ..."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7577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2.nnm.ru/8/b/2/4/8/8b248679869e3163d41262e492c6d83b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71" y="0"/>
            <a:ext cx="9167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0314" y="980728"/>
            <a:ext cx="4188150" cy="5040560"/>
          </a:xfrm>
          <a:solidFill>
            <a:schemeClr val="lt1">
              <a:alpha val="3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dirty="0"/>
              <a:t> І </a:t>
            </a:r>
            <a:r>
              <a:rPr lang="ru-RU" dirty="0" err="1"/>
              <a:t>далі</a:t>
            </a:r>
            <a:r>
              <a:rPr lang="ru-RU" dirty="0"/>
              <a:t> весь роман - шлях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. </a:t>
            </a:r>
            <a:r>
              <a:rPr lang="ru-RU" dirty="0" err="1"/>
              <a:t>Покарання</a:t>
            </a:r>
            <a:r>
              <a:rPr lang="ru-RU" dirty="0"/>
              <a:t> Раскольникова - у </a:t>
            </a:r>
            <a:r>
              <a:rPr lang="ru-RU" dirty="0" err="1"/>
              <a:t>нездатності</a:t>
            </a:r>
            <a:r>
              <a:rPr lang="ru-RU" dirty="0"/>
              <a:t> </a:t>
            </a:r>
            <a:r>
              <a:rPr lang="ru-RU" dirty="0" err="1"/>
              <a:t>підтвердити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, в </a:t>
            </a:r>
            <a:r>
              <a:rPr lang="ru-RU" dirty="0" err="1"/>
              <a:t>неможливості</a:t>
            </a:r>
            <a:r>
              <a:rPr lang="ru-RU" dirty="0"/>
              <a:t> бути </a:t>
            </a:r>
            <a:r>
              <a:rPr lang="ru-RU" dirty="0" err="1"/>
              <a:t>вірним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ідеалу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покараний</a:t>
            </a:r>
            <a:r>
              <a:rPr lang="ru-RU" dirty="0"/>
              <a:t>. Але в </a:t>
            </a:r>
            <a:r>
              <a:rPr lang="ru-RU" dirty="0" err="1"/>
              <a:t>цьому</a:t>
            </a:r>
            <a:r>
              <a:rPr lang="ru-RU" dirty="0"/>
              <a:t>, на думку, автора,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порятунок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б </a:t>
            </a:r>
            <a:r>
              <a:rPr lang="ru-RU" dirty="0" err="1"/>
              <a:t>виніс</a:t>
            </a:r>
            <a:r>
              <a:rPr lang="ru-RU" dirty="0"/>
              <a:t> муки </a:t>
            </a:r>
            <a:r>
              <a:rPr lang="ru-RU" dirty="0" err="1"/>
              <a:t>сумління</a:t>
            </a:r>
            <a:r>
              <a:rPr lang="ru-RU" dirty="0"/>
              <a:t>, не </a:t>
            </a:r>
            <a:r>
              <a:rPr lang="ru-RU" dirty="0" err="1"/>
              <a:t>зізнався</a:t>
            </a:r>
            <a:r>
              <a:rPr lang="ru-RU" dirty="0"/>
              <a:t>, не </a:t>
            </a:r>
            <a:r>
              <a:rPr lang="ru-RU" dirty="0" err="1"/>
              <a:t>доніс</a:t>
            </a:r>
            <a:r>
              <a:rPr lang="ru-RU" dirty="0"/>
              <a:t> на себе (а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доказів</a:t>
            </a:r>
            <a:r>
              <a:rPr lang="ru-RU" dirty="0"/>
              <a:t>-то </a:t>
            </a:r>
            <a:r>
              <a:rPr lang="ru-RU" dirty="0" err="1"/>
              <a:t>злочину</a:t>
            </a:r>
            <a:r>
              <a:rPr lang="ru-RU" dirty="0"/>
              <a:t> Раскольникова не </a:t>
            </a:r>
            <a:r>
              <a:rPr lang="ru-RU" dirty="0" err="1"/>
              <a:t>було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здогадки</a:t>
            </a:r>
            <a:r>
              <a:rPr lang="ru-RU" dirty="0"/>
              <a:t> </a:t>
            </a:r>
            <a:r>
              <a:rPr lang="ru-RU" dirty="0" err="1"/>
              <a:t>Порфирія</a:t>
            </a:r>
            <a:r>
              <a:rPr lang="ru-RU" dirty="0"/>
              <a:t> Петровича), ким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виявився</a:t>
            </a:r>
            <a:r>
              <a:rPr lang="ru-RU" dirty="0"/>
              <a:t> Раскольников? </a:t>
            </a:r>
            <a:r>
              <a:rPr lang="ru-RU" dirty="0" err="1"/>
              <a:t>Подібним</a:t>
            </a:r>
            <a:r>
              <a:rPr lang="ru-RU" dirty="0"/>
              <a:t> Лужина і </a:t>
            </a:r>
            <a:r>
              <a:rPr lang="ru-RU" dirty="0" err="1"/>
              <a:t>Свідрі-гайлову</a:t>
            </a:r>
            <a:r>
              <a:rPr lang="ru-RU" dirty="0"/>
              <a:t>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45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2.nnm.ru/8/b/2/4/8/8b248679869e3163d41262e492c6d83b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361326">
            <a:off x="4869642" y="656988"/>
            <a:ext cx="3805148" cy="56515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i="1" dirty="0" smtClean="0"/>
              <a:t>І </a:t>
            </a:r>
            <a:r>
              <a:rPr lang="ru-RU" i="1" dirty="0" err="1"/>
              <a:t>визнання</a:t>
            </a:r>
            <a:r>
              <a:rPr lang="ru-RU" i="1" dirty="0"/>
              <a:t> Раскольникова, як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думає</a:t>
            </a:r>
            <a:r>
              <a:rPr lang="ru-RU" i="1" dirty="0"/>
              <a:t>, є </a:t>
            </a:r>
            <a:r>
              <a:rPr lang="ru-RU" i="1" dirty="0" err="1"/>
              <a:t>визнання</a:t>
            </a:r>
            <a:r>
              <a:rPr lang="ru-RU" i="1" dirty="0"/>
              <a:t>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/>
              <a:t>неспроможності</a:t>
            </a:r>
            <a:r>
              <a:rPr lang="ru-RU" i="1" dirty="0"/>
              <a:t>,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/>
              <a:t>нікчемності</a:t>
            </a:r>
            <a:r>
              <a:rPr lang="ru-RU" i="1" dirty="0"/>
              <a:t> (не до того </a:t>
            </a:r>
            <a:r>
              <a:rPr lang="ru-RU" i="1" dirty="0" err="1"/>
              <a:t>розряду</a:t>
            </a:r>
            <a:r>
              <a:rPr lang="ru-RU" i="1" dirty="0"/>
              <a:t> людей </a:t>
            </a:r>
            <a:r>
              <a:rPr lang="ru-RU" i="1" dirty="0" err="1"/>
              <a:t>зарахував</a:t>
            </a:r>
            <a:r>
              <a:rPr lang="ru-RU" i="1" dirty="0"/>
              <a:t> себе, не </a:t>
            </a:r>
            <a:r>
              <a:rPr lang="ru-RU" i="1" dirty="0" err="1"/>
              <a:t>зміг</a:t>
            </a:r>
            <a:r>
              <a:rPr lang="ru-RU" i="1" dirty="0"/>
              <a:t>, </a:t>
            </a:r>
            <a:r>
              <a:rPr lang="ru-RU" i="1" dirty="0" err="1"/>
              <a:t>зламався</a:t>
            </a:r>
            <a:r>
              <a:rPr lang="ru-RU" i="1" dirty="0"/>
              <a:t>). Коли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іде</a:t>
            </a:r>
            <a:r>
              <a:rPr lang="ru-RU" i="1" dirty="0"/>
              <a:t> на </a:t>
            </a:r>
            <a:r>
              <a:rPr lang="ru-RU" i="1" dirty="0" err="1"/>
              <a:t>перехрестя</a:t>
            </a:r>
            <a:r>
              <a:rPr lang="ru-RU" i="1" dirty="0"/>
              <a:t> (за </a:t>
            </a:r>
            <a:r>
              <a:rPr lang="ru-RU" i="1" dirty="0" err="1"/>
              <a:t>порадою</a:t>
            </a:r>
            <a:r>
              <a:rPr lang="ru-RU" i="1" dirty="0"/>
              <a:t> </a:t>
            </a:r>
            <a:r>
              <a:rPr lang="ru-RU" i="1" dirty="0" err="1"/>
              <a:t>Соні</a:t>
            </a:r>
            <a:r>
              <a:rPr lang="ru-RU" i="1" dirty="0"/>
              <a:t>) і </a:t>
            </a:r>
            <a:r>
              <a:rPr lang="ru-RU" i="1" dirty="0" err="1"/>
              <a:t>цілує</a:t>
            </a:r>
            <a:r>
              <a:rPr lang="ru-RU" i="1" dirty="0"/>
              <a:t> землю, яку </a:t>
            </a:r>
            <a:r>
              <a:rPr lang="ru-RU" i="1" dirty="0" err="1"/>
              <a:t>своїм</a:t>
            </a:r>
            <a:r>
              <a:rPr lang="ru-RU" i="1" dirty="0"/>
              <a:t> </a:t>
            </a:r>
            <a:r>
              <a:rPr lang="ru-RU" i="1" dirty="0" err="1"/>
              <a:t>злочином</a:t>
            </a:r>
            <a:r>
              <a:rPr lang="ru-RU" i="1" dirty="0"/>
              <a:t> </a:t>
            </a:r>
            <a:r>
              <a:rPr lang="ru-RU" i="1" dirty="0" err="1"/>
              <a:t>збезчестив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, </a:t>
            </a:r>
            <a:r>
              <a:rPr lang="ru-RU" i="1" dirty="0" err="1"/>
              <a:t>знову</a:t>
            </a:r>
            <a:r>
              <a:rPr lang="ru-RU" i="1" dirty="0"/>
              <a:t> </a:t>
            </a:r>
            <a:r>
              <a:rPr lang="ru-RU" i="1" dirty="0" err="1"/>
              <a:t>відвідує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"</a:t>
            </a:r>
            <a:r>
              <a:rPr lang="ru-RU" i="1" dirty="0" err="1"/>
              <a:t>цілісне</a:t>
            </a:r>
            <a:r>
              <a:rPr lang="ru-RU" i="1" dirty="0"/>
              <a:t>, </a:t>
            </a:r>
            <a:r>
              <a:rPr lang="ru-RU" i="1" dirty="0" err="1"/>
              <a:t>нове</a:t>
            </a:r>
            <a:r>
              <a:rPr lang="ru-RU" i="1" dirty="0"/>
              <a:t>, </a:t>
            </a:r>
            <a:r>
              <a:rPr lang="ru-RU" i="1" dirty="0" err="1"/>
              <a:t>повне</a:t>
            </a:r>
            <a:r>
              <a:rPr lang="ru-RU" i="1" dirty="0"/>
              <a:t> </a:t>
            </a:r>
            <a:r>
              <a:rPr lang="ru-RU" i="1" dirty="0" err="1"/>
              <a:t>відчуття</a:t>
            </a:r>
            <a:r>
              <a:rPr lang="ru-RU" i="1" dirty="0"/>
              <a:t>": "... </a:t>
            </a:r>
            <a:r>
              <a:rPr lang="ru-RU" i="1" dirty="0" err="1"/>
              <a:t>якимось</a:t>
            </a:r>
            <a:r>
              <a:rPr lang="ru-RU" i="1" dirty="0"/>
              <a:t> припадком </a:t>
            </a:r>
            <a:r>
              <a:rPr lang="ru-RU" i="1" dirty="0" err="1"/>
              <a:t>воно</a:t>
            </a:r>
            <a:r>
              <a:rPr lang="ru-RU" i="1" dirty="0"/>
              <a:t> до </a:t>
            </a:r>
            <a:r>
              <a:rPr lang="ru-RU" i="1" dirty="0" err="1"/>
              <a:t>нього</a:t>
            </a:r>
            <a:r>
              <a:rPr lang="ru-RU" i="1" dirty="0"/>
              <a:t> </a:t>
            </a:r>
            <a:r>
              <a:rPr lang="ru-RU" i="1" dirty="0" err="1"/>
              <a:t>раптом</a:t>
            </a:r>
            <a:r>
              <a:rPr lang="ru-RU" i="1" dirty="0"/>
              <a:t> </a:t>
            </a:r>
            <a:r>
              <a:rPr lang="ru-RU" i="1" dirty="0" err="1"/>
              <a:t>підступило</a:t>
            </a:r>
            <a:r>
              <a:rPr lang="ru-RU" i="1" dirty="0"/>
              <a:t>: </a:t>
            </a:r>
            <a:r>
              <a:rPr lang="ru-RU" i="1" dirty="0" err="1"/>
              <a:t>загорілося</a:t>
            </a:r>
            <a:r>
              <a:rPr lang="ru-RU" i="1" dirty="0"/>
              <a:t> в </a:t>
            </a:r>
            <a:r>
              <a:rPr lang="ru-RU" i="1" dirty="0" err="1"/>
              <a:t>душі</a:t>
            </a:r>
            <a:r>
              <a:rPr lang="ru-RU" i="1" dirty="0"/>
              <a:t> </a:t>
            </a:r>
            <a:r>
              <a:rPr lang="ru-RU" i="1" dirty="0" err="1"/>
              <a:t>однією</a:t>
            </a:r>
            <a:r>
              <a:rPr lang="ru-RU" i="1" dirty="0"/>
              <a:t> </a:t>
            </a:r>
            <a:r>
              <a:rPr lang="ru-RU" i="1" dirty="0" err="1"/>
              <a:t>іскрою</a:t>
            </a:r>
            <a:r>
              <a:rPr lang="ru-RU" i="1" dirty="0"/>
              <a:t> і </a:t>
            </a:r>
            <a:r>
              <a:rPr lang="ru-RU" i="1" dirty="0" err="1"/>
              <a:t>раптом</a:t>
            </a:r>
            <a:r>
              <a:rPr lang="ru-RU" i="1" dirty="0"/>
              <a:t> , як </a:t>
            </a:r>
            <a:r>
              <a:rPr lang="ru-RU" i="1" dirty="0" err="1"/>
              <a:t>вогонь</a:t>
            </a:r>
            <a:r>
              <a:rPr lang="ru-RU" i="1" dirty="0"/>
              <a:t>, </a:t>
            </a:r>
            <a:r>
              <a:rPr lang="ru-RU" i="1" dirty="0" err="1"/>
              <a:t>охопило</a:t>
            </a:r>
            <a:r>
              <a:rPr lang="ru-RU" i="1" dirty="0"/>
              <a:t> все.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27348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ranetska.net.ua/assets/images/images/kartinka%20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3928" y="476672"/>
            <a:ext cx="4887336" cy="504056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err="1"/>
              <a:t>Всі</a:t>
            </a:r>
            <a:r>
              <a:rPr lang="ru-RU" dirty="0"/>
              <a:t> разом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розм'якшилися</a:t>
            </a:r>
            <a:r>
              <a:rPr lang="ru-RU" dirty="0"/>
              <a:t>, і </a:t>
            </a:r>
            <a:r>
              <a:rPr lang="ru-RU" dirty="0" err="1"/>
              <a:t>хлинули</a:t>
            </a:r>
            <a:r>
              <a:rPr lang="ru-RU" dirty="0"/>
              <a:t> </a:t>
            </a:r>
            <a:r>
              <a:rPr lang="ru-RU" dirty="0" err="1"/>
              <a:t>сльози</a:t>
            </a:r>
            <a:r>
              <a:rPr lang="ru-RU" dirty="0"/>
              <a:t>. Як стояв, так і впав </a:t>
            </a:r>
            <a:r>
              <a:rPr lang="ru-RU" dirty="0" err="1"/>
              <a:t>він</a:t>
            </a:r>
            <a:r>
              <a:rPr lang="ru-RU" dirty="0"/>
              <a:t> на землю ... </a:t>
            </a:r>
            <a:r>
              <a:rPr lang="ru-RU" dirty="0" err="1"/>
              <a:t>Він</a:t>
            </a:r>
            <a:r>
              <a:rPr lang="ru-RU" dirty="0"/>
              <a:t> став на </a:t>
            </a:r>
            <a:r>
              <a:rPr lang="ru-RU" dirty="0" err="1"/>
              <a:t>коліна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, </a:t>
            </a:r>
            <a:r>
              <a:rPr lang="ru-RU" dirty="0" err="1"/>
              <a:t>вклонився</a:t>
            </a:r>
            <a:r>
              <a:rPr lang="ru-RU" dirty="0"/>
              <a:t> до </a:t>
            </a:r>
            <a:r>
              <a:rPr lang="ru-RU" dirty="0" err="1"/>
              <a:t>землі</a:t>
            </a:r>
            <a:r>
              <a:rPr lang="ru-RU" dirty="0"/>
              <a:t>, і </a:t>
            </a:r>
            <a:r>
              <a:rPr lang="ru-RU" dirty="0" err="1"/>
              <a:t>поцілував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грішну</a:t>
            </a:r>
            <a:r>
              <a:rPr lang="ru-RU" dirty="0"/>
              <a:t> землю з </a:t>
            </a:r>
            <a:r>
              <a:rPr lang="ru-RU" dirty="0" err="1"/>
              <a:t>насолодою</a:t>
            </a:r>
            <a:r>
              <a:rPr lang="ru-RU" dirty="0"/>
              <a:t> і </a:t>
            </a:r>
            <a:r>
              <a:rPr lang="ru-RU" dirty="0" err="1"/>
              <a:t>щастям</a:t>
            </a:r>
            <a:r>
              <a:rPr lang="ru-RU" dirty="0"/>
              <a:t> ... "І </a:t>
            </a:r>
            <a:r>
              <a:rPr lang="ru-RU" dirty="0" err="1"/>
              <a:t>начебто</a:t>
            </a:r>
            <a:r>
              <a:rPr lang="ru-RU" dirty="0"/>
              <a:t> </a:t>
            </a:r>
            <a:r>
              <a:rPr lang="ru-RU" dirty="0" err="1"/>
              <a:t>бачиш</a:t>
            </a:r>
            <a:r>
              <a:rPr lang="ru-RU" dirty="0"/>
              <a:t>, як </a:t>
            </a:r>
            <a:r>
              <a:rPr lang="ru-RU" dirty="0" err="1"/>
              <a:t>перероджується</a:t>
            </a:r>
            <a:r>
              <a:rPr lang="ru-RU" dirty="0"/>
              <a:t> душа героя, </a:t>
            </a:r>
            <a:r>
              <a:rPr lang="ru-RU" dirty="0" err="1"/>
              <a:t>відступає</a:t>
            </a:r>
            <a:r>
              <a:rPr lang="ru-RU" dirty="0"/>
              <a:t> </a:t>
            </a:r>
            <a:r>
              <a:rPr lang="ru-RU" dirty="0" err="1"/>
              <a:t>борошно</a:t>
            </a:r>
            <a:r>
              <a:rPr lang="ru-RU" dirty="0"/>
              <a:t>, хвороба, </a:t>
            </a:r>
            <a:r>
              <a:rPr lang="ru-RU" dirty="0" err="1"/>
              <a:t>божевілля</a:t>
            </a:r>
            <a:r>
              <a:rPr lang="ru-RU" dirty="0"/>
              <a:t>, добро </a:t>
            </a:r>
            <a:r>
              <a:rPr lang="ru-RU" dirty="0" err="1"/>
              <a:t>торжествує</a:t>
            </a:r>
            <a:r>
              <a:rPr lang="ru-RU" dirty="0"/>
              <a:t> над злом. У Раскольникова </a:t>
            </a:r>
            <a:r>
              <a:rPr lang="ru-RU" dirty="0" err="1"/>
              <a:t>перемагає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людський</a:t>
            </a:r>
            <a:r>
              <a:rPr lang="ru-RU" dirty="0"/>
              <a:t> початок,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нелюдська</a:t>
            </a:r>
            <a:r>
              <a:rPr lang="ru-RU" dirty="0"/>
              <a:t>, </a:t>
            </a:r>
            <a:r>
              <a:rPr lang="ru-RU" dirty="0" err="1"/>
              <a:t>розумова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зазнає</a:t>
            </a:r>
            <a:r>
              <a:rPr lang="ru-RU" dirty="0"/>
              <a:t> краху.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69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odrobnosti.ua/upload/news/2012/01/13/81441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0" y="0"/>
            <a:ext cx="9156429" cy="69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3475556"/>
            <a:ext cx="6350688" cy="3252192"/>
          </a:xfr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Ф. М. </a:t>
            </a:r>
            <a:r>
              <a:rPr lang="ru-RU" dirty="0" err="1">
                <a:solidFill>
                  <a:schemeClr val="bg1"/>
                </a:solidFill>
              </a:rPr>
              <a:t>Достоєвський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дуже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письменник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кінця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зрозуміти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осмислити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твори, треба не просто </a:t>
            </a:r>
            <a:r>
              <a:rPr lang="ru-RU" dirty="0" err="1">
                <a:solidFill>
                  <a:schemeClr val="bg1"/>
                </a:solidFill>
              </a:rPr>
              <a:t>прочитати</a:t>
            </a:r>
            <a:r>
              <a:rPr lang="ru-RU" dirty="0">
                <a:solidFill>
                  <a:schemeClr val="bg1"/>
                </a:solidFill>
              </a:rPr>
              <a:t> (нехай </a:t>
            </a:r>
            <a:r>
              <a:rPr lang="ru-RU" dirty="0" err="1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не один раз), але </a:t>
            </a:r>
            <a:r>
              <a:rPr lang="ru-RU" dirty="0" err="1">
                <a:solidFill>
                  <a:schemeClr val="bg1"/>
                </a:solidFill>
              </a:rPr>
              <a:t>вжитися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образи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поставити</a:t>
            </a:r>
            <a:r>
              <a:rPr lang="ru-RU" dirty="0">
                <a:solidFill>
                  <a:schemeClr val="bg1"/>
                </a:solidFill>
              </a:rPr>
              <a:t> себе на </a:t>
            </a:r>
            <a:r>
              <a:rPr lang="ru-RU" dirty="0" err="1">
                <a:solidFill>
                  <a:schemeClr val="bg1"/>
                </a:solidFill>
              </a:rPr>
              <a:t>місце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героїв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перейнятися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їхніми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переживаннями</a:t>
            </a:r>
            <a:r>
              <a:rPr lang="ru-RU" dirty="0">
                <a:solidFill>
                  <a:schemeClr val="bg1"/>
                </a:solidFill>
              </a:rPr>
              <a:t>. Герой </a:t>
            </a:r>
            <a:r>
              <a:rPr lang="ru-RU" dirty="0" err="1">
                <a:solidFill>
                  <a:schemeClr val="bg1"/>
                </a:solidFill>
              </a:rPr>
              <a:t>Достоєвського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насамперед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особистість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індивідуаліст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живе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своєму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бути,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приваблює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своєрідне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незвичайне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сприйняття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незрозумілий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самотність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48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uncib.ru/uploads/full/1230454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05000"/>
            <a:ext cx="8064896" cy="32521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ru-RU" sz="2800" i="1" dirty="0"/>
              <a:t>Мене </a:t>
            </a:r>
            <a:r>
              <a:rPr lang="ru-RU" sz="2800" i="1" dirty="0" err="1"/>
              <a:t>надзвичайно</a:t>
            </a:r>
            <a:r>
              <a:rPr lang="ru-RU" sz="2800" i="1" dirty="0"/>
              <a:t> </a:t>
            </a:r>
            <a:r>
              <a:rPr lang="ru-RU" sz="2800" i="1" dirty="0" err="1"/>
              <a:t>вразив</a:t>
            </a:r>
            <a:r>
              <a:rPr lang="ru-RU" sz="2800" i="1" dirty="0"/>
              <a:t> роман «</a:t>
            </a:r>
            <a:r>
              <a:rPr lang="ru-RU" sz="2800" i="1" dirty="0" err="1"/>
              <a:t>Злочин</a:t>
            </a:r>
            <a:r>
              <a:rPr lang="ru-RU" sz="2800" i="1" dirty="0"/>
              <a:t> і кара», </a:t>
            </a:r>
            <a:r>
              <a:rPr lang="ru-RU" sz="2800" i="1" dirty="0" err="1"/>
              <a:t>насамперед</a:t>
            </a:r>
            <a:r>
              <a:rPr lang="ru-RU" sz="2800" i="1" dirty="0"/>
              <a:t> через масштаб </a:t>
            </a:r>
            <a:r>
              <a:rPr lang="ru-RU" sz="2800" i="1" dirty="0" err="1"/>
              <a:t>ність</a:t>
            </a:r>
            <a:r>
              <a:rPr lang="ru-RU" sz="2800" i="1" dirty="0"/>
              <a:t> </a:t>
            </a:r>
            <a:r>
              <a:rPr lang="ru-RU" sz="2800" i="1" dirty="0" err="1"/>
              <a:t>порушених</a:t>
            </a:r>
            <a:r>
              <a:rPr lang="ru-RU" sz="2800" i="1" dirty="0"/>
              <a:t> у </a:t>
            </a:r>
            <a:r>
              <a:rPr lang="ru-RU" sz="2800" i="1" dirty="0" err="1"/>
              <a:t>ньому</a:t>
            </a:r>
            <a:r>
              <a:rPr lang="ru-RU" sz="2800" i="1" dirty="0"/>
              <a:t> проблем і </a:t>
            </a:r>
            <a:r>
              <a:rPr lang="ru-RU" sz="2800" i="1" dirty="0" err="1"/>
              <a:t>надзвичайно</a:t>
            </a:r>
            <a:r>
              <a:rPr lang="ru-RU" sz="2800" i="1" dirty="0"/>
              <a:t> </a:t>
            </a:r>
            <a:r>
              <a:rPr lang="ru-RU" sz="2800" i="1" dirty="0" err="1"/>
              <a:t>правдиве</a:t>
            </a:r>
            <a:r>
              <a:rPr lang="ru-RU" sz="2800" i="1" dirty="0"/>
              <a:t> </a:t>
            </a:r>
            <a:r>
              <a:rPr lang="ru-RU" sz="2800" i="1" dirty="0" err="1"/>
              <a:t>психологічне</a:t>
            </a:r>
            <a:r>
              <a:rPr lang="ru-RU" sz="2800" i="1" dirty="0"/>
              <a:t> </a:t>
            </a:r>
            <a:r>
              <a:rPr lang="ru-RU" sz="2800" i="1" dirty="0" err="1"/>
              <a:t>зобра­ження</a:t>
            </a:r>
            <a:r>
              <a:rPr lang="ru-RU" sz="2800" i="1" dirty="0"/>
              <a:t> </a:t>
            </a:r>
            <a:r>
              <a:rPr lang="ru-RU" sz="2800" i="1" dirty="0" err="1"/>
              <a:t>персонажів</a:t>
            </a:r>
            <a:r>
              <a:rPr lang="ru-RU" sz="2800" i="1" dirty="0"/>
              <a:t>. </a:t>
            </a:r>
            <a:r>
              <a:rPr lang="ru-RU" sz="2800" i="1" dirty="0" err="1"/>
              <a:t>Проблеми</a:t>
            </a:r>
            <a:r>
              <a:rPr lang="ru-RU" sz="2800" i="1" dirty="0"/>
              <a:t>, </a:t>
            </a:r>
            <a:r>
              <a:rPr lang="ru-RU" sz="2800" i="1" dirty="0" err="1"/>
              <a:t>порушені</a:t>
            </a:r>
            <a:r>
              <a:rPr lang="ru-RU" sz="2800" i="1" dirty="0"/>
              <a:t> у </a:t>
            </a:r>
            <a:r>
              <a:rPr lang="ru-RU" sz="2800" i="1" dirty="0" err="1"/>
              <a:t>романі</a:t>
            </a:r>
            <a:r>
              <a:rPr lang="ru-RU" sz="2800" i="1" dirty="0"/>
              <a:t>, </a:t>
            </a:r>
            <a:r>
              <a:rPr lang="ru-RU" sz="2800" i="1" dirty="0" err="1"/>
              <a:t>гострі</a:t>
            </a:r>
            <a:r>
              <a:rPr lang="ru-RU" sz="2800" i="1" dirty="0"/>
              <a:t> та </a:t>
            </a:r>
            <a:r>
              <a:rPr lang="ru-RU" sz="2800" i="1" dirty="0" err="1"/>
              <a:t>неоднозначні</a:t>
            </a:r>
            <a:r>
              <a:rPr lang="ru-RU" sz="2800" i="1" dirty="0"/>
              <a:t>, </a:t>
            </a:r>
            <a:r>
              <a:rPr lang="ru-RU" sz="2800" i="1" dirty="0" err="1"/>
              <a:t>спону</a:t>
            </a:r>
            <a:r>
              <a:rPr lang="ru-RU" sz="2800" i="1" dirty="0"/>
              <a:t> </a:t>
            </a:r>
            <a:r>
              <a:rPr lang="ru-RU" sz="2800" i="1" dirty="0" err="1"/>
              <a:t>кають</a:t>
            </a:r>
            <a:r>
              <a:rPr lang="ru-RU" sz="2800" i="1" dirty="0"/>
              <a:t> </a:t>
            </a:r>
            <a:r>
              <a:rPr lang="ru-RU" sz="2800" i="1" dirty="0" err="1"/>
              <a:t>читача</a:t>
            </a:r>
            <a:r>
              <a:rPr lang="ru-RU" sz="2800" i="1" dirty="0"/>
              <a:t> самому </a:t>
            </a:r>
            <a:r>
              <a:rPr lang="ru-RU" sz="2800" i="1" dirty="0" err="1"/>
              <a:t>розмірковувати</a:t>
            </a:r>
            <a:r>
              <a:rPr lang="ru-RU" sz="2800" i="1" dirty="0"/>
              <a:t> над ними.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zakarpattya.net.ua/postimages/news/2012/6/f0d1748c67ef7ad42e0a733ff652ad8b20b4610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4048" y="476672"/>
            <a:ext cx="3879224" cy="56886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200" i="1" dirty="0" err="1">
                <a:latin typeface="Calibri" pitchFamily="34" charset="0"/>
              </a:rPr>
              <a:t>Творчість</a:t>
            </a:r>
            <a:r>
              <a:rPr lang="ru-RU" sz="2200" i="1" dirty="0">
                <a:latin typeface="Calibri" pitchFamily="34" charset="0"/>
              </a:rPr>
              <a:t> кожного </a:t>
            </a:r>
            <a:r>
              <a:rPr lang="ru-RU" sz="2200" i="1" dirty="0" err="1">
                <a:latin typeface="Calibri" pitchFamily="34" charset="0"/>
              </a:rPr>
              <a:t>письменника</a:t>
            </a:r>
            <a:r>
              <a:rPr lang="ru-RU" sz="2200" i="1" dirty="0">
                <a:latin typeface="Calibri" pitchFamily="34" charset="0"/>
              </a:rPr>
              <a:t>, </a:t>
            </a:r>
            <a:r>
              <a:rPr lang="ru-RU" sz="2200" i="1" dirty="0" err="1">
                <a:latin typeface="Calibri" pitchFamily="34" charset="0"/>
              </a:rPr>
              <a:t>поета</a:t>
            </a:r>
            <a:r>
              <a:rPr lang="ru-RU" sz="2200" i="1" dirty="0">
                <a:latin typeface="Calibri" pitchFamily="34" charset="0"/>
              </a:rPr>
              <a:t> </a:t>
            </a:r>
            <a:r>
              <a:rPr lang="ru-RU" sz="2200" i="1" dirty="0" err="1">
                <a:latin typeface="Calibri" pitchFamily="34" charset="0"/>
              </a:rPr>
              <a:t>багато</a:t>
            </a:r>
            <a:r>
              <a:rPr lang="ru-RU" sz="2200" i="1" dirty="0">
                <a:latin typeface="Calibri" pitchFamily="34" charset="0"/>
              </a:rPr>
              <a:t> в </a:t>
            </a:r>
            <a:r>
              <a:rPr lang="ru-RU" sz="2200" i="1" dirty="0" err="1">
                <a:latin typeface="Calibri" pitchFamily="34" charset="0"/>
              </a:rPr>
              <a:t>чому</a:t>
            </a:r>
            <a:r>
              <a:rPr lang="ru-RU" sz="2200" i="1" dirty="0">
                <a:latin typeface="Calibri" pitchFamily="34" charset="0"/>
              </a:rPr>
              <a:t> </a:t>
            </a:r>
            <a:r>
              <a:rPr lang="ru-RU" sz="2200" i="1" dirty="0" err="1">
                <a:latin typeface="Calibri" pitchFamily="34" charset="0"/>
              </a:rPr>
              <a:t>визначається</a:t>
            </a:r>
            <a:r>
              <a:rPr lang="ru-RU" sz="2200" i="1" dirty="0">
                <a:latin typeface="Calibri" pitchFamily="34" charset="0"/>
              </a:rPr>
              <a:t> у  </a:t>
            </a:r>
            <a:r>
              <a:rPr lang="ru-RU" sz="2200" i="1" dirty="0" err="1">
                <a:latin typeface="Calibri" pitchFamily="34" charset="0"/>
              </a:rPr>
              <a:t>його</a:t>
            </a:r>
            <a:r>
              <a:rPr lang="ru-RU" sz="2200" i="1" dirty="0">
                <a:latin typeface="Calibri" pitchFamily="34" charset="0"/>
              </a:rPr>
              <a:t> </a:t>
            </a:r>
            <a:r>
              <a:rPr lang="ru-RU" sz="2200" i="1" dirty="0" err="1">
                <a:latin typeface="Calibri" pitchFamily="34" charset="0"/>
              </a:rPr>
              <a:t>судьбі</a:t>
            </a:r>
            <a:r>
              <a:rPr lang="ru-RU" sz="2200" i="1" dirty="0">
                <a:latin typeface="Calibri" pitchFamily="34" charset="0"/>
              </a:rPr>
              <a:t>. У Федора Михайловича </a:t>
            </a:r>
            <a:r>
              <a:rPr lang="ru-RU" sz="2200" i="1" dirty="0" err="1">
                <a:latin typeface="Calibri" pitchFamily="34" charset="0"/>
              </a:rPr>
              <a:t>Достоєвського</a:t>
            </a:r>
            <a:r>
              <a:rPr lang="ru-RU" sz="2200" i="1" dirty="0">
                <a:latin typeface="Calibri" pitchFamily="34" charset="0"/>
              </a:rPr>
              <a:t> </a:t>
            </a:r>
            <a:r>
              <a:rPr lang="ru-RU" sz="2200" i="1" dirty="0" err="1">
                <a:latin typeface="Calibri" pitchFamily="34" charset="0"/>
              </a:rPr>
              <a:t>було</a:t>
            </a:r>
            <a:r>
              <a:rPr lang="ru-RU" sz="2200" i="1" dirty="0">
                <a:latin typeface="Calibri" pitchFamily="34" charset="0"/>
              </a:rPr>
              <a:t> </a:t>
            </a:r>
            <a:r>
              <a:rPr lang="ru-RU" sz="2200" i="1" dirty="0" err="1">
                <a:latin typeface="Calibri" pitchFamily="34" charset="0"/>
              </a:rPr>
              <a:t>дуже</a:t>
            </a:r>
            <a:r>
              <a:rPr lang="ru-RU" sz="2200" i="1" dirty="0">
                <a:latin typeface="Calibri" pitchFamily="34" charset="0"/>
              </a:rPr>
              <a:t> складне </a:t>
            </a:r>
            <a:r>
              <a:rPr lang="ru-RU" sz="2200" i="1" dirty="0" err="1">
                <a:latin typeface="Calibri" pitchFamily="34" charset="0"/>
              </a:rPr>
              <a:t>життя</a:t>
            </a:r>
            <a:r>
              <a:rPr lang="ru-RU" sz="2200" i="1" dirty="0">
                <a:latin typeface="Calibri" pitchFamily="34" charset="0"/>
              </a:rPr>
              <a:t>. </a:t>
            </a:r>
            <a:r>
              <a:rPr lang="ru-RU" sz="2200" i="1" dirty="0" err="1">
                <a:latin typeface="Calibri" pitchFamily="34" charset="0"/>
              </a:rPr>
              <a:t>Важкий</a:t>
            </a:r>
            <a:r>
              <a:rPr lang="ru-RU" sz="2200" i="1" dirty="0">
                <a:latin typeface="Calibri" pitchFamily="34" charset="0"/>
              </a:rPr>
              <a:t> характер батька, смерть </a:t>
            </a:r>
            <a:r>
              <a:rPr lang="ru-RU" sz="2200" i="1" dirty="0" err="1">
                <a:latin typeface="Calibri" pitchFamily="34" charset="0"/>
              </a:rPr>
              <a:t>матері</a:t>
            </a:r>
            <a:r>
              <a:rPr lang="ru-RU" sz="2200" i="1" dirty="0">
                <a:latin typeface="Calibri" pitchFamily="34" charset="0"/>
              </a:rPr>
              <a:t>, коли Федору </a:t>
            </a:r>
            <a:r>
              <a:rPr lang="ru-RU" sz="2200" i="1" dirty="0" err="1">
                <a:latin typeface="Calibri" pitchFamily="34" charset="0"/>
              </a:rPr>
              <a:t>було</a:t>
            </a:r>
            <a:r>
              <a:rPr lang="ru-RU" sz="2200" i="1" dirty="0">
                <a:latin typeface="Calibri" pitchFamily="34" charset="0"/>
              </a:rPr>
              <a:t> </a:t>
            </a:r>
            <a:r>
              <a:rPr lang="ru-RU" sz="2200" i="1" dirty="0" err="1">
                <a:latin typeface="Calibri" pitchFamily="34" charset="0"/>
              </a:rPr>
              <a:t>всього</a:t>
            </a:r>
            <a:r>
              <a:rPr lang="ru-RU" sz="2200" i="1" dirty="0">
                <a:latin typeface="Calibri" pitchFamily="34" charset="0"/>
              </a:rPr>
              <a:t> </a:t>
            </a:r>
            <a:r>
              <a:rPr lang="ru-RU" sz="2200" i="1" dirty="0" err="1">
                <a:latin typeface="Calibri" pitchFamily="34" charset="0"/>
              </a:rPr>
              <a:t>шістнадцять</a:t>
            </a:r>
            <a:r>
              <a:rPr lang="ru-RU" sz="2200" i="1" dirty="0">
                <a:latin typeface="Calibri" pitchFamily="34" charset="0"/>
              </a:rPr>
              <a:t> </a:t>
            </a:r>
            <a:r>
              <a:rPr lang="ru-RU" sz="2200" i="1" dirty="0" err="1">
                <a:latin typeface="Calibri" pitchFamily="34" charset="0"/>
              </a:rPr>
              <a:t>років</a:t>
            </a:r>
            <a:r>
              <a:rPr lang="ru-RU" sz="2200" i="1" dirty="0">
                <a:latin typeface="Calibri" pitchFamily="34" charset="0"/>
              </a:rPr>
              <a:t>, </a:t>
            </a:r>
            <a:r>
              <a:rPr lang="ru-RU" sz="2200" i="1" dirty="0" err="1">
                <a:latin typeface="Calibri" pitchFamily="34" charset="0"/>
              </a:rPr>
              <a:t>арешт</a:t>
            </a:r>
            <a:r>
              <a:rPr lang="ru-RU" sz="2200" i="1" dirty="0">
                <a:latin typeface="Calibri" pitchFamily="34" charset="0"/>
              </a:rPr>
              <a:t> і </a:t>
            </a:r>
            <a:r>
              <a:rPr lang="ru-RU" sz="2200" i="1" dirty="0" err="1">
                <a:latin typeface="Calibri" pitchFamily="34" charset="0"/>
              </a:rPr>
              <a:t>вирок</a:t>
            </a:r>
            <a:r>
              <a:rPr lang="ru-RU" sz="2200" i="1" dirty="0">
                <a:latin typeface="Calibri" pitchFamily="34" charset="0"/>
              </a:rPr>
              <a:t> до </a:t>
            </a:r>
            <a:r>
              <a:rPr lang="ru-RU" sz="2200" i="1" dirty="0" err="1">
                <a:latin typeface="Calibri" pitchFamily="34" charset="0"/>
              </a:rPr>
              <a:t>розстрілу</a:t>
            </a:r>
            <a:r>
              <a:rPr lang="ru-RU" sz="2200" i="1" dirty="0">
                <a:latin typeface="Calibri" pitchFamily="34" charset="0"/>
              </a:rPr>
              <a:t>, </a:t>
            </a:r>
            <a:r>
              <a:rPr lang="ru-RU" sz="2200" i="1" dirty="0" err="1">
                <a:latin typeface="Calibri" pitchFamily="34" charset="0"/>
              </a:rPr>
              <a:t>помилування</a:t>
            </a:r>
            <a:r>
              <a:rPr lang="ru-RU" sz="2200" i="1" dirty="0">
                <a:latin typeface="Calibri" pitchFamily="34" charset="0"/>
              </a:rPr>
              <a:t>, </a:t>
            </a:r>
            <a:r>
              <a:rPr lang="ru-RU" sz="2200" i="1" dirty="0" err="1">
                <a:latin typeface="Calibri" pitchFamily="34" charset="0"/>
              </a:rPr>
              <a:t>посилання</a:t>
            </a:r>
            <a:r>
              <a:rPr lang="ru-RU" sz="2200" i="1" dirty="0">
                <a:latin typeface="Calibri" pitchFamily="34" charset="0"/>
              </a:rPr>
              <a:t> в </a:t>
            </a:r>
            <a:r>
              <a:rPr lang="ru-RU" sz="2200" i="1" dirty="0" err="1">
                <a:latin typeface="Calibri" pitchFamily="34" charset="0"/>
              </a:rPr>
              <a:t>Омський</a:t>
            </a:r>
            <a:r>
              <a:rPr lang="ru-RU" sz="2200" i="1" dirty="0">
                <a:latin typeface="Calibri" pitchFamily="34" charset="0"/>
              </a:rPr>
              <a:t> острог, </a:t>
            </a:r>
            <a:r>
              <a:rPr lang="ru-RU" sz="2200" i="1" dirty="0" err="1">
                <a:latin typeface="Calibri" pitchFamily="34" charset="0"/>
              </a:rPr>
              <a:t>потім</a:t>
            </a:r>
            <a:r>
              <a:rPr lang="ru-RU" sz="2200" i="1" dirty="0">
                <a:latin typeface="Calibri" pitchFamily="34" charset="0"/>
              </a:rPr>
              <a:t> солдатчина в </a:t>
            </a:r>
            <a:r>
              <a:rPr lang="ru-RU" sz="2200" i="1" dirty="0" err="1">
                <a:latin typeface="Calibri" pitchFamily="34" charset="0"/>
              </a:rPr>
              <a:t>Семипалатинську</a:t>
            </a:r>
            <a:r>
              <a:rPr lang="ru-RU" sz="2200" i="1" dirty="0">
                <a:latin typeface="Calibri" pitchFamily="34" charset="0"/>
              </a:rPr>
              <a:t>, смерть </a:t>
            </a:r>
            <a:r>
              <a:rPr lang="ru-RU" sz="2200" i="1" dirty="0" err="1">
                <a:latin typeface="Calibri" pitchFamily="34" charset="0"/>
              </a:rPr>
              <a:t>гаряче</a:t>
            </a:r>
            <a:r>
              <a:rPr lang="ru-RU" sz="2200" i="1" dirty="0">
                <a:latin typeface="Calibri" pitchFamily="34" charset="0"/>
              </a:rPr>
              <a:t> </a:t>
            </a:r>
            <a:r>
              <a:rPr lang="ru-RU" sz="2200" i="1" dirty="0" err="1">
                <a:latin typeface="Calibri" pitchFamily="34" charset="0"/>
              </a:rPr>
              <a:t>улюбленого</a:t>
            </a:r>
            <a:r>
              <a:rPr lang="ru-RU" sz="2200" i="1" dirty="0">
                <a:latin typeface="Calibri" pitchFamily="34" charset="0"/>
              </a:rPr>
              <a:t> брата - все </a:t>
            </a:r>
            <a:r>
              <a:rPr lang="ru-RU" sz="2200" i="1" dirty="0" err="1">
                <a:latin typeface="Calibri" pitchFamily="34" charset="0"/>
              </a:rPr>
              <a:t>це</a:t>
            </a:r>
            <a:r>
              <a:rPr lang="ru-RU" sz="2200" i="1" dirty="0">
                <a:latin typeface="Calibri" pitchFamily="34" charset="0"/>
              </a:rPr>
              <a:t> не могло не </a:t>
            </a:r>
            <a:r>
              <a:rPr lang="ru-RU" sz="2200" i="1" dirty="0" err="1">
                <a:latin typeface="Calibri" pitchFamily="34" charset="0"/>
              </a:rPr>
              <a:t>вплинути</a:t>
            </a:r>
            <a:r>
              <a:rPr lang="ru-RU" sz="2200" i="1" dirty="0">
                <a:latin typeface="Calibri" pitchFamily="34" charset="0"/>
              </a:rPr>
              <a:t> на </a:t>
            </a:r>
            <a:r>
              <a:rPr lang="ru-RU" sz="2200" i="1" dirty="0" err="1">
                <a:latin typeface="Calibri" pitchFamily="34" charset="0"/>
              </a:rPr>
              <a:t>формування</a:t>
            </a:r>
            <a:r>
              <a:rPr lang="ru-RU" sz="2200" i="1" dirty="0">
                <a:latin typeface="Calibri" pitchFamily="34" charset="0"/>
              </a:rPr>
              <a:t> </a:t>
            </a:r>
            <a:r>
              <a:rPr lang="ru-RU" sz="2200" i="1" dirty="0" err="1">
                <a:latin typeface="Calibri" pitchFamily="34" charset="0"/>
              </a:rPr>
              <a:t>поглядів</a:t>
            </a:r>
            <a:r>
              <a:rPr lang="ru-RU" sz="2200" i="1" dirty="0">
                <a:latin typeface="Calibri" pitchFamily="34" charset="0"/>
              </a:rPr>
              <a:t> </a:t>
            </a:r>
            <a:r>
              <a:rPr lang="ru-RU" sz="2200" i="1" dirty="0" err="1">
                <a:latin typeface="Calibri" pitchFamily="34" charset="0"/>
              </a:rPr>
              <a:t>письменника</a:t>
            </a:r>
            <a:r>
              <a:rPr lang="ru-RU" sz="2200" i="1" dirty="0">
                <a:latin typeface="Calibri" pitchFamily="34" charset="0"/>
              </a:rPr>
              <a:t>. "</a:t>
            </a:r>
            <a:r>
              <a:rPr lang="ru-RU" sz="2200" i="1" dirty="0" err="1">
                <a:latin typeface="Calibri" pitchFamily="34" charset="0"/>
              </a:rPr>
              <a:t>Сибірські</a:t>
            </a:r>
            <a:r>
              <a:rPr lang="ru-RU" sz="2200" i="1" dirty="0">
                <a:latin typeface="Calibri" pitchFamily="34" charset="0"/>
              </a:rPr>
              <a:t> </a:t>
            </a:r>
            <a:r>
              <a:rPr lang="ru-RU" sz="2200" i="1" dirty="0" err="1">
                <a:latin typeface="Calibri" pitchFamily="34" charset="0"/>
              </a:rPr>
              <a:t>повісті</a:t>
            </a:r>
            <a:r>
              <a:rPr lang="ru-RU" sz="2200" i="1" dirty="0">
                <a:latin typeface="Calibri" pitchFamily="34" charset="0"/>
              </a:rPr>
              <a:t>", "</a:t>
            </a:r>
            <a:r>
              <a:rPr lang="ru-RU" sz="2200" i="1" dirty="0" err="1">
                <a:latin typeface="Calibri" pitchFamily="34" charset="0"/>
              </a:rPr>
              <a:t>Дядечків</a:t>
            </a:r>
            <a:r>
              <a:rPr lang="ru-RU" sz="2200" i="1" dirty="0">
                <a:latin typeface="Calibri" pitchFamily="34" charset="0"/>
              </a:rPr>
              <a:t> сон", "Село </a:t>
            </a:r>
            <a:r>
              <a:rPr lang="ru-RU" sz="2200" i="1" dirty="0" err="1">
                <a:latin typeface="Calibri" pitchFamily="34" charset="0"/>
              </a:rPr>
              <a:t>Степанчіково</a:t>
            </a:r>
            <a:r>
              <a:rPr lang="ru-RU" sz="2200" i="1" dirty="0">
                <a:latin typeface="Calibri" pitchFamily="34" charset="0"/>
              </a:rPr>
              <a:t> і </a:t>
            </a:r>
            <a:r>
              <a:rPr lang="ru-RU" sz="2200" i="1" dirty="0" err="1">
                <a:latin typeface="Calibri" pitchFamily="34" charset="0"/>
              </a:rPr>
              <a:t>його</a:t>
            </a:r>
            <a:r>
              <a:rPr lang="ru-RU" sz="2200" i="1" dirty="0">
                <a:latin typeface="Calibri" pitchFamily="34" charset="0"/>
              </a:rPr>
              <a:t> </a:t>
            </a:r>
            <a:r>
              <a:rPr lang="ru-RU" sz="2200" i="1" dirty="0" err="1">
                <a:latin typeface="Calibri" pitchFamily="34" charset="0"/>
              </a:rPr>
              <a:t>мешканці</a:t>
            </a:r>
            <a:r>
              <a:rPr lang="ru-RU" sz="2200" i="1" dirty="0">
                <a:latin typeface="Calibri" pitchFamily="34" charset="0"/>
              </a:rPr>
              <a:t>", "Записки з мертвого дому", "</a:t>
            </a:r>
            <a:r>
              <a:rPr lang="ru-RU" sz="2200" i="1" dirty="0" err="1">
                <a:latin typeface="Calibri" pitchFamily="34" charset="0"/>
              </a:rPr>
              <a:t>Ідіот</a:t>
            </a:r>
            <a:r>
              <a:rPr lang="ru-RU" sz="2200" i="1" dirty="0">
                <a:latin typeface="Calibri" pitchFamily="34" charset="0"/>
              </a:rPr>
              <a:t>" ...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58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avmir.ru/wp-content/uploads/2012/11/d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6"/>
          <a:stretch/>
        </p:blipFill>
        <p:spPr bwMode="auto">
          <a:xfrm>
            <a:off x="899592" y="260648"/>
            <a:ext cx="6624736" cy="6356891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ranetska.net.ua/assets/images/images/kartinka%20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3888" y="188640"/>
            <a:ext cx="5400600" cy="2376264"/>
          </a:xfrm>
        </p:spPr>
        <p:txBody>
          <a:bodyPr>
            <a:normAutofit/>
          </a:bodyPr>
          <a:lstStyle/>
          <a:p>
            <a:pPr algn="l"/>
            <a:r>
              <a:rPr lang="ru-RU" b="1" i="1" dirty="0"/>
              <a:t> </a:t>
            </a:r>
            <a:r>
              <a:rPr lang="ru-RU" b="1" i="1" dirty="0" err="1"/>
              <a:t>Кожне</a:t>
            </a:r>
            <a:r>
              <a:rPr lang="ru-RU" b="1" i="1" dirty="0"/>
              <a:t> з </a:t>
            </a:r>
            <a:r>
              <a:rPr lang="ru-RU" b="1" i="1" dirty="0" err="1"/>
              <a:t>творів</a:t>
            </a:r>
            <a:r>
              <a:rPr lang="ru-RU" b="1" i="1" dirty="0"/>
              <a:t> </a:t>
            </a:r>
            <a:r>
              <a:rPr lang="ru-RU" b="1" i="1" dirty="0" err="1"/>
              <a:t>Достоєвського</a:t>
            </a:r>
            <a:r>
              <a:rPr lang="ru-RU" b="1" i="1" dirty="0"/>
              <a:t> </a:t>
            </a:r>
            <a:r>
              <a:rPr lang="ru-RU" b="1" i="1" dirty="0" err="1"/>
              <a:t>несе</a:t>
            </a:r>
            <a:r>
              <a:rPr lang="ru-RU" b="1" i="1" dirty="0"/>
              <a:t> на </a:t>
            </a:r>
            <a:r>
              <a:rPr lang="ru-RU" b="1" i="1" dirty="0" err="1"/>
              <a:t>собі</a:t>
            </a:r>
            <a:r>
              <a:rPr lang="ru-RU" b="1" i="1" dirty="0"/>
              <a:t> </a:t>
            </a:r>
            <a:r>
              <a:rPr lang="ru-RU" b="1" i="1" dirty="0" err="1"/>
              <a:t>відбиток</a:t>
            </a:r>
            <a:r>
              <a:rPr lang="ru-RU" b="1" i="1" dirty="0"/>
              <a:t>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життя</a:t>
            </a:r>
            <a:r>
              <a:rPr lang="ru-RU" b="1" i="1" dirty="0"/>
              <a:t>. Але. для мене </a:t>
            </a:r>
            <a:r>
              <a:rPr lang="ru-RU" b="1" i="1" dirty="0" err="1"/>
              <a:t>Достоєвський</a:t>
            </a:r>
            <a:r>
              <a:rPr lang="ru-RU" b="1" i="1" dirty="0"/>
              <a:t> - </a:t>
            </a:r>
            <a:r>
              <a:rPr lang="ru-RU" b="1" i="1" dirty="0" err="1"/>
              <a:t>це</a:t>
            </a:r>
            <a:r>
              <a:rPr lang="ru-RU" b="1" i="1" dirty="0"/>
              <a:t> перш за все "</a:t>
            </a:r>
            <a:r>
              <a:rPr lang="ru-RU" b="1" i="1" dirty="0" err="1"/>
              <a:t>Злочин</a:t>
            </a:r>
            <a:r>
              <a:rPr lang="ru-RU" b="1" i="1" dirty="0"/>
              <a:t> і кара". </a:t>
            </a:r>
            <a:r>
              <a:rPr lang="ru-RU" b="1" i="1" dirty="0" err="1"/>
              <a:t>Дивний</a:t>
            </a:r>
            <a:r>
              <a:rPr lang="ru-RU" b="1" i="1" dirty="0"/>
              <a:t>, </a:t>
            </a:r>
            <a:r>
              <a:rPr lang="ru-RU" b="1" i="1" dirty="0" err="1"/>
              <a:t>незвичайний</a:t>
            </a:r>
            <a:r>
              <a:rPr lang="ru-RU" b="1" i="1" dirty="0"/>
              <a:t> сюжет, загадки, </a:t>
            </a:r>
            <a:r>
              <a:rPr lang="ru-RU" b="1" i="1" dirty="0" err="1"/>
              <a:t>натяки</a:t>
            </a:r>
            <a:r>
              <a:rPr lang="ru-RU" b="1" i="1" dirty="0"/>
              <a:t> і </a:t>
            </a:r>
            <a:r>
              <a:rPr lang="ru-RU" b="1" i="1" dirty="0" err="1"/>
              <a:t>поєднання</a:t>
            </a:r>
            <a:r>
              <a:rPr lang="ru-RU" b="1" i="1" dirty="0"/>
              <a:t> </a:t>
            </a:r>
            <a:r>
              <a:rPr lang="ru-RU" b="1" i="1" dirty="0" err="1"/>
              <a:t>реальності</a:t>
            </a:r>
            <a:r>
              <a:rPr lang="ru-RU" b="1" i="1" dirty="0"/>
              <a:t> з </a:t>
            </a:r>
            <a:r>
              <a:rPr lang="ru-RU" b="1" i="1" dirty="0" err="1"/>
              <a:t>світом</a:t>
            </a:r>
            <a:r>
              <a:rPr lang="ru-RU" b="1" i="1" dirty="0"/>
              <a:t> </a:t>
            </a:r>
            <a:r>
              <a:rPr lang="ru-RU" b="1" i="1" dirty="0" err="1"/>
              <a:t>гріха</a:t>
            </a:r>
            <a:r>
              <a:rPr lang="ru-RU" b="1" i="1" dirty="0"/>
              <a:t> і </a:t>
            </a:r>
            <a:r>
              <a:rPr lang="ru-RU" b="1" i="1" dirty="0" err="1"/>
              <a:t>фантазій</a:t>
            </a:r>
            <a:r>
              <a:rPr lang="ru-RU" b="1" i="1" dirty="0"/>
              <a:t> ...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0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ics.livejournal.com/wrongshinylight/pic/000106wh/s640x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332641" cy="688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575" y="154421"/>
            <a:ext cx="4032448" cy="62929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dirty="0">
                <a:latin typeface="Calibri" pitchFamily="34" charset="0"/>
              </a:rPr>
              <a:t> Напевно, </a:t>
            </a:r>
            <a:r>
              <a:rPr lang="ru-RU" dirty="0" err="1">
                <a:latin typeface="Calibri" pitchFamily="34" charset="0"/>
              </a:rPr>
              <a:t>найбільш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цікавий</a:t>
            </a:r>
            <a:r>
              <a:rPr lang="ru-RU" dirty="0">
                <a:latin typeface="Calibri" pitchFamily="34" charset="0"/>
              </a:rPr>
              <a:t> для мене образ головного героя. </a:t>
            </a:r>
            <a:r>
              <a:rPr lang="ru-RU" dirty="0" err="1">
                <a:latin typeface="Calibri" pitchFamily="34" charset="0"/>
              </a:rPr>
              <a:t>Яскрава</a:t>
            </a:r>
            <a:r>
              <a:rPr lang="ru-RU" dirty="0">
                <a:latin typeface="Calibri" pitchFamily="34" charset="0"/>
              </a:rPr>
              <a:t>, неординарна </a:t>
            </a:r>
            <a:r>
              <a:rPr lang="ru-RU" dirty="0" err="1">
                <a:latin typeface="Calibri" pitchFamily="34" charset="0"/>
              </a:rPr>
              <a:t>особистість</a:t>
            </a:r>
            <a:r>
              <a:rPr lang="ru-RU" dirty="0">
                <a:latin typeface="Calibri" pitchFamily="34" charset="0"/>
              </a:rPr>
              <a:t>, в </a:t>
            </a:r>
            <a:r>
              <a:rPr lang="ru-RU" dirty="0" err="1">
                <a:latin typeface="Calibri" pitchFamily="34" charset="0"/>
              </a:rPr>
              <a:t>якій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співіснують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любов</a:t>
            </a:r>
            <a:r>
              <a:rPr lang="ru-RU" dirty="0">
                <a:latin typeface="Calibri" pitchFamily="34" charset="0"/>
              </a:rPr>
              <a:t> і ненависть, добро і зло. </a:t>
            </a:r>
            <a:r>
              <a:rPr lang="ru-RU" dirty="0" err="1">
                <a:latin typeface="Calibri" pitchFamily="34" charset="0"/>
              </a:rPr>
              <a:t>Розкольників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бореться</a:t>
            </a:r>
            <a:r>
              <a:rPr lang="ru-RU" dirty="0">
                <a:latin typeface="Calibri" pitchFamily="34" charset="0"/>
              </a:rPr>
              <a:t> за свою </a:t>
            </a:r>
            <a:r>
              <a:rPr lang="ru-RU" dirty="0" err="1">
                <a:latin typeface="Calibri" pitchFamily="34" charset="0"/>
              </a:rPr>
              <a:t>ідею</a:t>
            </a:r>
            <a:r>
              <a:rPr lang="ru-RU" dirty="0">
                <a:latin typeface="Calibri" pitchFamily="34" charset="0"/>
              </a:rPr>
              <a:t>, не </a:t>
            </a:r>
            <a:r>
              <a:rPr lang="ru-RU" dirty="0" err="1">
                <a:latin typeface="Calibri" pitchFamily="34" charset="0"/>
              </a:rPr>
              <a:t>може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змиритися</a:t>
            </a:r>
            <a:r>
              <a:rPr lang="ru-RU" dirty="0">
                <a:latin typeface="Calibri" pitchFamily="34" charset="0"/>
              </a:rPr>
              <a:t> з </a:t>
            </a:r>
            <a:r>
              <a:rPr lang="ru-RU" dirty="0" err="1">
                <a:latin typeface="Calibri" pitchFamily="34" charset="0"/>
              </a:rPr>
              <a:t>життям</a:t>
            </a:r>
            <a:r>
              <a:rPr lang="ru-RU" dirty="0">
                <a:latin typeface="Calibri" pitchFamily="34" charset="0"/>
              </a:rPr>
              <a:t>, яка </a:t>
            </a:r>
            <a:r>
              <a:rPr lang="ru-RU" dirty="0" err="1">
                <a:latin typeface="Calibri" pitchFamily="34" charset="0"/>
              </a:rPr>
              <a:t>калічить</a:t>
            </a:r>
            <a:r>
              <a:rPr lang="ru-RU" dirty="0">
                <a:latin typeface="Calibri" pitchFamily="34" charset="0"/>
              </a:rPr>
              <a:t> тих, кого </a:t>
            </a:r>
            <a:r>
              <a:rPr lang="ru-RU" dirty="0" err="1">
                <a:latin typeface="Calibri" pitchFamily="34" charset="0"/>
              </a:rPr>
              <a:t>він</a:t>
            </a:r>
            <a:r>
              <a:rPr lang="ru-RU" dirty="0">
                <a:latin typeface="Calibri" pitchFamily="34" charset="0"/>
              </a:rPr>
              <a:t> любить. </a:t>
            </a:r>
            <a:r>
              <a:rPr lang="ru-RU" dirty="0" err="1">
                <a:latin typeface="Calibri" pitchFamily="34" charset="0"/>
              </a:rPr>
              <a:t>Злидні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безвихідь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нудьга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безглуздість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буття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змушують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його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задуматися</a:t>
            </a:r>
            <a:r>
              <a:rPr lang="ru-RU" dirty="0">
                <a:latin typeface="Calibri" pitchFamily="34" charset="0"/>
              </a:rPr>
              <a:t> про </a:t>
            </a:r>
            <a:r>
              <a:rPr lang="ru-RU" dirty="0" err="1">
                <a:latin typeface="Calibri" pitchFamily="34" charset="0"/>
              </a:rPr>
              <a:t>злочин</a:t>
            </a:r>
            <a:r>
              <a:rPr lang="ru-RU" dirty="0">
                <a:latin typeface="Calibri" pitchFamily="34" charset="0"/>
              </a:rPr>
              <a:t>: "Давним-давно як </a:t>
            </a:r>
            <a:r>
              <a:rPr lang="ru-RU" dirty="0" err="1">
                <a:latin typeface="Calibri" pitchFamily="34" charset="0"/>
              </a:rPr>
              <a:t>зародилася</a:t>
            </a:r>
            <a:r>
              <a:rPr lang="ru-RU" dirty="0">
                <a:latin typeface="Calibri" pitchFamily="34" charset="0"/>
              </a:rPr>
              <a:t> в </a:t>
            </a:r>
            <a:r>
              <a:rPr lang="ru-RU" dirty="0" err="1">
                <a:latin typeface="Calibri" pitchFamily="34" charset="0"/>
              </a:rPr>
              <a:t>ньому</a:t>
            </a:r>
            <a:r>
              <a:rPr lang="ru-RU" dirty="0">
                <a:latin typeface="Calibri" pitchFamily="34" charset="0"/>
              </a:rPr>
              <a:t> вся </a:t>
            </a:r>
            <a:r>
              <a:rPr lang="ru-RU" dirty="0" err="1">
                <a:latin typeface="Calibri" pitchFamily="34" charset="0"/>
              </a:rPr>
              <a:t>ця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теперішня</a:t>
            </a:r>
            <a:r>
              <a:rPr lang="ru-RU" dirty="0">
                <a:latin typeface="Calibri" pitchFamily="34" charset="0"/>
              </a:rPr>
              <a:t> туга, </a:t>
            </a:r>
            <a:r>
              <a:rPr lang="ru-RU" dirty="0" err="1">
                <a:latin typeface="Calibri" pitchFamily="34" charset="0"/>
              </a:rPr>
              <a:t>наростала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нагромаджує</a:t>
            </a:r>
            <a:r>
              <a:rPr lang="ru-RU" dirty="0">
                <a:latin typeface="Calibri" pitchFamily="34" charset="0"/>
              </a:rPr>
              <a:t>, і </a:t>
            </a:r>
            <a:r>
              <a:rPr lang="ru-RU" dirty="0" err="1">
                <a:latin typeface="Calibri" pitchFamily="34" charset="0"/>
              </a:rPr>
              <a:t>останнім</a:t>
            </a:r>
            <a:r>
              <a:rPr lang="ru-RU" dirty="0">
                <a:latin typeface="Calibri" pitchFamily="34" charset="0"/>
              </a:rPr>
              <a:t> часом </a:t>
            </a:r>
            <a:r>
              <a:rPr lang="ru-RU" dirty="0" err="1">
                <a:latin typeface="Calibri" pitchFamily="34" charset="0"/>
              </a:rPr>
              <a:t>дозріла</a:t>
            </a:r>
            <a:r>
              <a:rPr lang="ru-RU" dirty="0">
                <a:latin typeface="Calibri" pitchFamily="34" charset="0"/>
              </a:rPr>
              <a:t> і </a:t>
            </a:r>
            <a:r>
              <a:rPr lang="ru-RU" dirty="0" err="1">
                <a:latin typeface="Calibri" pitchFamily="34" charset="0"/>
              </a:rPr>
              <a:t>концентрувалася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прийнявши</a:t>
            </a:r>
            <a:r>
              <a:rPr lang="ru-RU" dirty="0">
                <a:latin typeface="Calibri" pitchFamily="34" charset="0"/>
              </a:rPr>
              <a:t> форму </a:t>
            </a:r>
            <a:r>
              <a:rPr lang="ru-RU" dirty="0" err="1">
                <a:latin typeface="Calibri" pitchFamily="34" charset="0"/>
              </a:rPr>
              <a:t>жахливого</a:t>
            </a:r>
            <a:r>
              <a:rPr lang="ru-RU" dirty="0">
                <a:latin typeface="Calibri" pitchFamily="34" charset="0"/>
              </a:rPr>
              <a:t>, дикого і фантастичного </a:t>
            </a:r>
            <a:r>
              <a:rPr lang="ru-RU" dirty="0" err="1">
                <a:latin typeface="Calibri" pitchFamily="34" charset="0"/>
              </a:rPr>
              <a:t>питання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який</a:t>
            </a:r>
            <a:r>
              <a:rPr lang="ru-RU" dirty="0">
                <a:latin typeface="Calibri" pitchFamily="34" charset="0"/>
              </a:rPr>
              <a:t> замучив </a:t>
            </a:r>
            <a:r>
              <a:rPr lang="ru-RU" dirty="0" err="1">
                <a:latin typeface="Calibri" pitchFamily="34" charset="0"/>
              </a:rPr>
              <a:t>його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серце</a:t>
            </a:r>
            <a:r>
              <a:rPr lang="ru-RU" dirty="0">
                <a:latin typeface="Calibri" pitchFamily="34" charset="0"/>
              </a:rPr>
              <a:t> і </a:t>
            </a:r>
            <a:r>
              <a:rPr lang="ru-RU" dirty="0" err="1">
                <a:latin typeface="Calibri" pitchFamily="34" charset="0"/>
              </a:rPr>
              <a:t>розум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чарівно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вимагаючи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дозволу</a:t>
            </a:r>
            <a:r>
              <a:rPr lang="ru-RU" dirty="0">
                <a:latin typeface="Calibri" pitchFamily="34" charset="0"/>
              </a:rPr>
              <a:t> ... " </a:t>
            </a:r>
          </a:p>
          <a:p>
            <a:endParaRPr lang="ru-RU" dirty="0"/>
          </a:p>
        </p:txBody>
      </p:sp>
      <p:sp>
        <p:nvSpPr>
          <p:cNvPr id="4" name="AutoShape 2" descr="http://pics.livejournal.com/wrongshinylight/pic/000106wh/s640x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5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nevpopad.ru/sites/default/files/imagecache/635x300/kn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920" y="404664"/>
            <a:ext cx="4320480" cy="6048672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/>
              <a:t> Весь роман </a:t>
            </a:r>
            <a:r>
              <a:rPr lang="ru-RU" b="1" dirty="0" err="1"/>
              <a:t>витканий</a:t>
            </a:r>
            <a:r>
              <a:rPr lang="ru-RU" b="1" dirty="0"/>
              <a:t> з </a:t>
            </a:r>
            <a:r>
              <a:rPr lang="ru-RU" b="1" dirty="0" err="1"/>
              <a:t>протиріч</a:t>
            </a:r>
            <a:r>
              <a:rPr lang="ru-RU" b="1" dirty="0"/>
              <a:t>: </a:t>
            </a:r>
            <a:r>
              <a:rPr lang="ru-RU" b="1" dirty="0" err="1"/>
              <a:t>брехня</a:t>
            </a:r>
            <a:r>
              <a:rPr lang="ru-RU" b="1" dirty="0"/>
              <a:t> і </a:t>
            </a:r>
            <a:r>
              <a:rPr lang="ru-RU" b="1" dirty="0" err="1"/>
              <a:t>істина</a:t>
            </a:r>
            <a:r>
              <a:rPr lang="ru-RU" b="1" dirty="0"/>
              <a:t>, </a:t>
            </a:r>
            <a:r>
              <a:rPr lang="ru-RU" b="1" dirty="0" err="1"/>
              <a:t>теорія</a:t>
            </a:r>
            <a:r>
              <a:rPr lang="ru-RU" b="1" dirty="0"/>
              <a:t> і </a:t>
            </a:r>
            <a:r>
              <a:rPr lang="ru-RU" b="1" dirty="0" err="1"/>
              <a:t>життя</a:t>
            </a:r>
            <a:r>
              <a:rPr lang="ru-RU" b="1" dirty="0"/>
              <a:t>, смерть і </a:t>
            </a:r>
            <a:r>
              <a:rPr lang="ru-RU" b="1" dirty="0" err="1"/>
              <a:t>відродження</a:t>
            </a:r>
            <a:r>
              <a:rPr lang="ru-RU" b="1" dirty="0"/>
              <a:t>, </a:t>
            </a:r>
            <a:r>
              <a:rPr lang="ru-RU" b="1" dirty="0" err="1"/>
              <a:t>влада</a:t>
            </a:r>
            <a:r>
              <a:rPr lang="ru-RU" b="1" dirty="0"/>
              <a:t> і </a:t>
            </a:r>
            <a:r>
              <a:rPr lang="ru-RU" b="1" dirty="0" err="1"/>
              <a:t>безправ'я</a:t>
            </a:r>
            <a:r>
              <a:rPr lang="ru-RU" b="1" dirty="0"/>
              <a:t>, </a:t>
            </a:r>
            <a:r>
              <a:rPr lang="ru-RU" b="1" dirty="0" err="1"/>
              <a:t>гріх</a:t>
            </a:r>
            <a:r>
              <a:rPr lang="ru-RU" b="1" dirty="0"/>
              <a:t> і </a:t>
            </a:r>
            <a:r>
              <a:rPr lang="ru-RU" b="1" dirty="0" err="1"/>
              <a:t>праведність</a:t>
            </a:r>
            <a:r>
              <a:rPr lang="ru-RU" b="1" dirty="0"/>
              <a:t>, </a:t>
            </a:r>
            <a:r>
              <a:rPr lang="ru-RU" b="1" dirty="0" err="1"/>
              <a:t>злочин</a:t>
            </a:r>
            <a:r>
              <a:rPr lang="ru-RU" b="1" dirty="0"/>
              <a:t> і </a:t>
            </a:r>
            <a:r>
              <a:rPr lang="ru-RU" b="1" dirty="0" err="1"/>
              <a:t>покарання</a:t>
            </a:r>
            <a:r>
              <a:rPr lang="ru-RU" b="1" dirty="0"/>
              <a:t>. </a:t>
            </a:r>
            <a:r>
              <a:rPr lang="ru-RU" b="1" dirty="0" err="1"/>
              <a:t>Читаючи</a:t>
            </a:r>
            <a:r>
              <a:rPr lang="ru-RU" b="1" dirty="0"/>
              <a:t> "</a:t>
            </a:r>
            <a:r>
              <a:rPr lang="ru-RU" b="1" dirty="0" err="1"/>
              <a:t>Злочин</a:t>
            </a:r>
            <a:r>
              <a:rPr lang="ru-RU" b="1" dirty="0"/>
              <a:t> і кара", </a:t>
            </a:r>
            <a:r>
              <a:rPr lang="ru-RU" b="1" dirty="0" err="1"/>
              <a:t>поринаєш</a:t>
            </a:r>
            <a:r>
              <a:rPr lang="ru-RU" b="1" dirty="0"/>
              <a:t> у </a:t>
            </a:r>
            <a:r>
              <a:rPr lang="ru-RU" b="1" dirty="0" err="1"/>
              <a:t>світ</a:t>
            </a:r>
            <a:r>
              <a:rPr lang="ru-RU" b="1" dirty="0"/>
              <a:t> </a:t>
            </a:r>
            <a:r>
              <a:rPr lang="ru-RU" b="1" dirty="0" err="1"/>
              <a:t>переживань</a:t>
            </a:r>
            <a:r>
              <a:rPr lang="ru-RU" b="1" dirty="0"/>
              <a:t>, думок і </a:t>
            </a:r>
            <a:r>
              <a:rPr lang="ru-RU" b="1" dirty="0" err="1"/>
              <a:t>почуттів</a:t>
            </a:r>
            <a:r>
              <a:rPr lang="ru-RU" b="1" dirty="0"/>
              <a:t> героя. </a:t>
            </a:r>
            <a:r>
              <a:rPr lang="ru-RU" b="1" dirty="0" err="1"/>
              <a:t>Створюється</a:t>
            </a:r>
            <a:r>
              <a:rPr lang="ru-RU" b="1" dirty="0"/>
              <a:t> </a:t>
            </a:r>
            <a:r>
              <a:rPr lang="ru-RU" b="1" dirty="0" err="1"/>
              <a:t>дивне</a:t>
            </a:r>
            <a:r>
              <a:rPr lang="ru-RU" b="1" dirty="0"/>
              <a:t> </a:t>
            </a:r>
            <a:r>
              <a:rPr lang="ru-RU" b="1" dirty="0" err="1"/>
              <a:t>відчуття</a:t>
            </a:r>
            <a:r>
              <a:rPr lang="ru-RU" b="1" dirty="0"/>
              <a:t> </a:t>
            </a:r>
            <a:r>
              <a:rPr lang="ru-RU" b="1" dirty="0" err="1"/>
              <a:t>нереальності</a:t>
            </a:r>
            <a:r>
              <a:rPr lang="ru-RU" b="1" dirty="0"/>
              <a:t> того,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відбувається</a:t>
            </a:r>
            <a:r>
              <a:rPr lang="ru-RU" b="1" dirty="0"/>
              <a:t>. Час </a:t>
            </a:r>
            <a:r>
              <a:rPr lang="ru-RU" b="1" dirty="0" err="1"/>
              <a:t>ніби</a:t>
            </a:r>
            <a:r>
              <a:rPr lang="ru-RU" b="1" dirty="0"/>
              <a:t> </a:t>
            </a:r>
            <a:r>
              <a:rPr lang="ru-RU" b="1" dirty="0" err="1"/>
              <a:t>зникає</a:t>
            </a:r>
            <a:r>
              <a:rPr lang="ru-RU" b="1" dirty="0"/>
              <a:t>, </a:t>
            </a:r>
            <a:r>
              <a:rPr lang="ru-RU" b="1" dirty="0" err="1"/>
              <a:t>залишаючи</a:t>
            </a:r>
            <a:r>
              <a:rPr lang="ru-RU" b="1" dirty="0"/>
              <a:t> в </a:t>
            </a:r>
            <a:r>
              <a:rPr lang="ru-RU" b="1" dirty="0" err="1"/>
              <a:t>душі</a:t>
            </a:r>
            <a:r>
              <a:rPr lang="ru-RU" b="1" dirty="0"/>
              <a:t> </a:t>
            </a:r>
            <a:r>
              <a:rPr lang="ru-RU" b="1" dirty="0" err="1"/>
              <a:t>порожнечу</a:t>
            </a:r>
            <a:r>
              <a:rPr lang="ru-RU" b="1" dirty="0"/>
              <a:t>. </a:t>
            </a:r>
          </a:p>
          <a:p>
            <a:endParaRPr lang="ru-RU" dirty="0"/>
          </a:p>
        </p:txBody>
      </p:sp>
      <p:pic>
        <p:nvPicPr>
          <p:cNvPr id="5122" name="Picture 2" descr="http://school.xvatit.com/images/e/e7/T20p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4" y="620688"/>
            <a:ext cx="3384376" cy="530219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v-koshevoy.ru/i/alb/film-ph/rask/1/rask1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72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60648"/>
            <a:ext cx="3888432" cy="6336704"/>
          </a:xfrm>
          <a:solidFill>
            <a:schemeClr val="accent1">
              <a:alpha val="48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dirty="0"/>
              <a:t>Свою </a:t>
            </a:r>
            <a:r>
              <a:rPr lang="ru-RU" dirty="0" err="1"/>
              <a:t>теорію</a:t>
            </a:r>
            <a:r>
              <a:rPr lang="ru-RU" dirty="0"/>
              <a:t> Раскольников </a:t>
            </a:r>
            <a:r>
              <a:rPr lang="ru-RU" dirty="0" err="1"/>
              <a:t>виклав</a:t>
            </a:r>
            <a:r>
              <a:rPr lang="ru-RU" dirty="0"/>
              <a:t> у </a:t>
            </a:r>
            <a:r>
              <a:rPr lang="ru-RU" dirty="0" err="1"/>
              <a:t>статті</a:t>
            </a:r>
            <a:r>
              <a:rPr lang="ru-RU" dirty="0"/>
              <a:t> "Про </a:t>
            </a:r>
            <a:r>
              <a:rPr lang="ru-RU" dirty="0" err="1"/>
              <a:t>злочин</a:t>
            </a:r>
            <a:r>
              <a:rPr lang="ru-RU" dirty="0"/>
              <a:t>": "Я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головну</a:t>
            </a:r>
            <a:r>
              <a:rPr lang="ru-RU" dirty="0"/>
              <a:t> думку мою </a:t>
            </a:r>
            <a:r>
              <a:rPr lang="ru-RU" dirty="0" err="1"/>
              <a:t>вірю</a:t>
            </a:r>
            <a:r>
              <a:rPr lang="ru-RU" dirty="0"/>
              <a:t>. Вона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люди, за законом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розділяються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на два </a:t>
            </a:r>
            <a:r>
              <a:rPr lang="ru-RU" dirty="0" err="1"/>
              <a:t>розряди</a:t>
            </a:r>
            <a:r>
              <a:rPr lang="ru-RU" dirty="0"/>
              <a:t>: на </a:t>
            </a:r>
            <a:r>
              <a:rPr lang="ru-RU" dirty="0" err="1"/>
              <a:t>нижчих</a:t>
            </a:r>
            <a:r>
              <a:rPr lang="ru-RU" dirty="0"/>
              <a:t> (</a:t>
            </a:r>
            <a:r>
              <a:rPr lang="ru-RU" dirty="0" err="1"/>
              <a:t>звичайних</a:t>
            </a:r>
            <a:r>
              <a:rPr lang="ru-RU" dirty="0"/>
              <a:t>), </a:t>
            </a:r>
            <a:r>
              <a:rPr lang="ru-RU" dirty="0" err="1"/>
              <a:t>тобто</a:t>
            </a:r>
            <a:r>
              <a:rPr lang="ru-RU" dirty="0"/>
              <a:t>, так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мовити</a:t>
            </a:r>
            <a:r>
              <a:rPr lang="ru-RU" dirty="0"/>
              <a:t>, на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службовець</a:t>
            </a:r>
            <a:r>
              <a:rPr lang="ru-RU" dirty="0"/>
              <a:t> </a:t>
            </a:r>
            <a:r>
              <a:rPr lang="ru-RU" dirty="0" err="1"/>
              <a:t>єдино</a:t>
            </a:r>
            <a:r>
              <a:rPr lang="ru-RU" dirty="0"/>
              <a:t> для </a:t>
            </a:r>
            <a:r>
              <a:rPr lang="ru-RU" dirty="0" err="1"/>
              <a:t>зародження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, і </a:t>
            </a:r>
            <a:r>
              <a:rPr lang="ru-RU" dirty="0" err="1"/>
              <a:t>власне</a:t>
            </a:r>
            <a:r>
              <a:rPr lang="ru-RU" dirty="0"/>
              <a:t> на людей, </a:t>
            </a:r>
            <a:r>
              <a:rPr lang="ru-RU" dirty="0" err="1"/>
              <a:t>тобто</a:t>
            </a:r>
            <a:r>
              <a:rPr lang="ru-RU" dirty="0"/>
              <a:t> тих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дар </a:t>
            </a:r>
            <a:r>
              <a:rPr lang="ru-RU" dirty="0" err="1"/>
              <a:t>або</a:t>
            </a:r>
            <a:r>
              <a:rPr lang="ru-RU" dirty="0"/>
              <a:t> талант </a:t>
            </a:r>
            <a:r>
              <a:rPr lang="ru-RU" dirty="0" err="1"/>
              <a:t>сказати</a:t>
            </a:r>
            <a:r>
              <a:rPr lang="ru-RU" dirty="0"/>
              <a:t> у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слово ...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зберігають</a:t>
            </a:r>
            <a:r>
              <a:rPr lang="ru-RU" dirty="0"/>
              <a:t> мир і </a:t>
            </a:r>
            <a:r>
              <a:rPr lang="ru-RU" dirty="0" err="1"/>
              <a:t>примножують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чисельно</a:t>
            </a:r>
            <a:r>
              <a:rPr lang="ru-RU" dirty="0"/>
              <a:t>; </a:t>
            </a:r>
            <a:r>
              <a:rPr lang="ru-RU" dirty="0" err="1"/>
              <a:t>другі</a:t>
            </a:r>
            <a:r>
              <a:rPr lang="ru-RU" dirty="0"/>
              <a:t> </a:t>
            </a:r>
            <a:r>
              <a:rPr lang="ru-RU" dirty="0" err="1"/>
              <a:t>рухають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і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мети. І </a:t>
            </a:r>
            <a:r>
              <a:rPr lang="ru-RU" dirty="0" err="1"/>
              <a:t>ті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однакове</a:t>
            </a:r>
            <a:r>
              <a:rPr lang="ru-RU" dirty="0"/>
              <a:t> право </a:t>
            </a:r>
            <a:r>
              <a:rPr lang="ru-RU" dirty="0" err="1"/>
              <a:t>існувати</a:t>
            </a:r>
            <a:r>
              <a:rPr lang="ru-RU" dirty="0"/>
              <a:t> 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28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krtvoru.info/wp-content/uploads/2011/11/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2" y="0"/>
            <a:ext cx="9179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412776"/>
            <a:ext cx="6241504" cy="4104456"/>
          </a:xfrm>
          <a:solidFill>
            <a:schemeClr val="lt1">
              <a:alpha val="6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b="1" i="1" dirty="0">
                <a:latin typeface="Calibri" pitchFamily="34" charset="0"/>
              </a:rPr>
              <a:t>Все, не те </a:t>
            </a:r>
            <a:r>
              <a:rPr lang="ru-RU" b="1" i="1" dirty="0" err="1">
                <a:latin typeface="Calibri" pitchFamily="34" charset="0"/>
              </a:rPr>
              <a:t>що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великі</a:t>
            </a:r>
            <a:r>
              <a:rPr lang="ru-RU" b="1" i="1" dirty="0">
                <a:latin typeface="Calibri" pitchFamily="34" charset="0"/>
              </a:rPr>
              <a:t>, а й </a:t>
            </a:r>
            <a:r>
              <a:rPr lang="ru-RU" b="1" i="1" dirty="0" err="1">
                <a:latin typeface="Calibri" pitchFamily="34" charset="0"/>
              </a:rPr>
              <a:t>ледь-ледь</a:t>
            </a:r>
            <a:r>
              <a:rPr lang="ru-RU" b="1" i="1" dirty="0">
                <a:latin typeface="Calibri" pitchFamily="34" charset="0"/>
              </a:rPr>
              <a:t> з </a:t>
            </a:r>
            <a:r>
              <a:rPr lang="ru-RU" b="1" i="1" dirty="0" err="1">
                <a:latin typeface="Calibri" pitchFamily="34" charset="0"/>
              </a:rPr>
              <a:t>колії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виходять</a:t>
            </a:r>
            <a:r>
              <a:rPr lang="ru-RU" b="1" i="1" dirty="0">
                <a:latin typeface="Calibri" pitchFamily="34" charset="0"/>
              </a:rPr>
              <a:t> люди, </a:t>
            </a:r>
            <a:r>
              <a:rPr lang="ru-RU" b="1" i="1" dirty="0" err="1">
                <a:latin typeface="Calibri" pitchFamily="34" charset="0"/>
              </a:rPr>
              <a:t>тобто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трохи-трохи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навіть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здатні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сказати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що-небудь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новеньке</a:t>
            </a:r>
            <a:r>
              <a:rPr lang="ru-RU" b="1" i="1" dirty="0">
                <a:latin typeface="Calibri" pitchFamily="34" charset="0"/>
              </a:rPr>
              <a:t>, </a:t>
            </a:r>
            <a:r>
              <a:rPr lang="ru-RU" b="1" i="1" dirty="0" err="1">
                <a:latin typeface="Calibri" pitchFamily="34" charset="0"/>
              </a:rPr>
              <a:t>повинні</a:t>
            </a:r>
            <a:r>
              <a:rPr lang="ru-RU" b="1" i="1" dirty="0">
                <a:latin typeface="Calibri" pitchFamily="34" charset="0"/>
              </a:rPr>
              <a:t>, за природою </a:t>
            </a:r>
            <a:r>
              <a:rPr lang="ru-RU" b="1" i="1" dirty="0" err="1">
                <a:latin typeface="Calibri" pitchFamily="34" charset="0"/>
              </a:rPr>
              <a:t>своєю</a:t>
            </a:r>
            <a:r>
              <a:rPr lang="ru-RU" b="1" i="1" dirty="0">
                <a:latin typeface="Calibri" pitchFamily="34" charset="0"/>
              </a:rPr>
              <a:t>, бути </a:t>
            </a:r>
            <a:r>
              <a:rPr lang="ru-RU" b="1" i="1" dirty="0" err="1">
                <a:latin typeface="Calibri" pitchFamily="34" charset="0"/>
              </a:rPr>
              <a:t>неодмінно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злочинцями</a:t>
            </a:r>
            <a:r>
              <a:rPr lang="ru-RU" b="1" i="1" dirty="0">
                <a:latin typeface="Calibri" pitchFamily="34" charset="0"/>
              </a:rPr>
              <a:t> ... "У три </a:t>
            </a:r>
            <a:r>
              <a:rPr lang="ru-RU" b="1" i="1" dirty="0" err="1">
                <a:latin typeface="Calibri" pitchFamily="34" charset="0"/>
              </a:rPr>
              <a:t>останні</a:t>
            </a:r>
            <a:r>
              <a:rPr lang="ru-RU" b="1" i="1" dirty="0">
                <a:latin typeface="Calibri" pitchFamily="34" charset="0"/>
              </a:rPr>
              <a:t> перед </a:t>
            </a:r>
            <a:r>
              <a:rPr lang="ru-RU" b="1" i="1" dirty="0" err="1">
                <a:latin typeface="Calibri" pitchFamily="34" charset="0"/>
              </a:rPr>
              <a:t>злочином</a:t>
            </a:r>
            <a:r>
              <a:rPr lang="ru-RU" b="1" i="1" dirty="0">
                <a:latin typeface="Calibri" pitchFamily="34" charset="0"/>
              </a:rPr>
              <a:t> дня в </a:t>
            </a:r>
            <a:r>
              <a:rPr lang="ru-RU" b="1" i="1" dirty="0" err="1">
                <a:latin typeface="Calibri" pitchFamily="34" charset="0"/>
              </a:rPr>
              <a:t>душі</a:t>
            </a:r>
            <a:r>
              <a:rPr lang="ru-RU" b="1" i="1" dirty="0">
                <a:latin typeface="Calibri" pitchFamily="34" charset="0"/>
              </a:rPr>
              <a:t> Раскольникова </a:t>
            </a:r>
            <a:r>
              <a:rPr lang="ru-RU" b="1" i="1" dirty="0" err="1">
                <a:latin typeface="Calibri" pitchFamily="34" charset="0"/>
              </a:rPr>
              <a:t>відбувається</a:t>
            </a:r>
            <a:r>
              <a:rPr lang="ru-RU" b="1" i="1" dirty="0">
                <a:latin typeface="Calibri" pitchFamily="34" charset="0"/>
              </a:rPr>
              <a:t> запекла </a:t>
            </a:r>
            <a:r>
              <a:rPr lang="ru-RU" b="1" i="1" dirty="0" err="1">
                <a:latin typeface="Calibri" pitchFamily="34" charset="0"/>
              </a:rPr>
              <a:t>боротьба</a:t>
            </a:r>
            <a:r>
              <a:rPr lang="ru-RU" b="1" i="1" dirty="0">
                <a:latin typeface="Calibri" pitchFamily="34" charset="0"/>
              </a:rPr>
              <a:t>: </a:t>
            </a:r>
            <a:r>
              <a:rPr lang="ru-RU" b="1" i="1" dirty="0" err="1">
                <a:latin typeface="Calibri" pitchFamily="34" charset="0"/>
              </a:rPr>
              <a:t>між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ідеєю</a:t>
            </a:r>
            <a:r>
              <a:rPr lang="ru-RU" b="1" i="1" dirty="0">
                <a:latin typeface="Calibri" pitchFamily="34" charset="0"/>
              </a:rPr>
              <a:t> і </a:t>
            </a:r>
            <a:r>
              <a:rPr lang="ru-RU" b="1" i="1" dirty="0" err="1">
                <a:latin typeface="Calibri" pitchFamily="34" charset="0"/>
              </a:rPr>
              <a:t>совістю</a:t>
            </a:r>
            <a:r>
              <a:rPr lang="ru-RU" b="1" i="1" dirty="0">
                <a:latin typeface="Calibri" pitchFamily="34" charset="0"/>
              </a:rPr>
              <a:t>. Стан </a:t>
            </a:r>
            <a:r>
              <a:rPr lang="ru-RU" b="1" i="1" dirty="0" err="1">
                <a:latin typeface="Calibri" pitchFamily="34" charset="0"/>
              </a:rPr>
              <a:t>напівнепритомності</a:t>
            </a:r>
            <a:r>
              <a:rPr lang="ru-RU" b="1" i="1" dirty="0">
                <a:latin typeface="Calibri" pitchFamily="34" charset="0"/>
              </a:rPr>
              <a:t> героя </a:t>
            </a:r>
            <a:r>
              <a:rPr lang="ru-RU" b="1" i="1" dirty="0" err="1">
                <a:latin typeface="Calibri" pitchFamily="34" charset="0"/>
              </a:rPr>
              <a:t>передається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читачеві</a:t>
            </a:r>
            <a:r>
              <a:rPr lang="ru-RU" b="1" i="1" dirty="0">
                <a:latin typeface="Calibri" pitchFamily="34" charset="0"/>
              </a:rPr>
              <a:t>. </a:t>
            </a:r>
            <a:r>
              <a:rPr lang="ru-RU" b="1" i="1" dirty="0" err="1">
                <a:latin typeface="Calibri" pitchFamily="34" charset="0"/>
              </a:rPr>
              <a:t>Немов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знаходишся</a:t>
            </a:r>
            <a:r>
              <a:rPr lang="ru-RU" b="1" i="1" dirty="0">
                <a:latin typeface="Calibri" pitchFamily="34" charset="0"/>
              </a:rPr>
              <a:t> на </a:t>
            </a:r>
            <a:r>
              <a:rPr lang="ru-RU" b="1" i="1" dirty="0" err="1">
                <a:latin typeface="Calibri" pitchFamily="34" charset="0"/>
              </a:rPr>
              <a:t>межі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життя</a:t>
            </a:r>
            <a:r>
              <a:rPr lang="ru-RU" b="1" i="1" dirty="0">
                <a:latin typeface="Calibri" pitchFamily="34" charset="0"/>
              </a:rPr>
              <a:t> і </a:t>
            </a:r>
            <a:r>
              <a:rPr lang="ru-RU" b="1" i="1" dirty="0" err="1">
                <a:latin typeface="Calibri" pitchFamily="34" charset="0"/>
              </a:rPr>
              <a:t>смерті</a:t>
            </a:r>
            <a:r>
              <a:rPr lang="ru-RU" b="1" i="1" dirty="0">
                <a:latin typeface="Calibri" pitchFamily="34" charset="0"/>
              </a:rPr>
              <a:t>; </a:t>
            </a:r>
            <a:r>
              <a:rPr lang="ru-RU" b="1" i="1" dirty="0" err="1">
                <a:latin typeface="Calibri" pitchFamily="34" charset="0"/>
              </a:rPr>
              <a:t>дійсність</a:t>
            </a:r>
            <a:r>
              <a:rPr lang="ru-RU" b="1" i="1" dirty="0">
                <a:latin typeface="Calibri" pitchFamily="34" charset="0"/>
              </a:rPr>
              <a:t>, </a:t>
            </a:r>
            <a:r>
              <a:rPr lang="ru-RU" b="1" i="1" dirty="0" err="1">
                <a:latin typeface="Calibri" pitchFamily="34" charset="0"/>
              </a:rPr>
              <a:t>реальність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відсуваються</a:t>
            </a:r>
            <a:r>
              <a:rPr lang="ru-RU" b="1" i="1" dirty="0">
                <a:latin typeface="Calibri" pitchFamily="34" charset="0"/>
              </a:rPr>
              <a:t>, </a:t>
            </a:r>
            <a:r>
              <a:rPr lang="ru-RU" b="1" i="1" dirty="0" err="1">
                <a:latin typeface="Calibri" pitchFamily="34" charset="0"/>
              </a:rPr>
              <a:t>мимоволі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заражається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тим</a:t>
            </a:r>
            <a:r>
              <a:rPr lang="ru-RU" b="1" i="1" dirty="0">
                <a:latin typeface="Calibri" pitchFamily="34" charset="0"/>
              </a:rPr>
              <a:t> психозом, </a:t>
            </a:r>
            <a:r>
              <a:rPr lang="ru-RU" b="1" i="1" dirty="0" err="1">
                <a:latin typeface="Calibri" pitchFamily="34" charset="0"/>
              </a:rPr>
              <a:t>який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володіє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героєм</a:t>
            </a:r>
            <a:r>
              <a:rPr lang="ru-RU" b="1" i="1" dirty="0">
                <a:latin typeface="Calibri" pitchFamily="34" charset="0"/>
              </a:rPr>
              <a:t>. </a:t>
            </a:r>
            <a:r>
              <a:rPr lang="ru-RU" b="1" i="1" dirty="0" err="1">
                <a:latin typeface="Calibri" pitchFamily="34" charset="0"/>
              </a:rPr>
              <a:t>Подальші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дії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відбуваються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ніби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уві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сні</a:t>
            </a:r>
            <a:r>
              <a:rPr lang="ru-RU" b="1" i="1" dirty="0">
                <a:latin typeface="Calibri" pitchFamily="34" charset="0"/>
              </a:rPr>
              <a:t>.</a:t>
            </a:r>
            <a:endParaRPr lang="ru-RU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25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krtvoru.info/wp-content/uploads/2011/11/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2" y="0"/>
            <a:ext cx="9179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6"/>
            <a:ext cx="6457528" cy="3240360"/>
          </a:xfrm>
          <a:solidFill>
            <a:schemeClr val="lt1">
              <a:alpha val="78000"/>
            </a:schemeClr>
          </a:solidFill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/>
              <a:t>Думки </a:t>
            </a:r>
            <a:r>
              <a:rPr lang="ru-RU" dirty="0" err="1"/>
              <a:t>плутаються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баченнями</a:t>
            </a:r>
            <a:r>
              <a:rPr lang="ru-RU" dirty="0"/>
              <a:t>, так само, як і в </a:t>
            </a:r>
            <a:r>
              <a:rPr lang="ru-RU" dirty="0" err="1"/>
              <a:t>голові</a:t>
            </a:r>
            <a:r>
              <a:rPr lang="ru-RU" dirty="0"/>
              <a:t> Раскольникова. </a:t>
            </a:r>
            <a:r>
              <a:rPr lang="ru-RU" dirty="0" err="1"/>
              <a:t>Мимоволі</a:t>
            </a:r>
            <a:r>
              <a:rPr lang="ru-RU" dirty="0"/>
              <a:t> </a:t>
            </a:r>
            <a:r>
              <a:rPr lang="ru-RU" dirty="0" err="1"/>
              <a:t>стежиш</a:t>
            </a:r>
            <a:r>
              <a:rPr lang="ru-RU" dirty="0"/>
              <a:t> за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буде </a:t>
            </a:r>
            <a:r>
              <a:rPr lang="ru-RU" dirty="0" err="1"/>
              <a:t>далі</a:t>
            </a:r>
            <a:r>
              <a:rPr lang="ru-RU" dirty="0"/>
              <a:t>, </a:t>
            </a:r>
            <a:r>
              <a:rPr lang="ru-RU" dirty="0" err="1"/>
              <a:t>затамувавши</a:t>
            </a:r>
            <a:r>
              <a:rPr lang="ru-RU" dirty="0"/>
              <a:t> </a:t>
            </a:r>
            <a:r>
              <a:rPr lang="ru-RU" dirty="0" err="1"/>
              <a:t>подих</a:t>
            </a:r>
            <a:r>
              <a:rPr lang="ru-RU" dirty="0"/>
              <a:t>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співпереживання</a:t>
            </a:r>
            <a:r>
              <a:rPr lang="ru-RU" dirty="0"/>
              <a:t> герою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співучасть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 у </a:t>
            </a:r>
            <a:r>
              <a:rPr lang="ru-RU" dirty="0" err="1"/>
              <a:t>скоєнні</a:t>
            </a:r>
            <a:r>
              <a:rPr lang="ru-RU" dirty="0"/>
              <a:t> страшного, </a:t>
            </a:r>
            <a:r>
              <a:rPr lang="ru-RU" dirty="0" err="1"/>
              <a:t>нелюдяного</a:t>
            </a:r>
            <a:r>
              <a:rPr lang="ru-RU" dirty="0"/>
              <a:t> і </a:t>
            </a:r>
            <a:r>
              <a:rPr lang="ru-RU" dirty="0" err="1"/>
              <a:t>кривавого</a:t>
            </a:r>
            <a:r>
              <a:rPr lang="ru-RU" dirty="0"/>
              <a:t> </a:t>
            </a:r>
            <a:r>
              <a:rPr lang="ru-RU" dirty="0" err="1"/>
              <a:t>злочину</a:t>
            </a:r>
            <a:r>
              <a:rPr lang="ru-RU" dirty="0"/>
              <a:t> (так </a:t>
            </a:r>
            <a:r>
              <a:rPr lang="ru-RU" dirty="0" err="1"/>
              <a:t>натуралістично</a:t>
            </a:r>
            <a:r>
              <a:rPr lang="ru-RU" dirty="0"/>
              <a:t> </a:t>
            </a:r>
            <a:r>
              <a:rPr lang="ru-RU" dirty="0" err="1"/>
              <a:t>описаного</a:t>
            </a:r>
            <a:r>
              <a:rPr lang="ru-RU" dirty="0"/>
              <a:t> </a:t>
            </a:r>
            <a:r>
              <a:rPr lang="ru-RU" dirty="0" err="1"/>
              <a:t>Достоєвським</a:t>
            </a:r>
            <a:r>
              <a:rPr lang="ru-RU" dirty="0"/>
              <a:t>) </a:t>
            </a:r>
            <a:r>
              <a:rPr lang="ru-RU" dirty="0" err="1"/>
              <a:t>свідчать</a:t>
            </a:r>
            <a:r>
              <a:rPr lang="ru-RU" dirty="0"/>
              <a:t> про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майстерності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, про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 в </a:t>
            </a:r>
            <a:r>
              <a:rPr lang="ru-RU" dirty="0" err="1"/>
              <a:t>найстрашніших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проявах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84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198</TotalTime>
  <Words>1055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«Злочин і кара»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Elizaveta</dc:creator>
  <cp:lastModifiedBy>Elizaveta</cp:lastModifiedBy>
  <cp:revision>12</cp:revision>
  <dcterms:created xsi:type="dcterms:W3CDTF">2013-05-20T17:30:01Z</dcterms:created>
  <dcterms:modified xsi:type="dcterms:W3CDTF">2013-05-20T20:48:43Z</dcterms:modified>
</cp:coreProperties>
</file>