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4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vi-VN" b="1" dirty="0" smtClean="0"/>
              <a:t>Александр Сергеевич Пушкин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/>
              <a:t> (26 мая  </a:t>
            </a:r>
            <a:r>
              <a:rPr lang="ru-RU" dirty="0" smtClean="0"/>
              <a:t>1799 - 29</a:t>
            </a:r>
            <a:r>
              <a:rPr lang="ru-RU" dirty="0"/>
              <a:t> января </a:t>
            </a:r>
            <a:r>
              <a:rPr lang="ru-RU" dirty="0" smtClean="0"/>
              <a:t> 1837)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64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5974" y="908720"/>
            <a:ext cx="4762872" cy="1863080"/>
          </a:xfrm>
        </p:spPr>
        <p:txBody>
          <a:bodyPr>
            <a:noAutofit/>
          </a:bodyPr>
          <a:lstStyle/>
          <a:p>
            <a:r>
              <a:rPr lang="ru-RU" sz="5400" b="1" dirty="0"/>
              <a:t>Молодость</a:t>
            </a:r>
            <a:br>
              <a:rPr lang="ru-RU" sz="5400" b="1" dirty="0"/>
            </a:br>
            <a:endParaRPr lang="ru-RU" sz="5400" dirty="0"/>
          </a:p>
        </p:txBody>
      </p:sp>
      <p:pic>
        <p:nvPicPr>
          <p:cNvPr id="8194" name="Picture 2" descr="http://www.rulex.ru/portret/40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9" y="472041"/>
            <a:ext cx="4009628" cy="5479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038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/>
              <a:t>Из лицея Пушкин </a:t>
            </a:r>
            <a:r>
              <a:rPr lang="ru-RU" dirty="0" smtClean="0"/>
              <a:t>был выпущен в </a:t>
            </a:r>
            <a:r>
              <a:rPr lang="ru-RU" dirty="0"/>
              <a:t>июне </a:t>
            </a:r>
            <a:r>
              <a:rPr lang="ru-RU" dirty="0" smtClean="0"/>
              <a:t>1817 года в </a:t>
            </a:r>
            <a:r>
              <a:rPr lang="ru-RU" dirty="0"/>
              <a:t>чине коллежского </a:t>
            </a:r>
            <a:r>
              <a:rPr lang="ru-RU" dirty="0" smtClean="0"/>
              <a:t>секретаря</a:t>
            </a:r>
            <a:r>
              <a:rPr lang="ru-RU" dirty="0"/>
              <a:t> </a:t>
            </a:r>
            <a:r>
              <a:rPr lang="ru-RU" dirty="0" smtClean="0"/>
              <a:t>(10-го </a:t>
            </a:r>
            <a:r>
              <a:rPr lang="ru-RU" dirty="0"/>
              <a:t>класса, по табели о рангах) и определён в Коллегию иностранных </a:t>
            </a:r>
            <a:r>
              <a:rPr lang="ru-RU" dirty="0" smtClean="0"/>
              <a:t>дел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/>
              <a:t>Он становится постоянным посетителем театра, принимает участие в заседаниях «</a:t>
            </a:r>
            <a:r>
              <a:rPr lang="ru-RU" dirty="0" smtClean="0"/>
              <a:t>Арзамаса, </a:t>
            </a:r>
            <a:r>
              <a:rPr lang="ru-RU" dirty="0"/>
              <a:t>в 1819 </a:t>
            </a:r>
            <a:r>
              <a:rPr lang="ru-RU" dirty="0" smtClean="0"/>
              <a:t>году</a:t>
            </a:r>
            <a:r>
              <a:rPr lang="ru-RU" dirty="0"/>
              <a:t> </a:t>
            </a:r>
            <a:r>
              <a:rPr lang="ru-RU" dirty="0" smtClean="0"/>
              <a:t>вступает </a:t>
            </a:r>
            <a:r>
              <a:rPr lang="ru-RU" dirty="0"/>
              <a:t>в члены литературно-театрального сообщества «Зелёная лампа», которым руководит «Союз благоденствия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32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332" y="260648"/>
            <a:ext cx="8229600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Пушкин пишет </a:t>
            </a:r>
            <a:r>
              <a:rPr lang="ru-RU" sz="2800" dirty="0"/>
              <a:t>политические эпиграммы и стихи «К Чаадаеву» </a:t>
            </a:r>
            <a:r>
              <a:rPr lang="ru-RU" sz="2800" dirty="0" smtClean="0"/>
              <a:t>(1818</a:t>
            </a:r>
            <a:r>
              <a:rPr lang="ru-RU" sz="2800" dirty="0"/>
              <a:t>), «Вольность» (1818), «Н. Я. Плюсковой» (1818), «Деревня» (1819), распространявшиеся в списках. В эти годы он занят работой над поэмой «Руслан и Людмила», начатой в </a:t>
            </a:r>
            <a:r>
              <a:rPr lang="ru-RU" sz="2800" dirty="0" smtClean="0"/>
              <a:t>Лицее</a:t>
            </a:r>
            <a:r>
              <a:rPr lang="ru-RU" sz="2800" dirty="0"/>
              <a:t>.</a:t>
            </a:r>
          </a:p>
        </p:txBody>
      </p:sp>
      <p:pic>
        <p:nvPicPr>
          <p:cNvPr id="9218" name="Picture 2" descr="http://feb-web.ru/feb/irl/pictures/il6-185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5323">
            <a:off x="5632116" y="2947050"/>
            <a:ext cx="2520789" cy="356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upload.wikimedia.org/wikisource/ru/9/9f/%D0%9E%D0%B4%D0%B0_%D0%92%D0%BE%D0%BB%D1%8C%D0%BD%D0%BE%D1%81%D1%82%D1%8C_%D0%B1%D0%B5%D0%BB%D0%BE%D0%B2%D0%BE%D0%B9_%D0%B0%D0%B2%D1%82%D0%BE%D0%B3%D1%80%D0%B0%D1%84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9289">
            <a:off x="1998953" y="2834881"/>
            <a:ext cx="2205323" cy="355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45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7"/>
            <a:ext cx="8229600" cy="35283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Молодой поэт путешествует по Украине в  1820 -1830гг. </a:t>
            </a:r>
            <a:r>
              <a:rPr lang="ru-RU" dirty="0"/>
              <a:t> </a:t>
            </a:r>
            <a:r>
              <a:rPr lang="ru-RU" dirty="0" smtClean="0"/>
              <a:t>Он побывал в Днепропетровске, </a:t>
            </a:r>
            <a:r>
              <a:rPr lang="ru-RU" dirty="0"/>
              <a:t>в Одессе </a:t>
            </a:r>
            <a:r>
              <a:rPr lang="ru-RU" dirty="0" smtClean="0"/>
              <a:t>, в Таганроге,</a:t>
            </a:r>
            <a:r>
              <a:rPr lang="ru-RU" dirty="0"/>
              <a:t> в </a:t>
            </a:r>
            <a:r>
              <a:rPr lang="ru-RU" dirty="0" smtClean="0"/>
              <a:t>Симферополе</a:t>
            </a:r>
            <a:r>
              <a:rPr lang="ru-RU" dirty="0"/>
              <a:t>,</a:t>
            </a:r>
            <a:r>
              <a:rPr lang="ru-RU" dirty="0" smtClean="0"/>
              <a:t> в Гурзуфе (там он </a:t>
            </a:r>
            <a:r>
              <a:rPr lang="ru-RU" dirty="0"/>
              <a:t> продолжил работу над поэмой «Кавказский пленник»</a:t>
            </a:r>
            <a:r>
              <a:rPr lang="ru-RU" dirty="0" smtClean="0"/>
              <a:t>), в Бахчисарае(именно </a:t>
            </a:r>
            <a:r>
              <a:rPr lang="ru-RU" dirty="0"/>
              <a:t>«Фонтану слёз» поэт позже посвятил знаменитые стихи и поэму «Бахчисарайский фонтан</a:t>
            </a:r>
            <a:r>
              <a:rPr lang="ru-RU" dirty="0" smtClean="0"/>
              <a:t>».), заезжал в Михайловское и во многие другие города.</a:t>
            </a:r>
            <a:endParaRPr lang="ru-RU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http://www.as-pushkin.net/images/mesta/mesta_2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4925627" cy="253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0192" y="58772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Пушкин в Одессе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0806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5805264"/>
            <a:ext cx="6469510" cy="8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Пушкин </a:t>
            </a:r>
            <a:r>
              <a:rPr lang="ru-RU" dirty="0"/>
              <a:t>в </a:t>
            </a:r>
            <a:r>
              <a:rPr lang="ru-RU" dirty="0" smtClean="0"/>
              <a:t>Михайловском</a:t>
            </a:r>
            <a:endParaRPr lang="ru-RU" dirty="0"/>
          </a:p>
        </p:txBody>
      </p:sp>
      <p:pic>
        <p:nvPicPr>
          <p:cNvPr id="11266" name="Picture 2" descr="http://img0.liveinternet.ru/images/attach/c/1/55/18/55018509_pushkin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47" y="404664"/>
            <a:ext cx="8064897" cy="495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691" y="4725144"/>
            <a:ext cx="4320480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Пушкин в Крыму</a:t>
            </a:r>
            <a:endParaRPr lang="ru-RU" dirty="0"/>
          </a:p>
        </p:txBody>
      </p:sp>
      <p:pic>
        <p:nvPicPr>
          <p:cNvPr id="12290" name="Picture 2" descr="http://img0.liveinternet.ru/images/attach/b/3/21/931/21931472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7" y="548680"/>
            <a:ext cx="4572989" cy="314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g1.liveinternet.ru/images/attach/b/3/21/931/21931562_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25119"/>
            <a:ext cx="4093096" cy="542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01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56984" cy="10129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Писатель отправился и за границу: в Петербург, Москву, Кишинёв, </a:t>
            </a:r>
            <a:br>
              <a:rPr lang="ru-RU" dirty="0" smtClean="0"/>
            </a:br>
            <a:r>
              <a:rPr lang="ru-RU" dirty="0" smtClean="0"/>
              <a:t>на Кавказ…</a:t>
            </a:r>
            <a:endParaRPr lang="ru-RU" dirty="0"/>
          </a:p>
        </p:txBody>
      </p:sp>
      <p:pic>
        <p:nvPicPr>
          <p:cNvPr id="13314" name="Picture 2" descr="http://upload.wikimedia.org/wikipedia/commons/thumb/c/c4/Stamp_of_Moldova_153.gif/200px-Stamp_of_Moldova_15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3960440" cy="463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5391217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Почтовая марка в Кишинёве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6693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1048" y="147"/>
            <a:ext cx="5482952" cy="2564757"/>
          </a:xfrm>
        </p:spPr>
        <p:txBody>
          <a:bodyPr>
            <a:normAutofit/>
          </a:bodyPr>
          <a:lstStyle/>
          <a:p>
            <a:r>
              <a:rPr lang="ru-RU" b="1" dirty="0" smtClean="0"/>
              <a:t>Знакомство Пушкина с Натальей Гончаровой </a:t>
            </a:r>
            <a:endParaRPr lang="ru-RU" b="1" dirty="0"/>
          </a:p>
        </p:txBody>
      </p:sp>
      <p:pic>
        <p:nvPicPr>
          <p:cNvPr id="14338" name="Picture 2" descr="http://reshetnikov.ucoz.com/_fr/4/58406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9" y="1124744"/>
            <a:ext cx="3672408" cy="514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90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Пушкин встретил Наталью Гончарову в Москве в декабре 1828 года на балу танцмейстера </a:t>
            </a:r>
            <a:r>
              <a:rPr lang="ru-RU" dirty="0" err="1"/>
              <a:t>Йогеля</a:t>
            </a:r>
            <a:r>
              <a:rPr lang="ru-RU" dirty="0"/>
              <a:t>. В апреле 1829 года он просил её руки </a:t>
            </a:r>
            <a:r>
              <a:rPr lang="ru-RU" dirty="0" smtClean="0"/>
              <a:t>через Фёдора </a:t>
            </a:r>
            <a:r>
              <a:rPr lang="ru-RU" dirty="0"/>
              <a:t>Толстого-Американца. Ответ матери Гончаровой был неопределённым: Наталья Ивановна считала, что 16-летняя на тот момент дочь слишком молода для брака, но окончательного отказа не было. Пушкин уехал в действующую армию Ивана </a:t>
            </a:r>
            <a:r>
              <a:rPr lang="ru-RU" dirty="0" smtClean="0"/>
              <a:t>Паскевича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/>
              <a:t>Кавказ. </a:t>
            </a:r>
          </a:p>
        </p:txBody>
      </p:sp>
    </p:spTree>
    <p:extLst>
      <p:ext uri="{BB962C8B-B14F-4D97-AF65-F5344CB8AC3E}">
        <p14:creationId xmlns:p14="http://schemas.microsoft.com/office/powerpoint/2010/main" val="2990061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 сентябре того же года он вернулся в Москву и встретил у Гончаровых холодный приём</a:t>
            </a:r>
            <a:r>
              <a:rPr lang="ru-RU" dirty="0" smtClean="0"/>
              <a:t>.</a:t>
            </a:r>
            <a:r>
              <a:rPr lang="ru-RU" dirty="0"/>
              <a:t> Весной 1830 года поэт, уехавший в Санкт-Петербург, через общего знакомого получил известия от Гончаровых, внушившие ему надежду. Он возвратился в Москву и вторично сделал предложение. 6 апреля 1830 года согласие на брак было получено. </a:t>
            </a:r>
          </a:p>
        </p:txBody>
      </p:sp>
    </p:spTree>
    <p:extLst>
      <p:ext uri="{BB962C8B-B14F-4D97-AF65-F5344CB8AC3E}">
        <p14:creationId xmlns:p14="http://schemas.microsoft.com/office/powerpoint/2010/main" val="314618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531"/>
            <a:ext cx="4752528" cy="6480720"/>
          </a:xfrm>
        </p:spPr>
        <p:txBody>
          <a:bodyPr>
            <a:normAutofit/>
          </a:bodyPr>
          <a:lstStyle/>
          <a:p>
            <a:r>
              <a:rPr lang="ru-RU" sz="3600" dirty="0"/>
              <a:t>Александр Сергеевич Пушкин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имеет </a:t>
            </a:r>
            <a:r>
              <a:rPr lang="ru-RU" sz="3600" dirty="0"/>
              <a:t>репутацию великого </a:t>
            </a:r>
            <a:r>
              <a:rPr lang="ru-RU" sz="3600" dirty="0" smtClean="0"/>
              <a:t>русского поэта. </a:t>
            </a:r>
            <a:r>
              <a:rPr lang="ru-RU" sz="3600" dirty="0"/>
              <a:t>Пушкин рассматривается как создатель современного русского литературного языка</a:t>
            </a:r>
          </a:p>
        </p:txBody>
      </p:sp>
      <p:pic>
        <p:nvPicPr>
          <p:cNvPr id="1026" name="Picture 2" descr="Portrait of Alexander Pushkin (Orest Kiprensky, 182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6752"/>
            <a:ext cx="3298403" cy="383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40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«Я женат — и счастлив; одно желание моё, чтоб ничего в жизни моей не изменилось — лучшего не дождусь. Это состояние для меня так ново, что, кажется, я переродился», — писал поэт своему другу </a:t>
            </a:r>
            <a:r>
              <a:rPr lang="ru-RU" dirty="0" err="1"/>
              <a:t>Плетнёву</a:t>
            </a:r>
            <a:r>
              <a:rPr lang="ru-RU" dirty="0"/>
              <a:t> вскоре после свадьбы. </a:t>
            </a:r>
          </a:p>
        </p:txBody>
      </p:sp>
    </p:spTree>
    <p:extLst>
      <p:ext uri="{BB962C8B-B14F-4D97-AF65-F5344CB8AC3E}">
        <p14:creationId xmlns:p14="http://schemas.microsoft.com/office/powerpoint/2010/main" val="285748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188640"/>
            <a:ext cx="2962672" cy="1138138"/>
          </a:xfrm>
        </p:spPr>
        <p:txBody>
          <a:bodyPr>
            <a:normAutofit/>
          </a:bodyPr>
          <a:lstStyle/>
          <a:p>
            <a:r>
              <a:rPr lang="ru-RU" b="1" dirty="0" smtClean="0"/>
              <a:t>Дети</a:t>
            </a:r>
            <a:endParaRPr lang="ru-RU" b="1" dirty="0"/>
          </a:p>
        </p:txBody>
      </p:sp>
      <p:pic>
        <p:nvPicPr>
          <p:cNvPr id="15362" name="Picture 2" descr="М.А. Пушк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368511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4115" y="4797152"/>
            <a:ext cx="3685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Старшая дочь, </a:t>
            </a:r>
            <a:r>
              <a:rPr lang="ru-RU" dirty="0" smtClean="0"/>
              <a:t>Мария</a:t>
            </a:r>
          </a:p>
          <a:p>
            <a:pPr algn="ctr"/>
            <a:r>
              <a:rPr lang="ru-RU" dirty="0"/>
              <a:t>(1832-1919г.)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8024" y="2420888"/>
            <a:ext cx="41164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Получила домашнее образование. С 1852г. - фрейлина. С 1860г. замужем за генерал-майором </a:t>
            </a:r>
            <a:r>
              <a:rPr lang="ru-RU" sz="2800" dirty="0" err="1"/>
              <a:t>Л.Н.Гартунгом</a:t>
            </a:r>
            <a:r>
              <a:rPr lang="ru-RU" sz="2800" dirty="0"/>
              <a:t>. Л.Н. Толстой, знавший ее, отразил некоторые черты ее внешнего облика в Анне Карениной.</a:t>
            </a:r>
          </a:p>
        </p:txBody>
      </p:sp>
    </p:spTree>
    <p:extLst>
      <p:ext uri="{BB962C8B-B14F-4D97-AF65-F5344CB8AC3E}">
        <p14:creationId xmlns:p14="http://schemas.microsoft.com/office/powerpoint/2010/main" val="221139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661248"/>
            <a:ext cx="3600400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Старший сын, Александр</a:t>
            </a:r>
          </a:p>
        </p:txBody>
      </p:sp>
      <p:pic>
        <p:nvPicPr>
          <p:cNvPr id="16386" name="Picture 2" descr="А.А. Пушк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3744416" cy="424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620688"/>
            <a:ext cx="374786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Воспитанник 2-ой Петербургской гимназии и Пажеского корпуса. Награжден золотым Георгиевским оружием с надписью "За храбрость" и орденом Святого Владимира IV степени с мечами и бантом. За 35 лет военной службы стал кавалером многих русских и трех иностранных орденов. В 1890г. А.А. Пушкин "за отличие по службе" был произведен в генерал-лейтенанты.</a:t>
            </a:r>
          </a:p>
        </p:txBody>
      </p:sp>
    </p:spTree>
    <p:extLst>
      <p:ext uri="{BB962C8B-B14F-4D97-AF65-F5344CB8AC3E}">
        <p14:creationId xmlns:p14="http://schemas.microsoft.com/office/powerpoint/2010/main" val="218585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301208"/>
            <a:ext cx="3250704" cy="850106"/>
          </a:xfrm>
        </p:spPr>
        <p:txBody>
          <a:bodyPr>
            <a:normAutofit/>
          </a:bodyPr>
          <a:lstStyle/>
          <a:p>
            <a:r>
              <a:rPr lang="ru-RU" sz="2400" dirty="0"/>
              <a:t>Младший сын, Григорий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88640"/>
            <a:ext cx="4248472" cy="58984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Воспитанник Пажеского корпуса. Корнет, ротмистр лейб-гвардейского Конного полка, переведен в министерство внутренних дел, где дослужился до старшего советника. С 1866 по 1899 годы жил в селе Михайловском.</a:t>
            </a:r>
          </a:p>
        </p:txBody>
      </p:sp>
      <p:pic>
        <p:nvPicPr>
          <p:cNvPr id="17410" name="Picture 2" descr="Г.А. Пушк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830994" cy="434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01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389" y="5157192"/>
            <a:ext cx="2746648" cy="778098"/>
          </a:xfrm>
        </p:spPr>
        <p:txBody>
          <a:bodyPr>
            <a:normAutofit fontScale="90000"/>
          </a:bodyPr>
          <a:lstStyle/>
          <a:p>
            <a:r>
              <a:rPr lang="ru-RU" sz="2400" dirty="0"/>
              <a:t>Младшая дочь, Наталья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404664"/>
            <a:ext cx="4978896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Получила домашнее образование. Вышла замуж за М.Л. </a:t>
            </a:r>
            <a:r>
              <a:rPr lang="ru-RU" sz="2800" dirty="0" err="1"/>
              <a:t>Дубельта</a:t>
            </a:r>
            <a:r>
              <a:rPr lang="ru-RU" sz="2800" dirty="0"/>
              <a:t>. Во втором браке - </a:t>
            </a:r>
            <a:r>
              <a:rPr lang="ru-RU" sz="2800" dirty="0" err="1"/>
              <a:t>Меренберг</a:t>
            </a:r>
            <a:r>
              <a:rPr lang="ru-RU" sz="2800" dirty="0"/>
              <a:t>. Современники называли ее "прекрасной дочерью прекрасной матери". В 1876г. Наталья Александровна предоставила И.С. Тургеневу для публикации письма отца к ее матери. Это вызвало недовольство ее братьев.</a:t>
            </a:r>
          </a:p>
        </p:txBody>
      </p:sp>
      <p:pic>
        <p:nvPicPr>
          <p:cNvPr id="18434" name="Picture 2" descr="Н.А. Пушк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48038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74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Пушкин </a:t>
            </a:r>
            <a:r>
              <a:rPr lang="ru-RU" dirty="0"/>
              <a:t>был </a:t>
            </a:r>
            <a:r>
              <a:rPr lang="ru-RU" dirty="0" smtClean="0"/>
              <a:t>ранен во время дуэли с </a:t>
            </a:r>
            <a:r>
              <a:rPr lang="ru-RU" dirty="0"/>
              <a:t>Дантесом </a:t>
            </a:r>
            <a:r>
              <a:rPr lang="ru-RU" dirty="0" smtClean="0"/>
              <a:t>27 </a:t>
            </a:r>
            <a:r>
              <a:rPr lang="ru-RU" dirty="0"/>
              <a:t>января на Чёрной </a:t>
            </a:r>
            <a:r>
              <a:rPr lang="ru-RU" dirty="0" smtClean="0"/>
              <a:t>речке: </a:t>
            </a:r>
            <a:r>
              <a:rPr lang="ru-RU" dirty="0"/>
              <a:t>пуля перебила шейку бедра и проникла в живот</a:t>
            </a:r>
            <a:r>
              <a:rPr lang="ru-RU" dirty="0" smtClean="0"/>
              <a:t>.</a:t>
            </a:r>
            <a:r>
              <a:rPr lang="ru-RU" dirty="0"/>
              <a:t> </a:t>
            </a:r>
            <a:r>
              <a:rPr lang="ru-RU" dirty="0" smtClean="0"/>
              <a:t>Поэт не догадывался, что это ранение обойдётся ему очень дорого. Вскоре он узнал </a:t>
            </a:r>
            <a:r>
              <a:rPr lang="ru-RU" dirty="0"/>
              <a:t>от врачей, что его рана </a:t>
            </a:r>
            <a:r>
              <a:rPr lang="ru-RU" dirty="0" smtClean="0"/>
              <a:t>смертельна. 29</a:t>
            </a:r>
            <a:r>
              <a:rPr lang="ru-RU" dirty="0"/>
              <a:t> января </a:t>
            </a:r>
            <a:r>
              <a:rPr lang="ru-RU" dirty="0" smtClean="0"/>
              <a:t>в </a:t>
            </a:r>
            <a:r>
              <a:rPr lang="ru-RU" dirty="0"/>
              <a:t>14:45 Пушкин скончался от перитонита.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332656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/>
              <a:t>Смерть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408753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c/cc/Pushkin_Goncharova_Arbat_2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3531">
            <a:off x="539552" y="260648"/>
            <a:ext cx="3168352" cy="506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s06.radikal.ru/i179/1006/22/683a28a57c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4026">
            <a:off x="3702826" y="1105210"/>
            <a:ext cx="4799434" cy="487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45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etovidel.net/appended_files/big/4e65a2d73dd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5194">
            <a:off x="1176604" y="1014995"/>
            <a:ext cx="6454516" cy="484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3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nachalka.com/photo/d/3558-4/Pushki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6854">
            <a:off x="3925369" y="526038"/>
            <a:ext cx="4847861" cy="363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top10best.ucoz.ru/Famous_ru/10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8227">
            <a:off x="566897" y="2351410"/>
            <a:ext cx="4179911" cy="313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49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g0.liveinternet.ru/images/attach/b/3/19/469/19469461_V_R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3480">
            <a:off x="464337" y="1019082"/>
            <a:ext cx="4299570" cy="346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100grp.ru/wp-content/uploads/2011/09/07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8639">
            <a:off x="4261931" y="887017"/>
            <a:ext cx="3952815" cy="527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41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41784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dirty="0" smtClean="0"/>
              <a:t>Детство</a:t>
            </a:r>
            <a:endParaRPr lang="ru-RU" sz="8800" b="1" dirty="0"/>
          </a:p>
        </p:txBody>
      </p:sp>
      <p:pic>
        <p:nvPicPr>
          <p:cNvPr id="2050" name="Picture 2" descr="http://upload.wikimedia.org/wikipedia/commons/thumb/3/3f/Pushkin_04.jpg/160px-Pushkin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340" y="1937436"/>
            <a:ext cx="3324200" cy="434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838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Лето 1805—1810гг. будущий </a:t>
            </a:r>
            <a:r>
              <a:rPr lang="ru-RU" dirty="0"/>
              <a:t>поэт обычно проводил у своей бабушки по матери, Марии Алексеевны Ганнибал </a:t>
            </a:r>
            <a:r>
              <a:rPr lang="ru-RU" dirty="0" smtClean="0"/>
              <a:t>в </a:t>
            </a:r>
            <a:r>
              <a:rPr lang="ru-RU" dirty="0"/>
              <a:t>подмосковном селе </a:t>
            </a:r>
            <a:r>
              <a:rPr lang="ru-RU" dirty="0" smtClean="0"/>
              <a:t>Захарове. </a:t>
            </a:r>
            <a:r>
              <a:rPr lang="ru-RU" dirty="0"/>
              <a:t>Ранние детские впечатления отразились в первых опытах пушкинских поэм, написанных несколько позже («</a:t>
            </a:r>
            <a:r>
              <a:rPr lang="ru-RU" dirty="0" smtClean="0"/>
              <a:t>Монах», «</a:t>
            </a:r>
            <a:r>
              <a:rPr lang="ru-RU" dirty="0" err="1"/>
              <a:t>Бова</a:t>
            </a:r>
            <a:r>
              <a:rPr lang="ru-RU" dirty="0" smtClean="0"/>
              <a:t>»), </a:t>
            </a:r>
            <a:r>
              <a:rPr lang="ru-RU" dirty="0"/>
              <a:t>в лицейских стихотворениях «Послание к Юдину</a:t>
            </a:r>
            <a:r>
              <a:rPr lang="ru-RU" dirty="0" smtClean="0"/>
              <a:t>», </a:t>
            </a:r>
            <a:r>
              <a:rPr lang="ru-RU" dirty="0"/>
              <a:t>«Сон</a:t>
            </a:r>
            <a:r>
              <a:rPr lang="ru-RU" dirty="0" smtClean="0"/>
              <a:t>».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9659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Бабушка писала о своём внуке следующее: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/>
              <a:t>Не знаю, что выйдет из моего старшего внука. Мальчик умён и охотник до книжек, а учится плохо, редко когда урок свой сдаст порядком; то его не расшевелишь, не прогонишь играть с детьми, то вдруг так развернётся и расходится, что ничем его не уймёшь: из одной крайности в другую бросается, нет у него </a:t>
            </a:r>
            <a:r>
              <a:rPr lang="ru-RU" i="1" dirty="0" smtClean="0"/>
              <a:t>середины…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76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9284" y="476672"/>
            <a:ext cx="4341168" cy="3816424"/>
          </a:xfrm>
        </p:spPr>
        <p:txBody>
          <a:bodyPr>
            <a:noAutofit/>
          </a:bodyPr>
          <a:lstStyle/>
          <a:p>
            <a:r>
              <a:rPr lang="ru-RU" sz="6000" b="1" dirty="0"/>
              <a:t>Юность</a:t>
            </a:r>
            <a:br>
              <a:rPr lang="ru-RU" sz="6000" b="1" dirty="0"/>
            </a:br>
            <a:endParaRPr lang="ru-RU" sz="6000" dirty="0"/>
          </a:p>
        </p:txBody>
      </p:sp>
      <p:pic>
        <p:nvPicPr>
          <p:cNvPr id="4098" name="Picture 2" descr="http://upload.wikimedia.org/wikipedia/commons/thumb/8/8c/%D0%A1._%D0%93._%D0%A7%D0%B8%D1%80%D0%B8%D0%BA%D0%BE%D0%B2_-_%D0%90%D0%BB%D0%B5%D0%BA%D1%81%D0%B0%D0%BD%D0%B4%D1%80_%D0%A1%D0%B5%D1%80%D0%B3%D0%B5%D0%B5%D0%B2%D0%B8%D1%87_%D0%9F%D1%83%D1%88%D0%BA%D0%B8%D0%BD_%28%D0%B0%D0%BA%D0%B2%D0%B0%D1%80%D0%B5%D0%BB%D1%8C%29.jpg/160px-%D0%A1._%D0%93._%D0%A7%D0%B8%D1%80%D0%B8%D0%BA%D0%BE%D0%B2_-_%D0%90%D0%BB%D0%B5%D0%BA%D1%81%D0%B0%D0%BD%D0%B4%D1%80_%D0%A1%D0%B5%D1%80%D0%B3%D0%B5%D0%B5%D0%B2%D0%B8%D1%87_%D0%9F%D1%83%D1%88%D0%BA%D0%B8%D0%BD_%28%D0%B0%D0%BA%D0%B2%D0%B0%D1%80%D0%B5%D0%BB%D1%8C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4260304" cy="561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0280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thumb/8/8b/Pushkin_derzhavin.jpg/255px-Pushkin_derzhav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4013051" cy="259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73371"/>
            <a:ext cx="8333531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Шесть лет Пушкин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провёл в Царскосельском</a:t>
            </a:r>
          </a:p>
          <a:p>
            <a:pPr marL="0" indent="0">
              <a:buNone/>
            </a:pPr>
            <a:r>
              <a:rPr lang="ru-RU" dirty="0" smtClean="0"/>
              <a:t>лицее</a:t>
            </a:r>
            <a:r>
              <a:rPr lang="ru-RU" dirty="0"/>
              <a:t>, открытом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19 </a:t>
            </a:r>
            <a:r>
              <a:rPr lang="ru-RU" dirty="0"/>
              <a:t>октября 1811 года.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Здесь </a:t>
            </a:r>
            <a:r>
              <a:rPr lang="ru-RU" dirty="0"/>
              <a:t>юный поэт пережил события Отечественной </a:t>
            </a:r>
            <a:r>
              <a:rPr lang="ru-RU" dirty="0" smtClean="0"/>
              <a:t>войн </a:t>
            </a:r>
            <a:r>
              <a:rPr lang="ru-RU" dirty="0"/>
              <a:t>1812 года. Здесь впервые открылся и был высоко оценён его поэтический дар. Воспоминания о годах, проведённых в Лицее, о лицейском братстве навсегда остались в душе </a:t>
            </a:r>
            <a:r>
              <a:rPr lang="ru-RU" dirty="0" smtClean="0"/>
              <a:t>поэта.</a:t>
            </a:r>
            <a:r>
              <a:rPr lang="ru-RU" dirty="0"/>
              <a:t> Ещё будучи воспитанником Лицея, Пушкин вошёл в литературное общество «Арзамас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87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1656184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В лицейский период Пушкиным было создано много стихотворных произведений</a:t>
            </a:r>
            <a:r>
              <a:rPr lang="ru-RU" sz="3200" dirty="0" smtClean="0"/>
              <a:t>.</a:t>
            </a:r>
            <a:r>
              <a:rPr lang="ru-RU" sz="3200" dirty="0"/>
              <a:t> Любимыми авторами молодого Пушкина были </a:t>
            </a:r>
            <a:r>
              <a:rPr lang="ru-RU" sz="3200" dirty="0" smtClean="0"/>
              <a:t>Вольтер</a:t>
            </a:r>
            <a:r>
              <a:rPr lang="ru-RU" sz="3200" dirty="0"/>
              <a:t> </a:t>
            </a:r>
            <a:r>
              <a:rPr lang="ru-RU" sz="3200" dirty="0" smtClean="0"/>
              <a:t>и</a:t>
            </a:r>
            <a:r>
              <a:rPr lang="ru-RU" sz="3200" dirty="0"/>
              <a:t> Парни.</a:t>
            </a:r>
          </a:p>
        </p:txBody>
      </p:sp>
      <p:pic>
        <p:nvPicPr>
          <p:cNvPr id="6146" name="Picture 2" descr="Atelier de Nicolas de Largillière, portrait de Voltaire, détail (musée Carnavalet) -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9405">
            <a:off x="1200622" y="2636743"/>
            <a:ext cx="2815580" cy="317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variste-de-Par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718">
            <a:off x="5580111" y="2609283"/>
            <a:ext cx="2880320" cy="31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9748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32689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В июле 1814 года Пушкин впервые выступил в печати в издававшемся в Москве журнале «Вестник Европы». В тринадцатом номере было напечатано стихотворение «К другу-стихотворцу», подписанное псевдонимом </a:t>
            </a:r>
            <a:r>
              <a:rPr lang="ru-RU" sz="2800" i="1" dirty="0"/>
              <a:t>Александр </a:t>
            </a:r>
            <a:r>
              <a:rPr lang="ru-RU" sz="2800" i="1" dirty="0" err="1"/>
              <a:t>Н.к.ш.п</a:t>
            </a:r>
            <a:r>
              <a:rPr lang="ru-RU" sz="2800" i="1" dirty="0"/>
              <a:t>.</a:t>
            </a:r>
            <a:endParaRPr lang="ru-RU" sz="2800" dirty="0"/>
          </a:p>
        </p:txBody>
      </p:sp>
      <p:pic>
        <p:nvPicPr>
          <p:cNvPr id="7170" name="Picture 2" descr="http://vestnik-evropy.squarespace.com/storage/VestnikKaramzina.png?__SQUARESPACE_CACHEVERSION=12871524800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73414"/>
            <a:ext cx="5492130" cy="370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58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443</Words>
  <Application>Microsoft Office PowerPoint</Application>
  <PresentationFormat>Экран (4:3)</PresentationFormat>
  <Paragraphs>39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Александр Сергеевич Пушкин   (26 мая  1799 - 29 января  1837)  </vt:lpstr>
      <vt:lpstr>Александр Сергеевич Пушкин  имеет репутацию великого русского поэта. Пушкин рассматривается как создатель современного русского литературного языка</vt:lpstr>
      <vt:lpstr>Детство</vt:lpstr>
      <vt:lpstr>Презентация PowerPoint</vt:lpstr>
      <vt:lpstr>Бабушка писала о своём внуке следующее:</vt:lpstr>
      <vt:lpstr>Юность </vt:lpstr>
      <vt:lpstr>Презентация PowerPoint</vt:lpstr>
      <vt:lpstr>В лицейский период Пушкиным было создано много стихотворных произведений. Любимыми авторами молодого Пушкина были Вольтер и Парни.</vt:lpstr>
      <vt:lpstr>Презентация PowerPoint</vt:lpstr>
      <vt:lpstr>Молодость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Писатель отправился и за границу: в Петербург, Москву, Кишинёв,  на Кавказ…</vt:lpstr>
      <vt:lpstr>Знакомство Пушкина с Натальей Гончаровой </vt:lpstr>
      <vt:lpstr>Презентация PowerPoint</vt:lpstr>
      <vt:lpstr>Презентация PowerPoint</vt:lpstr>
      <vt:lpstr>Презентация PowerPoint</vt:lpstr>
      <vt:lpstr>Дети</vt:lpstr>
      <vt:lpstr>Презентация PowerPoint</vt:lpstr>
      <vt:lpstr>Младший сын, Григорий</vt:lpstr>
      <vt:lpstr>Младшая дочь, Наталья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Сергеевич Пушкин   (26 мая  1799 - 29 января  1837)  </dc:title>
  <dc:creator>PC-1</dc:creator>
  <cp:lastModifiedBy>PC-1</cp:lastModifiedBy>
  <cp:revision>14</cp:revision>
  <dcterms:created xsi:type="dcterms:W3CDTF">2013-02-05T14:53:38Z</dcterms:created>
  <dcterms:modified xsi:type="dcterms:W3CDTF">2013-02-05T18:40:22Z</dcterms:modified>
</cp:coreProperties>
</file>