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01778A48-5C7A-4CBB-9EE9-D3C2DE2632F9}" type="datetimeFigureOut">
              <a:rPr lang="ru-RU" smtClean="0"/>
              <a:t>18.09.2014</a:t>
            </a:fld>
            <a:endParaRPr lang="ru-RU"/>
          </a:p>
        </p:txBody>
      </p:sp>
      <p:sp>
        <p:nvSpPr>
          <p:cNvPr id="16" name="Номер слайда 15"/>
          <p:cNvSpPr>
            <a:spLocks noGrp="1"/>
          </p:cNvSpPr>
          <p:nvPr>
            <p:ph type="sldNum" sz="quarter" idx="11"/>
          </p:nvPr>
        </p:nvSpPr>
        <p:spPr/>
        <p:txBody>
          <a:bodyPr/>
          <a:lstStyle/>
          <a:p>
            <a:fld id="{5720A164-69B0-4441-8BB2-0FF06A430C71}" type="slidenum">
              <a:rPr lang="ru-RU" smtClean="0"/>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1778A48-5C7A-4CBB-9EE9-D3C2DE2632F9}" type="datetimeFigureOut">
              <a:rPr lang="ru-RU" smtClean="0"/>
              <a:t>18.09.2014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720A164-69B0-4441-8BB2-0FF06A430C7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1778A48-5C7A-4CBB-9EE9-D3C2DE2632F9}" type="datetimeFigureOut">
              <a:rPr lang="ru-RU" smtClean="0"/>
              <a:t>18.09.2014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720A164-69B0-4441-8BB2-0FF06A430C7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01778A48-5C7A-4CBB-9EE9-D3C2DE2632F9}" type="datetimeFigureOut">
              <a:rPr lang="ru-RU" smtClean="0"/>
              <a:t>18.09.2014</a:t>
            </a:fld>
            <a:endParaRPr lang="ru-RU"/>
          </a:p>
        </p:txBody>
      </p:sp>
      <p:sp>
        <p:nvSpPr>
          <p:cNvPr id="15" name="Номер слайда 14"/>
          <p:cNvSpPr>
            <a:spLocks noGrp="1"/>
          </p:cNvSpPr>
          <p:nvPr>
            <p:ph type="sldNum" sz="quarter" idx="15"/>
          </p:nvPr>
        </p:nvSpPr>
        <p:spPr/>
        <p:txBody>
          <a:bodyPr/>
          <a:lstStyle>
            <a:lvl1pPr algn="ctr">
              <a:defRPr/>
            </a:lvl1pPr>
          </a:lstStyle>
          <a:p>
            <a:fld id="{5720A164-69B0-4441-8BB2-0FF06A430C71}" type="slidenum">
              <a:rPr lang="ru-RU" smtClean="0"/>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01778A48-5C7A-4CBB-9EE9-D3C2DE2632F9}" type="datetimeFigureOut">
              <a:rPr lang="ru-RU" smtClean="0"/>
              <a:t>18.09.2014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720A164-69B0-4441-8BB2-0FF06A430C71}" type="slidenum">
              <a:rPr lang="ru-RU" smtClean="0"/>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01778A48-5C7A-4CBB-9EE9-D3C2DE2632F9}" type="datetimeFigureOut">
              <a:rPr lang="ru-RU" smtClean="0"/>
              <a:t>18.09.2014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720A164-69B0-4441-8BB2-0FF06A430C71}"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5720A164-69B0-4441-8BB2-0FF06A430C71}" type="slidenum">
              <a:rPr lang="ru-RU" smtClean="0"/>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01778A48-5C7A-4CBB-9EE9-D3C2DE2632F9}" type="datetimeFigureOut">
              <a:rPr lang="ru-RU" smtClean="0"/>
              <a:t>18.09.2014</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01778A48-5C7A-4CBB-9EE9-D3C2DE2632F9}" type="datetimeFigureOut">
              <a:rPr lang="ru-RU" smtClean="0"/>
              <a:t>18.09.2014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720A164-69B0-4441-8BB2-0FF06A430C71}"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1778A48-5C7A-4CBB-9EE9-D3C2DE2632F9}" type="datetimeFigureOut">
              <a:rPr lang="ru-RU" smtClean="0"/>
              <a:t>18.09.2014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720A164-69B0-4441-8BB2-0FF06A430C7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01778A48-5C7A-4CBB-9EE9-D3C2DE2632F9}" type="datetimeFigureOut">
              <a:rPr lang="ru-RU" smtClean="0"/>
              <a:t>18.09.2014</a:t>
            </a:fld>
            <a:endParaRPr lang="ru-RU"/>
          </a:p>
        </p:txBody>
      </p:sp>
      <p:sp>
        <p:nvSpPr>
          <p:cNvPr id="9" name="Номер слайда 8"/>
          <p:cNvSpPr>
            <a:spLocks noGrp="1"/>
          </p:cNvSpPr>
          <p:nvPr>
            <p:ph type="sldNum" sz="quarter" idx="15"/>
          </p:nvPr>
        </p:nvSpPr>
        <p:spPr/>
        <p:txBody>
          <a:bodyPr/>
          <a:lstStyle/>
          <a:p>
            <a:fld id="{5720A164-69B0-4441-8BB2-0FF06A430C71}" type="slidenum">
              <a:rPr lang="ru-RU" smtClean="0"/>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01778A48-5C7A-4CBB-9EE9-D3C2DE2632F9}" type="datetimeFigureOut">
              <a:rPr lang="ru-RU" smtClean="0"/>
              <a:t>18.09.2014</a:t>
            </a:fld>
            <a:endParaRPr lang="ru-RU"/>
          </a:p>
        </p:txBody>
      </p:sp>
      <p:sp>
        <p:nvSpPr>
          <p:cNvPr id="9" name="Номер слайда 8"/>
          <p:cNvSpPr>
            <a:spLocks noGrp="1"/>
          </p:cNvSpPr>
          <p:nvPr>
            <p:ph type="sldNum" sz="quarter" idx="11"/>
          </p:nvPr>
        </p:nvSpPr>
        <p:spPr/>
        <p:txBody>
          <a:bodyPr/>
          <a:lstStyle/>
          <a:p>
            <a:fld id="{5720A164-69B0-4441-8BB2-0FF06A430C71}" type="slidenum">
              <a:rPr lang="ru-RU" smtClean="0"/>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01778A48-5C7A-4CBB-9EE9-D3C2DE2632F9}" type="datetimeFigureOut">
              <a:rPr lang="ru-RU" smtClean="0"/>
              <a:t>18.09.2014</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5720A164-69B0-4441-8BB2-0FF06A430C71}" type="slidenum">
              <a:rPr lang="ru-RU" smtClean="0"/>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923928" y="4365104"/>
            <a:ext cx="4608512" cy="1728192"/>
          </a:xfrm>
        </p:spPr>
        <p:txBody>
          <a:bodyPr/>
          <a:lstStyle/>
          <a:p>
            <a:r>
              <a:rPr lang="uk-UA" smtClean="0"/>
              <a:t>Презентацію підготував</a:t>
            </a:r>
          </a:p>
          <a:p>
            <a:r>
              <a:rPr lang="uk-UA" smtClean="0"/>
              <a:t>Учень 11 класу</a:t>
            </a:r>
          </a:p>
          <a:p>
            <a:r>
              <a:rPr lang="uk-UA" smtClean="0"/>
              <a:t>Закопайко Іван</a:t>
            </a:r>
            <a:endParaRPr lang="ru-RU"/>
          </a:p>
        </p:txBody>
      </p:sp>
      <p:sp>
        <p:nvSpPr>
          <p:cNvPr id="2" name="Заголовок 1"/>
          <p:cNvSpPr>
            <a:spLocks noGrp="1"/>
          </p:cNvSpPr>
          <p:nvPr>
            <p:ph type="ctrTitle"/>
          </p:nvPr>
        </p:nvSpPr>
        <p:spPr/>
        <p:txBody>
          <a:bodyPr/>
          <a:lstStyle/>
          <a:p>
            <a:r>
              <a:rPr lang="uk-UA" sz="6600" b="1" i="1" smtClean="0"/>
              <a:t>Адам Сміт</a:t>
            </a:r>
            <a:r>
              <a:rPr lang="vi-VN" sz="6600" b="1" i="1" smtClean="0"/>
              <a:t> </a:t>
            </a:r>
            <a:endParaRPr lang="ru-RU" sz="6600" b="1" i="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484784"/>
            <a:ext cx="3826768" cy="4929336"/>
          </a:xfrm>
        </p:spPr>
        <p:txBody>
          <a:bodyPr/>
          <a:lstStyle/>
          <a:p>
            <a:pPr>
              <a:buNone/>
            </a:pPr>
            <a:r>
              <a:rPr lang="uk-UA" b="1" i="1" smtClean="0"/>
              <a:t>   </a:t>
            </a:r>
            <a:r>
              <a:rPr lang="vi-VN" b="1" i="1" smtClean="0"/>
              <a:t>Ада́м Сміт</a:t>
            </a:r>
            <a:r>
              <a:rPr lang="uk-UA" b="1" i="1" smtClean="0"/>
              <a:t> </a:t>
            </a:r>
            <a:r>
              <a:rPr lang="uk-UA" smtClean="0"/>
              <a:t>народився 5 червня 1723 року</a:t>
            </a:r>
            <a:r>
              <a:rPr lang="vi-VN" smtClean="0"/>
              <a:t>— </a:t>
            </a:r>
            <a:r>
              <a:rPr lang="vi-VN" smtClean="0"/>
              <a:t>шотландський економіст і філософ-етик; засновник сучасної економічної теорії. Головна праця — «Дослідження про природу і причини багатства </a:t>
            </a:r>
            <a:r>
              <a:rPr lang="vi-VN" smtClean="0"/>
              <a:t>народів</a:t>
            </a:r>
            <a:r>
              <a:rPr lang="vi-VN" smtClean="0"/>
              <a:t>»</a:t>
            </a:r>
            <a:r>
              <a:rPr lang="en-US" smtClean="0"/>
              <a:t>, </a:t>
            </a:r>
            <a:r>
              <a:rPr lang="vi-VN" smtClean="0"/>
              <a:t>видана 1776 року.</a:t>
            </a:r>
            <a:endParaRPr lang="ru-RU"/>
          </a:p>
        </p:txBody>
      </p:sp>
      <p:sp>
        <p:nvSpPr>
          <p:cNvPr id="2" name="Заголовок 1"/>
          <p:cNvSpPr>
            <a:spLocks noGrp="1"/>
          </p:cNvSpPr>
          <p:nvPr>
            <p:ph type="title"/>
          </p:nvPr>
        </p:nvSpPr>
        <p:spPr>
          <a:xfrm>
            <a:off x="1259632" y="332656"/>
            <a:ext cx="6480720" cy="720080"/>
          </a:xfrm>
        </p:spPr>
        <p:txBody>
          <a:bodyPr>
            <a:normAutofit/>
          </a:bodyPr>
          <a:lstStyle/>
          <a:p>
            <a:r>
              <a:rPr lang="uk-UA" sz="4000" b="1" smtClean="0"/>
              <a:t>Біографія  економіста</a:t>
            </a:r>
            <a:endParaRPr lang="ru-RU" sz="4000" b="1"/>
          </a:p>
        </p:txBody>
      </p:sp>
      <p:pic>
        <p:nvPicPr>
          <p:cNvPr id="17410" name="Picture 2" descr="http://upload.wikimedia.org/wikipedia/commons/thumb/0/0a/AdamSmith.jpg/640px-AdamSmith.jpg"/>
          <p:cNvPicPr>
            <a:picLocks noChangeAspect="1" noChangeArrowheads="1"/>
          </p:cNvPicPr>
          <p:nvPr/>
        </p:nvPicPr>
        <p:blipFill>
          <a:blip r:embed="rId2" cstate="print"/>
          <a:srcRect/>
          <a:stretch>
            <a:fillRect/>
          </a:stretch>
        </p:blipFill>
        <p:spPr bwMode="auto">
          <a:xfrm>
            <a:off x="4499992" y="1268760"/>
            <a:ext cx="3384376" cy="496855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1124744"/>
            <a:ext cx="5256584" cy="5472608"/>
          </a:xfrm>
        </p:spPr>
        <p:txBody>
          <a:bodyPr>
            <a:normAutofit lnSpcReduction="10000"/>
          </a:bodyPr>
          <a:lstStyle/>
          <a:p>
            <a:pPr>
              <a:buNone/>
            </a:pPr>
            <a:r>
              <a:rPr lang="ru-RU" i="1" smtClean="0"/>
              <a:t>    Адам </a:t>
            </a:r>
            <a:r>
              <a:rPr lang="ru-RU" i="1" smtClean="0"/>
              <a:t>Сміт </a:t>
            </a:r>
            <a:r>
              <a:rPr lang="ru-RU" smtClean="0"/>
              <a:t>народився </a:t>
            </a:r>
            <a:r>
              <a:rPr lang="ru-RU" smtClean="0"/>
              <a:t>у </a:t>
            </a:r>
            <a:r>
              <a:rPr lang="ru-RU" smtClean="0"/>
              <a:t>родині митного чиновника. Його батько, якого також звали Адам Сміт, помер за 2 місяці до </a:t>
            </a:r>
            <a:r>
              <a:rPr lang="ru-RU" smtClean="0"/>
              <a:t>народження </a:t>
            </a:r>
            <a:r>
              <a:rPr lang="ru-RU" smtClean="0"/>
              <a:t>сина, </a:t>
            </a:r>
            <a:r>
              <a:rPr lang="ru-RU" smtClean="0"/>
              <a:t>мати — Маргарет Дуглас. Передбачається, що Адам був єдиною дитиною в сім'ї, оскільки ніде не знайдено записів про його братів і сестер. Вважалось, що школа в Керколді була одна з найкращих тогочасних шкіл Шотландії, і Адама з дитинства </a:t>
            </a:r>
            <a:r>
              <a:rPr lang="ru-RU" smtClean="0"/>
              <a:t>оточували </a:t>
            </a:r>
            <a:r>
              <a:rPr lang="ru-RU" smtClean="0"/>
              <a:t>книги.</a:t>
            </a:r>
            <a:endParaRPr lang="ru-RU"/>
          </a:p>
        </p:txBody>
      </p:sp>
      <p:sp>
        <p:nvSpPr>
          <p:cNvPr id="2" name="Заголовок 1"/>
          <p:cNvSpPr>
            <a:spLocks noGrp="1"/>
          </p:cNvSpPr>
          <p:nvPr>
            <p:ph type="title"/>
          </p:nvPr>
        </p:nvSpPr>
        <p:spPr>
          <a:xfrm>
            <a:off x="2339752" y="260648"/>
            <a:ext cx="4176464" cy="792088"/>
          </a:xfrm>
        </p:spPr>
        <p:txBody>
          <a:bodyPr>
            <a:normAutofit/>
          </a:bodyPr>
          <a:lstStyle/>
          <a:p>
            <a:r>
              <a:rPr lang="ru-RU" sz="4400" b="1" smtClean="0"/>
              <a:t>Раннє </a:t>
            </a:r>
            <a:r>
              <a:rPr lang="ru-RU" sz="4400" b="1" smtClean="0"/>
              <a:t>життя</a:t>
            </a:r>
            <a:endParaRPr lang="ru-RU" sz="4400"/>
          </a:p>
        </p:txBody>
      </p:sp>
      <p:pic>
        <p:nvPicPr>
          <p:cNvPr id="16386" name="Picture 2" descr="http://upload.wikimedia.org/wikipedia/commons/4/43/Adam_Smith_The_Muir_portrait.jpg"/>
          <p:cNvPicPr>
            <a:picLocks noChangeAspect="1" noChangeArrowheads="1"/>
          </p:cNvPicPr>
          <p:nvPr/>
        </p:nvPicPr>
        <p:blipFill>
          <a:blip r:embed="rId2" cstate="print"/>
          <a:srcRect/>
          <a:stretch>
            <a:fillRect/>
          </a:stretch>
        </p:blipFill>
        <p:spPr bwMode="auto">
          <a:xfrm>
            <a:off x="5580112" y="1556792"/>
            <a:ext cx="3096344" cy="423447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764704"/>
            <a:ext cx="5580112" cy="6093296"/>
          </a:xfrm>
        </p:spPr>
        <p:txBody>
          <a:bodyPr>
            <a:normAutofit fontScale="70000" lnSpcReduction="20000"/>
          </a:bodyPr>
          <a:lstStyle/>
          <a:p>
            <a:pPr>
              <a:buNone/>
            </a:pPr>
            <a:r>
              <a:rPr lang="ru-RU" smtClean="0"/>
              <a:t>    У </a:t>
            </a:r>
            <a:r>
              <a:rPr lang="ru-RU" smtClean="0"/>
              <a:t>віці 14 років вступив до Університету Глазго, де два роки вивчав етичні основи філософії під керівництвом </a:t>
            </a:r>
            <a:r>
              <a:rPr lang="ru-RU" i="1" smtClean="0"/>
              <a:t>Френсіса </a:t>
            </a:r>
            <a:r>
              <a:rPr lang="ru-RU" i="1" smtClean="0"/>
              <a:t>Хатчісона</a:t>
            </a:r>
            <a:r>
              <a:rPr lang="ru-RU" smtClean="0"/>
              <a:t>. </a:t>
            </a:r>
            <a:r>
              <a:rPr lang="ru-RU" smtClean="0"/>
              <a:t>На першому курсі він вивчав логіку (що було обов'язковою вимогою), далі перейшов до класу моральної філософії; вивчав давні мови (особливо давньогрецьку), математику, астрономію, мав репутацію дивної, але </a:t>
            </a:r>
            <a:r>
              <a:rPr lang="ru-RU" smtClean="0"/>
              <a:t>розумної </a:t>
            </a:r>
            <a:r>
              <a:rPr lang="ru-RU" smtClean="0"/>
              <a:t>людини. </a:t>
            </a:r>
            <a:r>
              <a:rPr lang="ru-RU" smtClean="0"/>
              <a:t>У 1740 році Адам виграє стипендію на продовження навчання в Бейлліол-коледжі одного із найстаріших коледжів Оксфордського університету. Сміт критично відгукувався про якість навчання в Оксфорді, вважаючи її значно гіршою, ніж в Глазго. В «Багатстві народів» Адам </a:t>
            </a:r>
            <a:r>
              <a:rPr lang="ru-RU" smtClean="0"/>
              <a:t>Сміт </a:t>
            </a:r>
            <a:r>
              <a:rPr lang="ru-RU" smtClean="0"/>
              <a:t> писав</a:t>
            </a:r>
            <a:r>
              <a:rPr lang="ru-RU" smtClean="0"/>
              <a:t>, що «В Оксфордському університеті більшість професорів вже протягом багатьох років відмовились від всього, навіть від видимості </a:t>
            </a:r>
            <a:r>
              <a:rPr lang="ru-RU" smtClean="0"/>
              <a:t>викладання</a:t>
            </a:r>
            <a:r>
              <a:rPr lang="ru-RU" smtClean="0"/>
              <a:t>». </a:t>
            </a:r>
            <a:r>
              <a:rPr lang="ru-RU" smtClean="0"/>
              <a:t>В Оксфорді, Адам отримав доступ до величезної бібліотеки, тому </a:t>
            </a:r>
            <a:r>
              <a:rPr lang="ru-RU" smtClean="0"/>
              <a:t>присвячував </a:t>
            </a:r>
            <a:r>
              <a:rPr lang="ru-RU" smtClean="0"/>
              <a:t>свій  </a:t>
            </a:r>
            <a:r>
              <a:rPr lang="ru-RU" smtClean="0"/>
              <a:t>час читанню книжок. Ближче до кінця навчання, через нервові зриви, Адам </a:t>
            </a:r>
            <a:r>
              <a:rPr lang="ru-RU" smtClean="0"/>
              <a:t>серйозно </a:t>
            </a:r>
            <a:r>
              <a:rPr lang="ru-RU" smtClean="0"/>
              <a:t>захворів. </a:t>
            </a:r>
            <a:r>
              <a:rPr lang="ru-RU" smtClean="0"/>
              <a:t>Він кидає навчання у Оксфорді в 1746 році, не чекаючи закінчення </a:t>
            </a:r>
            <a:r>
              <a:rPr lang="ru-RU" smtClean="0"/>
              <a:t>своєї </a:t>
            </a:r>
            <a:r>
              <a:rPr lang="ru-RU" smtClean="0"/>
              <a:t>стипендії. </a:t>
            </a:r>
            <a:r>
              <a:rPr lang="ru-RU" smtClean="0"/>
              <a:t>Влітку 1746 після повстання прихильників Стюартів він поїхав в Керколді, де два роки </a:t>
            </a:r>
            <a:r>
              <a:rPr lang="ru-RU" smtClean="0"/>
              <a:t>займався </a:t>
            </a:r>
            <a:r>
              <a:rPr lang="ru-RU" smtClean="0"/>
              <a:t>самоосвітою.</a:t>
            </a:r>
            <a:endParaRPr lang="ru-RU"/>
          </a:p>
        </p:txBody>
      </p:sp>
      <p:sp>
        <p:nvSpPr>
          <p:cNvPr id="4" name="Заголовок 3"/>
          <p:cNvSpPr>
            <a:spLocks noGrp="1"/>
          </p:cNvSpPr>
          <p:nvPr>
            <p:ph type="title"/>
          </p:nvPr>
        </p:nvSpPr>
        <p:spPr>
          <a:xfrm>
            <a:off x="1763688" y="188640"/>
            <a:ext cx="5760640" cy="576064"/>
          </a:xfrm>
        </p:spPr>
        <p:txBody>
          <a:bodyPr>
            <a:normAutofit fontScale="90000"/>
          </a:bodyPr>
          <a:lstStyle/>
          <a:p>
            <a:r>
              <a:rPr lang="uk-UA" smtClean="0"/>
              <a:t>Навчання в університетах</a:t>
            </a:r>
            <a:endParaRPr lang="ru-RU"/>
          </a:p>
        </p:txBody>
      </p:sp>
      <p:pic>
        <p:nvPicPr>
          <p:cNvPr id="15362" name="Picture 2" descr="http://dec-edu.com/pics/UniversityofGlasgow220100914013226.jpg"/>
          <p:cNvPicPr>
            <a:picLocks noChangeAspect="1" noChangeArrowheads="1"/>
          </p:cNvPicPr>
          <p:nvPr/>
        </p:nvPicPr>
        <p:blipFill>
          <a:blip r:embed="rId2" cstate="print"/>
          <a:srcRect/>
          <a:stretch>
            <a:fillRect/>
          </a:stretch>
        </p:blipFill>
        <p:spPr bwMode="auto">
          <a:xfrm>
            <a:off x="5508104" y="764704"/>
            <a:ext cx="3244697" cy="2448272"/>
          </a:xfrm>
          <a:prstGeom prst="rect">
            <a:avLst/>
          </a:prstGeom>
          <a:noFill/>
        </p:spPr>
      </p:pic>
      <p:pic>
        <p:nvPicPr>
          <p:cNvPr id="15364" name="Picture 4" descr="http://upload.wikimedia.org/wikipedia/commons/1/16/Francis_Hutcheson_b1694.jpg"/>
          <p:cNvPicPr>
            <a:picLocks noChangeAspect="1" noChangeArrowheads="1"/>
          </p:cNvPicPr>
          <p:nvPr/>
        </p:nvPicPr>
        <p:blipFill>
          <a:blip r:embed="rId3" cstate="print"/>
          <a:srcRect/>
          <a:stretch>
            <a:fillRect/>
          </a:stretch>
        </p:blipFill>
        <p:spPr bwMode="auto">
          <a:xfrm>
            <a:off x="6084168" y="3789040"/>
            <a:ext cx="2160240" cy="2088232"/>
          </a:xfrm>
          <a:prstGeom prst="rect">
            <a:avLst/>
          </a:prstGeom>
          <a:noFill/>
        </p:spPr>
      </p:pic>
      <p:sp>
        <p:nvSpPr>
          <p:cNvPr id="7" name="TextBox 6"/>
          <p:cNvSpPr txBox="1"/>
          <p:nvPr/>
        </p:nvSpPr>
        <p:spPr>
          <a:xfrm>
            <a:off x="5580112" y="3284984"/>
            <a:ext cx="3240360" cy="461665"/>
          </a:xfrm>
          <a:prstGeom prst="rect">
            <a:avLst/>
          </a:prstGeom>
          <a:noFill/>
        </p:spPr>
        <p:txBody>
          <a:bodyPr wrap="square" rtlCol="0">
            <a:spAutoFit/>
          </a:bodyPr>
          <a:lstStyle/>
          <a:p>
            <a:r>
              <a:rPr lang="ru-RU" sz="2400" i="1" smtClean="0"/>
              <a:t>Університет  Глазго</a:t>
            </a:r>
            <a:endParaRPr lang="ru-RU" sz="2400" i="1"/>
          </a:p>
        </p:txBody>
      </p:sp>
      <p:sp>
        <p:nvSpPr>
          <p:cNvPr id="8" name="TextBox 7"/>
          <p:cNvSpPr txBox="1"/>
          <p:nvPr/>
        </p:nvSpPr>
        <p:spPr>
          <a:xfrm>
            <a:off x="5868144" y="5949280"/>
            <a:ext cx="2808312" cy="400110"/>
          </a:xfrm>
          <a:prstGeom prst="rect">
            <a:avLst/>
          </a:prstGeom>
          <a:noFill/>
        </p:spPr>
        <p:txBody>
          <a:bodyPr wrap="square" rtlCol="0">
            <a:spAutoFit/>
          </a:bodyPr>
          <a:lstStyle/>
          <a:p>
            <a:r>
              <a:rPr lang="ru-RU" sz="2000" b="1" i="1" smtClean="0"/>
              <a:t>Френсіс Хатчісон</a:t>
            </a:r>
            <a:endParaRPr lang="ru-RU" sz="2000" b="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3329608"/>
            <a:ext cx="8964488" cy="3528392"/>
          </a:xfrm>
        </p:spPr>
        <p:txBody>
          <a:bodyPr>
            <a:normAutofit fontScale="77500" lnSpcReduction="20000"/>
          </a:bodyPr>
          <a:lstStyle/>
          <a:p>
            <a:pPr>
              <a:buNone/>
            </a:pPr>
            <a:r>
              <a:rPr lang="ru-RU" smtClean="0"/>
              <a:t>     Яку </a:t>
            </a:r>
            <a:r>
              <a:rPr lang="ru-RU" smtClean="0"/>
              <a:t>вартість та ціну мають товари на ринку? Сміт з'ясовує, що необхідно розрізняти дві характеристичні вартості: вартість обміну </a:t>
            </a:r>
            <a:r>
              <a:rPr lang="ru-RU" smtClean="0"/>
              <a:t>та </a:t>
            </a:r>
            <a:r>
              <a:rPr lang="ru-RU" smtClean="0"/>
              <a:t>споживчу. </a:t>
            </a:r>
            <a:r>
              <a:rPr lang="ru-RU" smtClean="0"/>
              <a:t>Речі, які мають велику ціну обміну, не мають споживчої вартості (діамант), і навпаки (наприклад, вода), оскільки обмінна вартість є визначальною для ціноутворення на ринку. При цьому, робота є справжнім масштабом для обмінної </a:t>
            </a:r>
            <a:r>
              <a:rPr lang="ru-RU" smtClean="0"/>
              <a:t>вартості </a:t>
            </a:r>
            <a:r>
              <a:rPr lang="ru-RU" smtClean="0"/>
              <a:t>товару. Тільки </a:t>
            </a:r>
            <a:r>
              <a:rPr lang="ru-RU" smtClean="0"/>
              <a:t>в погано розвитому суспільстві робоча теорія як база ціноутворення мала би значення. На вищому рівні розвитку додатково враховуються рента за землю та прибуток. Таким чином, цінам, прибуток та рента на землю визначають ціну </a:t>
            </a:r>
            <a:r>
              <a:rPr lang="ru-RU" smtClean="0"/>
              <a:t>товару </a:t>
            </a:r>
            <a:r>
              <a:rPr lang="ru-RU" smtClean="0"/>
              <a:t> і </a:t>
            </a:r>
            <a:r>
              <a:rPr lang="ru-RU" smtClean="0"/>
              <a:t>тільки зміна рівноваги між попитом та пропозицією може на короткий час змінити її, проте, довгостроково буде </a:t>
            </a:r>
            <a:r>
              <a:rPr lang="ru-RU" smtClean="0"/>
              <a:t>конвертувати </a:t>
            </a:r>
            <a:r>
              <a:rPr lang="ru-RU" smtClean="0"/>
              <a:t> до </a:t>
            </a:r>
            <a:r>
              <a:rPr lang="ru-RU" smtClean="0"/>
              <a:t>природної ціни</a:t>
            </a:r>
            <a:r>
              <a:rPr lang="ru-RU" smtClean="0"/>
              <a:t>. </a:t>
            </a:r>
            <a:endParaRPr lang="ru-RU"/>
          </a:p>
        </p:txBody>
      </p:sp>
      <p:sp>
        <p:nvSpPr>
          <p:cNvPr id="2" name="Заголовок 1"/>
          <p:cNvSpPr>
            <a:spLocks noGrp="1"/>
          </p:cNvSpPr>
          <p:nvPr>
            <p:ph type="title"/>
          </p:nvPr>
        </p:nvSpPr>
        <p:spPr>
          <a:xfrm>
            <a:off x="1331640" y="260648"/>
            <a:ext cx="6408712" cy="576064"/>
          </a:xfrm>
        </p:spPr>
        <p:txBody>
          <a:bodyPr>
            <a:normAutofit fontScale="90000"/>
          </a:bodyPr>
          <a:lstStyle/>
          <a:p>
            <a:r>
              <a:rPr lang="ru-RU" b="1" smtClean="0"/>
              <a:t/>
            </a:r>
            <a:br>
              <a:rPr lang="ru-RU" b="1" smtClean="0"/>
            </a:br>
            <a:r>
              <a:rPr lang="ru-RU" b="1" smtClean="0"/>
              <a:t> Теорія рівноваги на ринку</a:t>
            </a:r>
            <a:endParaRPr lang="ru-RU"/>
          </a:p>
        </p:txBody>
      </p:sp>
      <p:pic>
        <p:nvPicPr>
          <p:cNvPr id="14338" name="Picture 2" descr="https://encrypted-tbn1.gstatic.com/images?q=tbn:ANd9GcSriCHIpIGFqsA6XK6pNfVMA5clGvGG-xY3e8QNHbG-JNQZaBqg"/>
          <p:cNvPicPr>
            <a:picLocks noChangeAspect="1" noChangeArrowheads="1"/>
          </p:cNvPicPr>
          <p:nvPr/>
        </p:nvPicPr>
        <p:blipFill>
          <a:blip r:embed="rId2" cstate="print"/>
          <a:srcRect/>
          <a:stretch>
            <a:fillRect/>
          </a:stretch>
        </p:blipFill>
        <p:spPr bwMode="auto">
          <a:xfrm>
            <a:off x="971600" y="1124744"/>
            <a:ext cx="3139821" cy="1993008"/>
          </a:xfrm>
          <a:prstGeom prst="rect">
            <a:avLst/>
          </a:prstGeom>
          <a:noFill/>
        </p:spPr>
      </p:pic>
      <p:pic>
        <p:nvPicPr>
          <p:cNvPr id="14340" name="Picture 4" descr="http://ekonomika-student.com/images/news_cats/4.jpg"/>
          <p:cNvPicPr>
            <a:picLocks noChangeAspect="1" noChangeArrowheads="1"/>
          </p:cNvPicPr>
          <p:nvPr/>
        </p:nvPicPr>
        <p:blipFill>
          <a:blip r:embed="rId3" cstate="print"/>
          <a:srcRect/>
          <a:stretch>
            <a:fillRect/>
          </a:stretch>
        </p:blipFill>
        <p:spPr bwMode="auto">
          <a:xfrm>
            <a:off x="4716016" y="836712"/>
            <a:ext cx="2962275" cy="24384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51520" y="908720"/>
            <a:ext cx="8712968" cy="5760640"/>
          </a:xfrm>
        </p:spPr>
        <p:txBody>
          <a:bodyPr>
            <a:normAutofit lnSpcReduction="10000"/>
          </a:bodyPr>
          <a:lstStyle/>
          <a:p>
            <a:pPr>
              <a:buNone/>
            </a:pPr>
            <a:r>
              <a:rPr lang="ru-RU" smtClean="0"/>
              <a:t>   Економічно-політичні наслідки будь-які </a:t>
            </a:r>
            <a:r>
              <a:rPr lang="ru-RU" smtClean="0"/>
              <a:t>недосконалості, наприклад, монополізацію ринку необхідно усувати. Держава є охоронцем природного порядку та приватної </a:t>
            </a:r>
            <a:r>
              <a:rPr lang="ru-RU" smtClean="0"/>
              <a:t>власності </a:t>
            </a:r>
            <a:r>
              <a:rPr lang="ru-RU" smtClean="0"/>
              <a:t>. Окрім </a:t>
            </a:r>
            <a:r>
              <a:rPr lang="ru-RU" smtClean="0"/>
              <a:t>суверенних завдань, зокрема, забезпечення діючого права в країні та захист зовнішніх інтересів, держава не може нічого зробити краще за ринок. Вважається, що Сміт передбачав негативні наслідки спеціалізації й тому вимагав примусове «освічення» простого населення таким чином, щоб людина із найнижчого прошарку суспільства мала можливість піднятися на більш вищий, отже, він не був прихильником держави-нічного сторожа. «Жодне суспільство не може квітнути та бути щасливим, якщо більшість людей є бідними».</a:t>
            </a:r>
          </a:p>
          <a:p>
            <a:pPr>
              <a:buNone/>
            </a:pPr>
            <a:endParaRPr lang="ru-RU" smtClean="0"/>
          </a:p>
        </p:txBody>
      </p:sp>
      <p:sp>
        <p:nvSpPr>
          <p:cNvPr id="3" name="Заголовок 2"/>
          <p:cNvSpPr>
            <a:spLocks noGrp="1"/>
          </p:cNvSpPr>
          <p:nvPr>
            <p:ph type="title"/>
          </p:nvPr>
        </p:nvSpPr>
        <p:spPr>
          <a:xfrm>
            <a:off x="827584" y="188640"/>
            <a:ext cx="7128792" cy="648072"/>
          </a:xfrm>
        </p:spPr>
        <p:txBody>
          <a:bodyPr>
            <a:normAutofit/>
          </a:bodyPr>
          <a:lstStyle/>
          <a:p>
            <a:r>
              <a:rPr lang="ru-RU" sz="3600" b="1" smtClean="0"/>
              <a:t>Економічно-політичні наслідки</a:t>
            </a:r>
            <a:endParaRPr lang="ru-RU" sz="3600" b="1"/>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27</TotalTime>
  <Words>555</Words>
  <Application>Microsoft Office PowerPoint</Application>
  <PresentationFormat>Экран (4:3)</PresentationFormat>
  <Paragraphs>16</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Бумажная</vt:lpstr>
      <vt:lpstr>Адам Сміт </vt:lpstr>
      <vt:lpstr>Біографія  економіста</vt:lpstr>
      <vt:lpstr>Раннє життя</vt:lpstr>
      <vt:lpstr>Навчання в університетах</vt:lpstr>
      <vt:lpstr>  Теорія рівноваги на ринку</vt:lpstr>
      <vt:lpstr>Економічно-політичні наслідки</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Адам Сміт</dc:title>
  <dc:creator>vano</dc:creator>
  <cp:lastModifiedBy>vano</cp:lastModifiedBy>
  <cp:revision>3</cp:revision>
  <dcterms:created xsi:type="dcterms:W3CDTF">2014-09-18T20:29:39Z</dcterms:created>
  <dcterms:modified xsi:type="dcterms:W3CDTF">2014-09-18T20:57:38Z</dcterms:modified>
</cp:coreProperties>
</file>