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73" r:id="rId12"/>
    <p:sldId id="272" r:id="rId13"/>
    <p:sldId id="27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1" autoAdjust="0"/>
    <p:restoredTop sz="94660"/>
  </p:normalViewPr>
  <p:slideViewPr>
    <p:cSldViewPr>
      <p:cViewPr varScale="1">
        <p:scale>
          <a:sx n="84" d="100"/>
          <a:sy n="84" d="100"/>
        </p:scale>
        <p:origin x="-193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A089C5-DFCC-4C57-951E-423C1A41F69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5CDCA5F-A809-4B13-BBCF-8D58995871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543800" cy="1524000"/>
          </a:xfrm>
        </p:spPr>
        <p:txBody>
          <a:bodyPr/>
          <a:lstStyle/>
          <a:p>
            <a:r>
              <a:rPr lang="ru-RU" sz="6600" dirty="0"/>
              <a:t>Мастер и Маргарита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653136"/>
            <a:ext cx="2952328" cy="990600"/>
          </a:xfrm>
        </p:spPr>
        <p:txBody>
          <a:bodyPr/>
          <a:lstStyle/>
          <a:p>
            <a:r>
              <a:rPr lang="ru-RU" dirty="0"/>
              <a:t>Михаил Булгаков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751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6781800" cy="1600200"/>
          </a:xfrm>
        </p:spPr>
        <p:txBody>
          <a:bodyPr/>
          <a:lstStyle/>
          <a:p>
            <a:r>
              <a:rPr lang="ru-RU" dirty="0" smtClean="0"/>
              <a:t>Свита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6" y="476672"/>
            <a:ext cx="4781128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Фагот. </a:t>
            </a:r>
            <a:r>
              <a:rPr lang="ru-RU" dirty="0" smtClean="0"/>
              <a:t>Один из персонажей свиты Сатаны, всё время ходящий в нелепой клетчатой одежде и в пенсне с одним треснутым и одним отсутствующим стеклом. В своём истинном облике оказывается рыцарем, вынужденным расплачиваться постоянным пребыванием в свите Сатаны за один когда-то сказанный неудачный каламбур о свете и тьме.</a:t>
            </a:r>
          </a:p>
        </p:txBody>
      </p:sp>
      <p:pic>
        <p:nvPicPr>
          <p:cNvPr id="8197" name="Picture 5" descr="http://www.graycell.ru/picture/big/korov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0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704" y="476672"/>
            <a:ext cx="5457800" cy="5688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Азазелло. </a:t>
            </a:r>
            <a:r>
              <a:rPr lang="ru-RU" dirty="0"/>
              <a:t>«Сосед этот оказался маленького роста, пламенно-рыжим, с клыком, в крахмальном белье, в полосатом добротном костюме, в лакированных туфлях и с котелком на голове. „Совершенно разбойничья рожа!“ — подумала Маргарита</a:t>
            </a:r>
            <a:r>
              <a:rPr lang="ru-RU" dirty="0" smtClean="0"/>
              <a:t>». </a:t>
            </a:r>
            <a:r>
              <a:rPr lang="ru-RU" dirty="0"/>
              <a:t>Но главная функция Азазелло в романе связана с насилием.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эпилоге романа этот падший ангел предстаёт перед нами в новом обличии: «Сбоку всех летел, блистая сталью доспехов, Азазелло. Луна изменила и его лицо. Исчез бесследно нелепый безобразный клык, и </a:t>
            </a:r>
            <a:r>
              <a:rPr lang="ru-RU" dirty="0" err="1"/>
              <a:t>кривоглазие</a:t>
            </a:r>
            <a:r>
              <a:rPr lang="ru-RU" dirty="0"/>
              <a:t> оказалось фальшивым. Оба глаза Азазелло были одинаковые, пустые и черные, а лицо белое и холодное. Теперь Азазелло летел в своем настоящем виде, как демон безводной пустыни, демон-убийца».</a:t>
            </a:r>
            <a:endParaRPr lang="ru-RU" b="1" dirty="0"/>
          </a:p>
        </p:txBody>
      </p:sp>
      <p:pic>
        <p:nvPicPr>
          <p:cNvPr id="14338" name="Picture 2" descr="http://900igr.net/datai/literatura/Roman-Bulgakova-Master-i-Margarita/0020-024-Azaze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0" y="692696"/>
            <a:ext cx="3505572" cy="53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11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170040" cy="54795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Кот Бегемот. </a:t>
            </a:r>
            <a:r>
              <a:rPr lang="ru-RU" dirty="0"/>
              <a:t>Персонаж свиты Сатаны, шутливый и беспокойный дух, предстающий то в образе гигантского кота, ходящего на задних лапах, то в виде полного гражданина, физиономией смахивающего на кота. Прототипом этого персонажа является одноимённый демон Бегемот, демон чревоугодия и распутства, умевший принимать формы многих крупных животных. В своём истинном облике Бегемот оказывается худеньким юношей, демоном-пажом.</a:t>
            </a:r>
          </a:p>
          <a:p>
            <a:endParaRPr lang="ru-RU" dirty="0"/>
          </a:p>
        </p:txBody>
      </p:sp>
      <p:pic>
        <p:nvPicPr>
          <p:cNvPr id="15362" name="Picture 2" descr="http://img.copypast.ru/uploads/A_J_K/1208031259/foto02j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3256"/>
            <a:ext cx="38576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36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83"/>
            <a:ext cx="9145016" cy="68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82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8411"/>
            <a:ext cx="4392488" cy="5673258"/>
          </a:xfrm>
        </p:spPr>
        <p:txBody>
          <a:bodyPr>
            <a:normAutofit/>
          </a:bodyPr>
          <a:lstStyle/>
          <a:p>
            <a:r>
              <a:rPr lang="ru-RU" dirty="0" smtClean="0"/>
              <a:t>Пятый прокуратор Иудеи в Иерусалиме, жестокий и властный человек, тем не менее успевший проникнуться симпатией к </a:t>
            </a:r>
            <a:r>
              <a:rPr lang="ru-RU" dirty="0" err="1" smtClean="0"/>
              <a:t>Иешуа</a:t>
            </a:r>
            <a:r>
              <a:rPr lang="ru-RU" dirty="0" smtClean="0"/>
              <a:t> Га-</a:t>
            </a:r>
            <a:r>
              <a:rPr lang="ru-RU" dirty="0" err="1" smtClean="0"/>
              <a:t>Ноцри</a:t>
            </a:r>
            <a:r>
              <a:rPr lang="ru-RU" dirty="0" smtClean="0"/>
              <a:t> во время его допроса. Пытался остановить отлаженный механизм казни за оскорбление кесаря, но не сумел этого сделать, о чём всю жизнь впоследствии раскаивался. Страдал сильной мигренью, от которой избавил его во время допроса </a:t>
            </a:r>
            <a:r>
              <a:rPr lang="ru-RU" dirty="0" err="1" smtClean="0"/>
              <a:t>Иешуа</a:t>
            </a:r>
            <a:r>
              <a:rPr lang="ru-RU" dirty="0" smtClean="0"/>
              <a:t> Га-</a:t>
            </a:r>
            <a:r>
              <a:rPr lang="ru-RU" dirty="0" err="1" smtClean="0"/>
              <a:t>Ноцри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dreamworlds.ru/uploads/posts/2009-11/125865814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55" y="427052"/>
            <a:ext cx="3783707" cy="57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07" y="6211669"/>
            <a:ext cx="363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303030"/>
                </a:solidFill>
              </a:rPr>
              <a:t>Понтий </a:t>
            </a:r>
            <a:r>
              <a:rPr lang="ru-RU" sz="3600" b="1" dirty="0">
                <a:solidFill>
                  <a:srgbClr val="303030"/>
                </a:solidFill>
              </a:rPr>
              <a:t>Пилат </a:t>
            </a:r>
          </a:p>
        </p:txBody>
      </p:sp>
    </p:spTree>
    <p:extLst>
      <p:ext uri="{BB962C8B-B14F-4D97-AF65-F5344CB8AC3E}">
        <p14:creationId xmlns:p14="http://schemas.microsoft.com/office/powerpoint/2010/main" val="3997329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0"/>
            <a:ext cx="6768752" cy="548680"/>
          </a:xfrm>
        </p:spPr>
        <p:txBody>
          <a:bodyPr>
            <a:noAutofit/>
          </a:bodyPr>
          <a:lstStyle/>
          <a:p>
            <a:r>
              <a:rPr lang="ru-RU" sz="4000" b="1" dirty="0" err="1"/>
              <a:t>Иешуа</a:t>
            </a:r>
            <a:r>
              <a:rPr lang="ru-RU" sz="4000" b="1" dirty="0"/>
              <a:t> Га-</a:t>
            </a:r>
            <a:r>
              <a:rPr lang="ru-RU" sz="4000" b="1" dirty="0" err="1"/>
              <a:t>Ноцри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8" y="620688"/>
            <a:ext cx="4696527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Странствующий философ из Назарета, описываемый </a:t>
            </a:r>
            <a:r>
              <a:rPr lang="ru-RU" dirty="0" err="1" smtClean="0"/>
              <a:t>Воландом</a:t>
            </a:r>
            <a:r>
              <a:rPr lang="ru-RU" dirty="0" smtClean="0"/>
              <a:t> на Патриарших прудах, а также Мастером в своём романе, сопоставляемый с образом Иисуса Христа. Имя </a:t>
            </a:r>
            <a:r>
              <a:rPr lang="ru-RU" dirty="0" err="1" smtClean="0"/>
              <a:t>Иешуа</a:t>
            </a:r>
            <a:r>
              <a:rPr lang="ru-RU" dirty="0" smtClean="0"/>
              <a:t> Га-</a:t>
            </a:r>
            <a:r>
              <a:rPr lang="ru-RU" dirty="0" err="1" smtClean="0"/>
              <a:t>Ноцри</a:t>
            </a:r>
            <a:r>
              <a:rPr lang="ru-RU" dirty="0" smtClean="0"/>
              <a:t> обозначает на иврите</a:t>
            </a:r>
            <a:r>
              <a:rPr lang="he-IL" dirty="0" smtClean="0"/>
              <a:t>). </a:t>
            </a:r>
            <a:r>
              <a:rPr lang="ru-RU" dirty="0" smtClean="0"/>
              <a:t>Однако данный образ значительно расходится с библейским прототипом. Характерно, что он говорит Понтию Пилату, что Левий-Матвей (Матфей) неправильно записал его слова и что «путаница эта будет продолжаться очень долгое время». Гуманист, отрицающий противление злу насилием.</a:t>
            </a:r>
          </a:p>
          <a:p>
            <a:endParaRPr lang="ru-RU" dirty="0"/>
          </a:p>
        </p:txBody>
      </p:sp>
      <p:pic>
        <p:nvPicPr>
          <p:cNvPr id="10242" name="Picture 2" descr="http://www.telesem.ru/images/stories/660/bez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14" y="764703"/>
            <a:ext cx="4140460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0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77697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Единственный последователь </a:t>
            </a:r>
            <a:r>
              <a:rPr lang="ru-RU" dirty="0" err="1" smtClean="0"/>
              <a:t>Иешуа</a:t>
            </a:r>
            <a:r>
              <a:rPr lang="ru-RU" dirty="0" smtClean="0"/>
              <a:t> Га-</a:t>
            </a:r>
            <a:r>
              <a:rPr lang="ru-RU" dirty="0" err="1" smtClean="0"/>
              <a:t>Ноцри</a:t>
            </a:r>
            <a:r>
              <a:rPr lang="ru-RU" dirty="0" smtClean="0"/>
              <a:t> в романе. Сопровождал своего учителя до самой смерти, а впоследствии снял его с креста, чтобы похоронить. Также имел намерение зарезать ведомого на казнь </a:t>
            </a:r>
            <a:r>
              <a:rPr lang="ru-RU" dirty="0" err="1" smtClean="0"/>
              <a:t>Иешуа</a:t>
            </a:r>
            <a:r>
              <a:rPr lang="ru-RU" dirty="0" smtClean="0"/>
              <a:t>, чтобы избавить его от мук на кресте, но в итоге потерпел неудачу. В конце романа приходит к </a:t>
            </a:r>
            <a:r>
              <a:rPr lang="ru-RU" dirty="0" err="1" smtClean="0"/>
              <a:t>Воланду</a:t>
            </a:r>
            <a:r>
              <a:rPr lang="ru-RU" dirty="0" smtClean="0"/>
              <a:t>, посланный своим учителем </a:t>
            </a:r>
            <a:r>
              <a:rPr lang="ru-RU" dirty="0" err="1" smtClean="0"/>
              <a:t>Иешуа</a:t>
            </a:r>
            <a:r>
              <a:rPr lang="ru-RU" dirty="0" smtClean="0"/>
              <a:t>, с просьбой о даровании покоя для Мастера и Маргариты.</a:t>
            </a:r>
          </a:p>
          <a:p>
            <a:endParaRPr lang="ru-RU" dirty="0"/>
          </a:p>
        </p:txBody>
      </p:sp>
      <p:pic>
        <p:nvPicPr>
          <p:cNvPr id="11266" name="Picture 2" descr="http://f10.ifotki.info/org/fc594b7ba10b15fcde303ecbfd5d10e5bc5f6c119775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10" y="2996951"/>
            <a:ext cx="5513809" cy="3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15" y="6251790"/>
            <a:ext cx="3346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303030"/>
                </a:solidFill>
              </a:rPr>
              <a:t>Левий Матвей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2711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968552" cy="5904656"/>
          </a:xfrm>
        </p:spPr>
        <p:txBody>
          <a:bodyPr>
            <a:normAutofit fontScale="92500"/>
          </a:bodyPr>
          <a:lstStyle/>
          <a:p>
            <a:r>
              <a:rPr lang="ru-RU" dirty="0"/>
              <a:t>Пилат и другие (телефильм, ФРГ, 1971, 90 мин.) </a:t>
            </a:r>
            <a:endParaRPr lang="ru-RU" dirty="0" smtClean="0"/>
          </a:p>
          <a:p>
            <a:r>
              <a:rPr lang="ru-RU" dirty="0"/>
              <a:t>Мастер и Маргарита (Россия, </a:t>
            </a:r>
            <a:r>
              <a:rPr lang="ru-RU" dirty="0" smtClean="0"/>
              <a:t>1994)</a:t>
            </a:r>
          </a:p>
          <a:p>
            <a:r>
              <a:rPr lang="ru-RU" dirty="0"/>
              <a:t>Мастер и Маргарита (телесериал, Россия, 2005, 10 серий ~500 мин.) — 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smtClean="0"/>
              <a:t>Владимир </a:t>
            </a:r>
            <a:r>
              <a:rPr lang="ru-RU" dirty="0"/>
              <a:t>Бортко. </a:t>
            </a:r>
            <a:endParaRPr lang="ru-RU" dirty="0" smtClean="0"/>
          </a:p>
          <a:p>
            <a:r>
              <a:rPr lang="ru-RU" dirty="0" smtClean="0"/>
              <a:t>Кинокомпания </a:t>
            </a:r>
            <a:r>
              <a:rPr lang="ru-RU" dirty="0"/>
              <a:t>Скотта </a:t>
            </a:r>
            <a:r>
              <a:rPr lang="ru-RU" dirty="0" err="1" smtClean="0"/>
              <a:t>Стейндорфа</a:t>
            </a:r>
            <a:r>
              <a:rPr lang="ru-RU" dirty="0" smtClean="0"/>
              <a:t>, </a:t>
            </a:r>
            <a:r>
              <a:rPr lang="ru-RU" dirty="0" err="1"/>
              <a:t>Stone</a:t>
            </a:r>
            <a:r>
              <a:rPr lang="ru-RU" dirty="0"/>
              <a:t> </a:t>
            </a:r>
            <a:r>
              <a:rPr lang="ru-RU" dirty="0" err="1"/>
              <a:t>Village</a:t>
            </a:r>
            <a:r>
              <a:rPr lang="ru-RU" dirty="0"/>
              <a:t> </a:t>
            </a:r>
            <a:r>
              <a:rPr lang="ru-RU" dirty="0" err="1"/>
              <a:t>Production</a:t>
            </a:r>
            <a:r>
              <a:rPr lang="ru-RU" dirty="0"/>
              <a:t>, купила </a:t>
            </a:r>
            <a:r>
              <a:rPr lang="ru-RU" dirty="0" smtClean="0"/>
              <a:t>права </a:t>
            </a:r>
            <a:r>
              <a:rPr lang="ru-RU" dirty="0"/>
              <a:t>на экранизацию романа у Сергея Шиловского, внука Е. С. Булгаковой, под названием «</a:t>
            </a:r>
            <a:r>
              <a:rPr lang="ru-RU" dirty="0" err="1"/>
              <a:t>Master</a:t>
            </a:r>
            <a:r>
              <a:rPr lang="ru-RU" dirty="0"/>
              <a:t> &amp; </a:t>
            </a:r>
            <a:r>
              <a:rPr lang="ru-RU" dirty="0" err="1"/>
              <a:t>Margarita</a:t>
            </a:r>
            <a:r>
              <a:rPr lang="ru-RU" dirty="0"/>
              <a:t>». Роли Мастера и Маргариты могут сыграть Джонни </a:t>
            </a:r>
            <a:r>
              <a:rPr lang="ru-RU" dirty="0" err="1"/>
              <a:t>Депп</a:t>
            </a:r>
            <a:r>
              <a:rPr lang="ru-RU" dirty="0"/>
              <a:t> и </a:t>
            </a:r>
            <a:r>
              <a:rPr lang="ru-RU" dirty="0" err="1"/>
              <a:t>Анджелина</a:t>
            </a:r>
            <a:r>
              <a:rPr lang="ru-RU" dirty="0"/>
              <a:t> </a:t>
            </a:r>
            <a:r>
              <a:rPr lang="ru-RU" dirty="0" smtClean="0"/>
              <a:t>Джоли.</a:t>
            </a:r>
            <a:endParaRPr lang="ru-RU" dirty="0"/>
          </a:p>
        </p:txBody>
      </p:sp>
      <p:pic>
        <p:nvPicPr>
          <p:cNvPr id="12290" name="Picture 2" descr="http://afilex.ru/sites/default/files/poster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90" y="692696"/>
            <a:ext cx="3476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37312"/>
            <a:ext cx="3055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Экранизации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2492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148064" cy="5472608"/>
          </a:xfrm>
        </p:spPr>
        <p:txBody>
          <a:bodyPr>
            <a:normAutofit/>
          </a:bodyPr>
          <a:lstStyle/>
          <a:p>
            <a:r>
              <a:rPr lang="ru-RU" b="1" dirty="0" smtClean="0"/>
              <a:t>«Мастер и Маргарита»</a:t>
            </a:r>
            <a:r>
              <a:rPr lang="ru-RU" dirty="0" smtClean="0"/>
              <a:t> — роман Михаила Афанасьевича Булгакова. Вид романа трудно однозначно определить, поскольку произведение многослойно и содержит в себе множество элементов таких жанров, как сатира, фарс, фантастика, мистика, мелодрама, притча, роман-миф. На его сюжет сделано множество театральных постановок и несколько фильмов.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575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539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" y="404664"/>
            <a:ext cx="5263347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Роман «Мастер и Маргарита» при жизни автора не публиковался. Впервые он вышел в свет только в 1966 году, через 26 лет после смерти Булгакова, с купюрами, в сокращённом журнальном варианте. Роман приобрёл заметную популярность среди советской интеллигенции и вплоть до официальной публикации распространялся в перепечатанных вручную копиях. Жена писателя Елена Сергеевна Булгакова в течение всех этих лет сумела сохранить рукопись романа.</a:t>
            </a:r>
            <a:endParaRPr lang="ru-RU" dirty="0"/>
          </a:p>
        </p:txBody>
      </p:sp>
      <p:pic>
        <p:nvPicPr>
          <p:cNvPr id="2050" name="Picture 2" descr="http://www.ruslania.com/pictures/big/978517056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4099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74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5040560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Высказывались соображения, что замысел романа возник у Булгакова после посещения редакции газеты «Безбожник»</a:t>
            </a:r>
            <a:r>
              <a:rPr lang="ru-RU" baseline="30000" dirty="0"/>
              <a:t>.</a:t>
            </a:r>
            <a:endParaRPr lang="ru-RU" dirty="0" smtClean="0"/>
          </a:p>
          <a:p>
            <a:r>
              <a:rPr lang="ru-RU" dirty="0" smtClean="0"/>
              <a:t>Время начала работы над «Мастером и Маргаритой» Булгаков в разных рукописях датировал то 1928, то 1929 годом. В первой редакции роман имел варианты названий «Чёрный маг», «Копыто инженера», «Жонглёр с копытом», «Сын В.», «Гастроль».</a:t>
            </a:r>
            <a:r>
              <a:rPr lang="ru-RU" dirty="0"/>
              <a:t> Работа над «Мастером и Маргаритой» возобновилась в 1931 году. К роману были сделаны черновые наброски, причём здесь уже фигурировали </a:t>
            </a:r>
            <a:r>
              <a:rPr lang="ru-RU" i="1" dirty="0"/>
              <a:t>Маргарита</a:t>
            </a:r>
            <a:r>
              <a:rPr lang="ru-RU" dirty="0"/>
              <a:t> и её тогда безымянный спутник — будущий </a:t>
            </a:r>
            <a:r>
              <a:rPr lang="ru-RU" i="1" dirty="0"/>
              <a:t>мастер</a:t>
            </a:r>
            <a:r>
              <a:rPr lang="ru-RU" dirty="0"/>
              <a:t>, а </a:t>
            </a:r>
            <a:r>
              <a:rPr lang="ru-RU" i="1" dirty="0" err="1"/>
              <a:t>Воланд</a:t>
            </a:r>
            <a:r>
              <a:rPr lang="ru-RU" dirty="0"/>
              <a:t> обзавёлся своей буйной свитой.</a:t>
            </a:r>
          </a:p>
          <a:p>
            <a:endParaRPr lang="ru-RU" dirty="0"/>
          </a:p>
        </p:txBody>
      </p:sp>
      <p:pic>
        <p:nvPicPr>
          <p:cNvPr id="3074" name="Picture 2" descr="http://img15.nnm.ru/8/0/6/d/a/536d99abe0588158fd0f7215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519" y="312738"/>
            <a:ext cx="4530080" cy="58594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Вторая редакция, создававшаяся до 1936 года, имела подзаголовок «Фантастический роман» и варианты названий «Великий канцлер», «Сатана», «Вот и я», «Черный маг», «Копыто инженера»</a:t>
            </a:r>
          </a:p>
          <a:p>
            <a:r>
              <a:rPr lang="ru-RU" dirty="0"/>
              <a:t>Третья редакция, начатая во второй половине 1936 года, первоначально называлась «Князь тьмы», но уже в 1937 году появилось заглавие «Мастер и Маргарита». 25 июня 1938 года полный текст впервые был перепечатан (печатала его О. С. </a:t>
            </a:r>
            <a:r>
              <a:rPr lang="ru-RU" dirty="0" err="1"/>
              <a:t>Бокшанская</a:t>
            </a:r>
            <a:r>
              <a:rPr lang="ru-RU" dirty="0"/>
              <a:t>, сестра Е. С. Булгаковой). </a:t>
            </a: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1"/>
            <a:ext cx="450092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88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4126"/>
            <a:ext cx="5321746" cy="59251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произведении - две сюжетные линии, каждая из которых развивается самостоятельно. Действие первой разворачивается в Москве в течение нескольких майских дней (дней весеннего полнолуния) в 30-х гг. нашего века.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Действие же второй происходит тоже в мае, но в городе </a:t>
            </a:r>
            <a:r>
              <a:rPr lang="ru-RU" dirty="0" err="1" smtClean="0">
                <a:solidFill>
                  <a:schemeClr val="tx1"/>
                </a:solidFill>
              </a:rPr>
              <a:t>Ершалаиме</a:t>
            </a:r>
            <a:r>
              <a:rPr lang="ru-RU" dirty="0" smtClean="0">
                <a:solidFill>
                  <a:schemeClr val="tx1"/>
                </a:solidFill>
              </a:rPr>
              <a:t> (Иерусалиме) почти две тысячи лет тому назад - в самом начале новой эры.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Роман построен таким образом, что главы основной сюжетной линии перемежаются главами, составляющими вторую сюжетную линию, причем эти вставные главы являются то главами из романа мастера, то рассказом очевидца событий </a:t>
            </a:r>
            <a:r>
              <a:rPr lang="ru-RU" dirty="0" err="1" smtClean="0">
                <a:solidFill>
                  <a:schemeClr val="tx1"/>
                </a:solidFill>
              </a:rPr>
              <a:t>Воланда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img9.imageshack.us/img9/4928/mmorinyansk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92696"/>
            <a:ext cx="3714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89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65304"/>
            <a:ext cx="2915816" cy="6926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752528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Мастер </a:t>
            </a:r>
            <a:r>
              <a:rPr lang="ru-RU" dirty="0"/>
              <a:t>— </a:t>
            </a:r>
            <a:r>
              <a:rPr lang="ru-RU" dirty="0" smtClean="0"/>
              <a:t>профессиональный </a:t>
            </a:r>
            <a:r>
              <a:rPr lang="ru-RU" dirty="0"/>
              <a:t>историк, выигравший крупную сумму в лотерею и получивший возможность попробовать себя в литературном труде. </a:t>
            </a:r>
            <a:r>
              <a:rPr lang="ru-RU" dirty="0" smtClean="0"/>
              <a:t>Лицо, достигшее наивысших успехов в какой-либо деятельности, может быть, поэтому он отвергнут толпой, которая не в состоянии оценить его талант и способности. Мастер пишет роман об </a:t>
            </a:r>
            <a:r>
              <a:rPr lang="ru-RU" dirty="0" err="1" smtClean="0"/>
              <a:t>Иешуа</a:t>
            </a:r>
            <a:r>
              <a:rPr lang="ru-RU" dirty="0" smtClean="0"/>
              <a:t> (Иисус) и Пилате. Мастер пишет роман, по-своему интерпретируя евангельские события, без чудес и силы благодати — как у Толстого. Мастер общался с </a:t>
            </a:r>
            <a:r>
              <a:rPr lang="ru-RU" dirty="0" err="1" smtClean="0"/>
              <a:t>Воландом</a:t>
            </a:r>
            <a:r>
              <a:rPr lang="ru-RU" dirty="0" smtClean="0"/>
              <a:t> — Сатаной, свидетелем, по его словам, произошедших, описываемых событий романа.</a:t>
            </a:r>
            <a:endParaRPr lang="ru-RU" dirty="0"/>
          </a:p>
        </p:txBody>
      </p:sp>
      <p:pic>
        <p:nvPicPr>
          <p:cNvPr id="5122" name="Picture 2" descr="http://img1.liveinternet.ru/images/attach/c/0/45/930/4593044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58" y="548680"/>
            <a:ext cx="35623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16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266928"/>
            <a:ext cx="6781800" cy="1600200"/>
          </a:xfrm>
        </p:spPr>
        <p:txBody>
          <a:bodyPr/>
          <a:lstStyle/>
          <a:p>
            <a:r>
              <a:rPr lang="ru-RU" dirty="0" smtClean="0"/>
              <a:t>Маргарита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4824536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Красивая, обеспеченная, но скучающая в браке жена известного инженера, страдающая от пустоты своей жизни. Случайно встретившись с Мастером на улицах Москвы, с первого взгляда полюбила его, страстно поверила в успех написанного им романа, пророчила славу. Когда Мастер решил сжечь свой роман, ей удалось спасти только несколько страниц. Далее заключает с </a:t>
            </a:r>
            <a:r>
              <a:rPr lang="ru-RU" dirty="0" err="1" smtClean="0"/>
              <a:t>мессиром</a:t>
            </a:r>
            <a:r>
              <a:rPr lang="ru-RU" dirty="0" smtClean="0"/>
              <a:t> сделку и становится королевой сатанинского бала, устраиваемого </a:t>
            </a:r>
            <a:r>
              <a:rPr lang="ru-RU" dirty="0" err="1" smtClean="0"/>
              <a:t>Воландом</a:t>
            </a:r>
            <a:r>
              <a:rPr lang="ru-RU" dirty="0" smtClean="0"/>
              <a:t>, чтобы вернуть себе пропавшего без вести Мастера. Маргарита — это символ любви и самопожертвования во имя другого человека</a:t>
            </a:r>
            <a:endParaRPr lang="ru-RU" dirty="0"/>
          </a:p>
        </p:txBody>
      </p:sp>
      <p:pic>
        <p:nvPicPr>
          <p:cNvPr id="6146" name="Picture 2" descr="http://www.greenmama.ru/forum_img/00/47/54/39.1.album_0609130837_6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92" y="620571"/>
            <a:ext cx="38576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78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41" y="5266928"/>
            <a:ext cx="6781800" cy="1600200"/>
          </a:xfrm>
        </p:spPr>
        <p:txBody>
          <a:bodyPr/>
          <a:lstStyle/>
          <a:p>
            <a:r>
              <a:rPr lang="ru-RU" dirty="0" err="1" smtClean="0"/>
              <a:t>Воланд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926" y="476672"/>
            <a:ext cx="4871958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Сатана, посетивший Москву под видом иностранного профессора чёрной магии, «историка». При первом же появлении повествует первую главу из Романа (об </a:t>
            </a:r>
            <a:r>
              <a:rPr lang="ru-RU" dirty="0" err="1" smtClean="0"/>
              <a:t>Иешуа</a:t>
            </a:r>
            <a:r>
              <a:rPr lang="ru-RU" dirty="0" smtClean="0"/>
              <a:t> и Пилате). Основной чертой внешности являются дефекты глаз. Внешний вид: «росту был не маленького и не громадного, а просто высокого. Что касается зубов, то с левой стороны у него были платиновые коронки, а с правой — золотые. Носил дорогой серый костюм, дорогие заграничные туфли под цвет костюма, всегда при себе имел трость, с черным набалдашником в виде головы пуделя; правый глаз черный, левый почему-то зеленый; рот какой-то кривой. Выбрит гладко». Курил трубку и постоянно носил с собой портсигар.</a:t>
            </a:r>
            <a:endParaRPr lang="ru-RU" dirty="0"/>
          </a:p>
        </p:txBody>
      </p:sp>
      <p:pic>
        <p:nvPicPr>
          <p:cNvPr id="7170" name="Picture 2" descr="http://img0.liveinternet.ru/images/attach/c/2/74/457/74457896_large_glushenko_w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5762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9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884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Мастер и Маргарита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</vt:lpstr>
      <vt:lpstr>Маргарита</vt:lpstr>
      <vt:lpstr>Воланд</vt:lpstr>
      <vt:lpstr>Свита</vt:lpstr>
      <vt:lpstr>Презентация PowerPoint</vt:lpstr>
      <vt:lpstr>Презентация PowerPoint</vt:lpstr>
      <vt:lpstr>Презентация PowerPoint</vt:lpstr>
      <vt:lpstr>Презентация PowerPoint</vt:lpstr>
      <vt:lpstr>Иешуа Га-Ноцри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и Маргарита</dc:title>
  <dc:creator>1</dc:creator>
  <cp:lastModifiedBy>1</cp:lastModifiedBy>
  <cp:revision>7</cp:revision>
  <dcterms:created xsi:type="dcterms:W3CDTF">2013-11-03T14:30:33Z</dcterms:created>
  <dcterms:modified xsi:type="dcterms:W3CDTF">2013-11-03T15:45:26Z</dcterms:modified>
</cp:coreProperties>
</file>