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709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BD29DB-9263-4A15-B83A-DD0C6AA07312}" type="datetimeFigureOut">
              <a:rPr lang="uk-UA" smtClean="0"/>
              <a:t>13.07.2010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B2D04D-5B91-45B3-AC14-8901E17394A2}" type="slidenum">
              <a:rPr lang="uk-UA" smtClean="0"/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B2D04D-5B91-45B3-AC14-8901E17394A2}" type="slidenum">
              <a:rPr lang="uk-UA" smtClean="0"/>
              <a:t>4</a:t>
            </a:fld>
            <a:endParaRPr lang="uk-U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C6A1-04C8-4051-B849-0E64C6B8BBEB}" type="datetimeFigureOut">
              <a:rPr lang="uk-UA" smtClean="0"/>
              <a:pPr/>
              <a:t>13.07.2010</a:t>
            </a:fld>
            <a:endParaRPr lang="uk-UA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7C7CAA3-AAC3-4C3E-802C-F798E7B419E1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C6A1-04C8-4051-B849-0E64C6B8BBEB}" type="datetimeFigureOut">
              <a:rPr lang="uk-UA" smtClean="0"/>
              <a:pPr/>
              <a:t>13.07.2010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CAA3-AAC3-4C3E-802C-F798E7B419E1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C6A1-04C8-4051-B849-0E64C6B8BBEB}" type="datetimeFigureOut">
              <a:rPr lang="uk-UA" smtClean="0"/>
              <a:pPr/>
              <a:t>13.07.2010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CAA3-AAC3-4C3E-802C-F798E7B419E1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C6A1-04C8-4051-B849-0E64C6B8BBEB}" type="datetimeFigureOut">
              <a:rPr lang="uk-UA" smtClean="0"/>
              <a:pPr/>
              <a:t>13.07.2010</a:t>
            </a:fld>
            <a:endParaRPr lang="uk-UA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7C7CAA3-AAC3-4C3E-802C-F798E7B419E1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C6A1-04C8-4051-B849-0E64C6B8BBEB}" type="datetimeFigureOut">
              <a:rPr lang="uk-UA" smtClean="0"/>
              <a:pPr/>
              <a:t>13.07.2010</a:t>
            </a:fld>
            <a:endParaRPr lang="uk-UA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CAA3-AAC3-4C3E-802C-F798E7B419E1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C6A1-04C8-4051-B849-0E64C6B8BBEB}" type="datetimeFigureOut">
              <a:rPr lang="uk-UA" smtClean="0"/>
              <a:pPr/>
              <a:t>13.07.2010</a:t>
            </a:fld>
            <a:endParaRPr lang="uk-UA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CAA3-AAC3-4C3E-802C-F798E7B419E1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C6A1-04C8-4051-B849-0E64C6B8BBEB}" type="datetimeFigureOut">
              <a:rPr lang="uk-UA" smtClean="0"/>
              <a:pPr/>
              <a:t>13.07.2010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7C7CAA3-AAC3-4C3E-802C-F798E7B419E1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C6A1-04C8-4051-B849-0E64C6B8BBEB}" type="datetimeFigureOut">
              <a:rPr lang="uk-UA" smtClean="0"/>
              <a:pPr/>
              <a:t>13.07.2010</a:t>
            </a:fld>
            <a:endParaRPr lang="uk-UA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CAA3-AAC3-4C3E-802C-F798E7B419E1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C6A1-04C8-4051-B849-0E64C6B8BBEB}" type="datetimeFigureOut">
              <a:rPr lang="uk-UA" smtClean="0"/>
              <a:pPr/>
              <a:t>13.07.2010</a:t>
            </a:fld>
            <a:endParaRPr lang="uk-UA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CAA3-AAC3-4C3E-802C-F798E7B419E1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C6A1-04C8-4051-B849-0E64C6B8BBEB}" type="datetimeFigureOut">
              <a:rPr lang="uk-UA" smtClean="0"/>
              <a:pPr/>
              <a:t>13.07.2010</a:t>
            </a:fld>
            <a:endParaRPr lang="uk-UA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CAA3-AAC3-4C3E-802C-F798E7B419E1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C6A1-04C8-4051-B849-0E64C6B8BBEB}" type="datetimeFigureOut">
              <a:rPr lang="uk-UA" smtClean="0"/>
              <a:pPr/>
              <a:t>13.07.2010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CAA3-AAC3-4C3E-802C-F798E7B419E1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C12C6A1-04C8-4051-B849-0E64C6B8BBEB}" type="datetimeFigureOut">
              <a:rPr lang="uk-UA" smtClean="0"/>
              <a:pPr/>
              <a:t>13.07.2010</a:t>
            </a:fld>
            <a:endParaRPr lang="uk-UA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7C7CAA3-AAC3-4C3E-802C-F798E7B419E1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8%D0%BB%D0%B8%D0%B0%D0%B4%D0%B0" TargetMode="External"/><Relationship Id="rId3" Type="http://schemas.openxmlformats.org/officeDocument/2006/relationships/hyperlink" Target="http://ru.wikipedia.org/wiki/%D0%A4%D0%B0%D0%B9%D0%BB:Homeros_Caetani_Louvre_Ma440_n2.jpg" TargetMode="External"/><Relationship Id="rId7" Type="http://schemas.openxmlformats.org/officeDocument/2006/relationships/hyperlink" Target="http://ru.wikipedia.org/wiki/%D0%9F%D0%BE%D1%8D%D1%82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ru.wikipedia.org/wiki/%D0%94%D1%80%D0%B5%D0%B2%D0%BD%D1%8F%D1%8F_%D0%93%D1%80%D0%B5%D1%86%D0%B8%D1%8F" TargetMode="External"/><Relationship Id="rId5" Type="http://schemas.openxmlformats.org/officeDocument/2006/relationships/hyperlink" Target="http://ru.wikipedia.org/wiki/%D0%93%D1%80%D0%B5%D1%87%D0%B5%D1%81%D0%BA%D0%B8%D0%B9_%D1%8F%D0%B7%D1%8B%D0%BA" TargetMode="External"/><Relationship Id="rId4" Type="http://schemas.openxmlformats.org/officeDocument/2006/relationships/image" Target="../media/image3.jpeg"/><Relationship Id="rId9" Type="http://schemas.openxmlformats.org/officeDocument/2006/relationships/hyperlink" Target="http://ru.wikipedia.org/wiki/%D0%9E%D0%B4%D0%B8%D1%81%D1%81%D0%B5%D1%8F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0%D1%80%D0%B8%D1%81%D1%82%D0%BE%D1%82%D0%B5%D0%BB%D1%8C" TargetMode="External"/><Relationship Id="rId13" Type="http://schemas.openxmlformats.org/officeDocument/2006/relationships/hyperlink" Target="http://ru.wikipedia.org/wiki/%D0%A5%D0%B8%D0%BE%D1%81_(%D0%B3%D0%BE%D1%80%D0%BE%D0%B4)" TargetMode="External"/><Relationship Id="rId18" Type="http://schemas.openxmlformats.org/officeDocument/2006/relationships/hyperlink" Target="http://ru.wikipedia.org/wiki/%D0%90%D1%84%D0%B8%D0%BD%D1%8B" TargetMode="External"/><Relationship Id="rId26" Type="http://schemas.openxmlformats.org/officeDocument/2006/relationships/hyperlink" Target="http://ru.wikipedia.org/wiki/%D0%98%D0%BB%D0%B8%D0%B0%D0%B4%D0%B0" TargetMode="External"/><Relationship Id="rId3" Type="http://schemas.openxmlformats.org/officeDocument/2006/relationships/image" Target="../media/image4.jpeg"/><Relationship Id="rId21" Type="http://schemas.openxmlformats.org/officeDocument/2006/relationships/hyperlink" Target="http://ru.wikipedia.org/wiki/%D0%98%D0%BE%D1%81" TargetMode="External"/><Relationship Id="rId7" Type="http://schemas.openxmlformats.org/officeDocument/2006/relationships/hyperlink" Target="http://ru.wikipedia.org/wiki/%D0%93%D0%B5%D1%81%D0%B8%D1%85%D0%B8%D0%B9" TargetMode="External"/><Relationship Id="rId12" Type="http://schemas.openxmlformats.org/officeDocument/2006/relationships/hyperlink" Target="http://ru.wikipedia.org/wiki/%D0%98%D0%B7%D0%BC%D0%B8%D1%80" TargetMode="External"/><Relationship Id="rId17" Type="http://schemas.openxmlformats.org/officeDocument/2006/relationships/hyperlink" Target="http://ru.wikipedia.org/wiki/%D0%90%D1%80%D0%B3%D0%BE%D1%81_(%D0%B3%D0%BE%D1%80%D0%BE%D0%B4)" TargetMode="External"/><Relationship Id="rId25" Type="http://schemas.openxmlformats.org/officeDocument/2006/relationships/hyperlink" Target="http://ru.wikipedia.org/wiki/%D0%9A%D0%BE%D0%B9%D0%BD%D1%8D" TargetMode="External"/><Relationship Id="rId2" Type="http://schemas.openxmlformats.org/officeDocument/2006/relationships/audio" Target="../media/audio2.wav"/><Relationship Id="rId16" Type="http://schemas.openxmlformats.org/officeDocument/2006/relationships/hyperlink" Target="http://ru.wikipedia.org/wiki/%D0%A0%D0%BE%D0%B4%D0%BE%D1%81_(%D0%B3%D0%BE%D1%80%D0%BE%D0%B4)" TargetMode="External"/><Relationship Id="rId20" Type="http://schemas.openxmlformats.org/officeDocument/2006/relationships/hyperlink" Target="http://ru.wikipedia.org/wiki/%D0%9F%D0%B0%D0%B2%D1%81%D0%B0%D0%BD%D0%B8%D0%B9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ru.wikipedia.org/w/index.php?title=%D0%A4%D0%B8%D0%B2%D0%B0%D0%B8%D0%B4%D0%B0&amp;action=edit&amp;redlink=1" TargetMode="External"/><Relationship Id="rId11" Type="http://schemas.openxmlformats.org/officeDocument/2006/relationships/image" Target="../media/image5.jpeg"/><Relationship Id="rId24" Type="http://schemas.openxmlformats.org/officeDocument/2006/relationships/hyperlink" Target="http://ru.wikipedia.org/w/index.php?title=%D0%93%D0%BE%D0%BC%D0%B5%D1%80%D0%BE%D0%B2%D1%81%D0%BA%D0%B8%D0%B9_%D0%B4%D0%B8%D0%B0%D0%BB%D0%B5%D0%BA%D1%82&amp;action=edit&amp;redlink=1" TargetMode="External"/><Relationship Id="rId5" Type="http://schemas.openxmlformats.org/officeDocument/2006/relationships/hyperlink" Target="http://ru.wikipedia.org/w/index.php?title=%D0%9A%D0%B0%D0%BB%D0%BB%D0%B8%D0%BD_%D0%AD%D1%84%D0%B5%D1%81%D1%81%D0%BA%D0%B8%D0%B9&amp;action=edit&amp;redlink=1" TargetMode="External"/><Relationship Id="rId15" Type="http://schemas.openxmlformats.org/officeDocument/2006/relationships/hyperlink" Target="http://ru.wikipedia.org/wiki/%D0%A1%D0%B0%D0%BB%D0%B0%D0%BC%D0%B8%D0%BD" TargetMode="External"/><Relationship Id="rId23" Type="http://schemas.openxmlformats.org/officeDocument/2006/relationships/hyperlink" Target="http://ru.wikipedia.org/wiki/%D0%98%D0%BE%D0%BD%D0%B8%D0%B9%D1%86%D1%8B" TargetMode="External"/><Relationship Id="rId28" Type="http://schemas.openxmlformats.org/officeDocument/2006/relationships/hyperlink" Target="http://ru.wikipedia.org/wiki/VI_%D0%B2%D0%B5%D0%BA_%D0%B4%D0%BE_%D0%BD._%D1%8D." TargetMode="External"/><Relationship Id="rId10" Type="http://schemas.openxmlformats.org/officeDocument/2006/relationships/hyperlink" Target="http://ru.wikipedia.org/wiki/%D0%93%D0%BE%D0%BC%D0%B5%D1%80" TargetMode="External"/><Relationship Id="rId19" Type="http://schemas.openxmlformats.org/officeDocument/2006/relationships/hyperlink" Target="http://ru.wikipedia.org/wiki/%D0%93%D0%B5%D1%80%D0%BE%D0%B4%D0%BE%D1%82" TargetMode="External"/><Relationship Id="rId4" Type="http://schemas.openxmlformats.org/officeDocument/2006/relationships/hyperlink" Target="http://ru.wikipedia.org/wiki/VII_%D0%B2%D0%B5%D0%BA_%D0%B4%D0%BE_%D0%BD._%D1%8D." TargetMode="External"/><Relationship Id="rId9" Type="http://schemas.openxmlformats.org/officeDocument/2006/relationships/hyperlink" Target="http://ru.wikipedia.org/wiki/%D0%AD%D1%84%D0%BE%D1%80_%D0%9A%D0%B8%D0%BC%D1%81%D0%BA%D0%B8%D0%B9" TargetMode="External"/><Relationship Id="rId14" Type="http://schemas.openxmlformats.org/officeDocument/2006/relationships/hyperlink" Target="http://ru.wikipedia.org/wiki/%D0%9A%D0%BE%D0%BB%D0%BE%D1%84%D0%BE%D0%BD" TargetMode="External"/><Relationship Id="rId22" Type="http://schemas.openxmlformats.org/officeDocument/2006/relationships/hyperlink" Target="http://ru.wikipedia.org/wiki/%D0%9A%D0%B8%D0%BA%D0%BB%D0%B0%D0%B4%D1%8B" TargetMode="External"/><Relationship Id="rId27" Type="http://schemas.openxmlformats.org/officeDocument/2006/relationships/hyperlink" Target="http://ru.wikipedia.org/wiki/%D0%9E%D0%B4%D0%B8%D1%81%D1%81%D0%B5%D1%8F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III_%D0%B2%D0%B5%D0%BA_%D0%B4%D0%BE_%D0%BD._%D1%8D." TargetMode="External"/><Relationship Id="rId3" Type="http://schemas.openxmlformats.org/officeDocument/2006/relationships/image" Target="../media/image6.jpeg"/><Relationship Id="rId7" Type="http://schemas.openxmlformats.org/officeDocument/2006/relationships/hyperlink" Target="http://ru.wikipedia.org/wiki/%D0%93%D0%B5%D1%81%D0%B8%D0%BE%D0%B4" TargetMode="Externa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ru.wikipedia.org/wiki/%D0%93%D0%BE%D0%BC%D0%B5%D1%80" TargetMode="External"/><Relationship Id="rId11" Type="http://schemas.openxmlformats.org/officeDocument/2006/relationships/image" Target="../media/image7.jpeg"/><Relationship Id="rId5" Type="http://schemas.openxmlformats.org/officeDocument/2006/relationships/hyperlink" Target="http://ru.wikipedia.org/wiki/%D0%94%D0%B5%D0%BC%D0%BE%D0%B4%D0%BE%D0%BA" TargetMode="External"/><Relationship Id="rId10" Type="http://schemas.openxmlformats.org/officeDocument/2006/relationships/hyperlink" Target="http://ru.wikipedia.org/wiki/%D0%A4%D0%B0%D0%B9%D0%BB:Homeros_MFA_Munich_272.jpg" TargetMode="External"/><Relationship Id="rId4" Type="http://schemas.openxmlformats.org/officeDocument/2006/relationships/hyperlink" Target="http://ru.wikipedia.org/wiki/%D0%A2%D0%B8%D1%80%D0%B5%D1%81%D0%B8%D0%B9" TargetMode="External"/><Relationship Id="rId9" Type="http://schemas.openxmlformats.org/officeDocument/2006/relationships/hyperlink" Target="http://ru.wikipedia.org/wiki/%D0%AD%D0%B2%D0%B1%D0%B5%D1%8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ru.wikipedia.org/wiki/%D0%A4%D0%B0%D0%B9%D0%BB:AmbrosianIliadPict47Achilles.jpg" TargetMode="External"/><Relationship Id="rId5" Type="http://schemas.openxmlformats.org/officeDocument/2006/relationships/hyperlink" Target="http://ru.wikipedia.org/wiki/%D0%93%D0%BE%D0%BC%D0%B5%D1%80" TargetMode="External"/><Relationship Id="rId4" Type="http://schemas.openxmlformats.org/officeDocument/2006/relationships/hyperlink" Target="http://ru.wikipedia.org/wiki/%D0%97%D0%B5%D0%BB%D0%B8%D0%BD%D1%81%D0%BA%D0%B8%D0%B9,_%D0%A4%D0%B0%D0%B4%D0%B4%D0%B5%D0%B9_%D0%A4%D1%80%D0%B0%D0%BD%D1%86%D0%B5%D0%B2%D0%B8%D1%87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C%D0%B5%D1%80%D0%BA%D1%83%D1%80%D0%B8%D0%B9_(%D0%BF%D0%BB%D0%B0%D0%BD%D0%B5%D1%82%D0%B0)" TargetMode="External"/><Relationship Id="rId2" Type="http://schemas.openxmlformats.org/officeDocument/2006/relationships/hyperlink" Target="http://ru.wikipedia.org/w/index.php?title=%D0%93%D0%BE%D0%BC%D0%B5%D1%80_(%D0%BA%D1%80%D0%B0%D1%82%D0%B5%D1%80)&amp;action=edit&amp;redlink=1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omeros Caetani Louvre Ma440 n2.jpg">
            <a:hlinkClick r:id="rId3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4286248" cy="5357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43438" y="1714488"/>
            <a:ext cx="4214810" cy="1357322"/>
          </a:xfrm>
        </p:spPr>
        <p:txBody>
          <a:bodyPr>
            <a:noAutofit/>
          </a:bodyPr>
          <a:lstStyle/>
          <a:p>
            <a:r>
              <a:rPr lang="ru-RU" sz="9600" b="1" dirty="0" smtClean="0">
                <a:solidFill>
                  <a:schemeClr val="tx2">
                    <a:lumMod val="75000"/>
                  </a:schemeClr>
                </a:solidFill>
              </a:rPr>
              <a:t>Гомер</a:t>
            </a:r>
            <a:endParaRPr lang="uk-UA" sz="9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000636"/>
            <a:ext cx="9144000" cy="150017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ysClr val="windowText" lastClr="000000"/>
                </a:solidFill>
              </a:rPr>
              <a:t>Гомер</a:t>
            </a:r>
            <a:r>
              <a:rPr lang="ru-RU" dirty="0" smtClean="0">
                <a:solidFill>
                  <a:sysClr val="windowText" lastClr="000000"/>
                </a:solidFill>
              </a:rPr>
              <a:t> (</a:t>
            </a:r>
            <a:r>
              <a:rPr lang="ru-RU" u="sng" dirty="0" smtClean="0">
                <a:solidFill>
                  <a:sysClr val="windowText" lastClr="000000"/>
                </a:solidFill>
                <a:hlinkClick r:id="rId5" tooltip="Греческий язык"/>
              </a:rPr>
              <a:t>греч.</a:t>
            </a:r>
            <a:r>
              <a:rPr lang="ru-RU" dirty="0" smtClean="0">
                <a:solidFill>
                  <a:sysClr val="windowText" lastClr="000000"/>
                </a:solidFill>
              </a:rPr>
              <a:t> </a:t>
            </a:r>
            <a:r>
              <a:rPr lang="el-GR" dirty="0" smtClean="0">
                <a:solidFill>
                  <a:sysClr val="windowText" lastClr="000000"/>
                </a:solidFill>
              </a:rPr>
              <a:t>Ὅμηρος</a:t>
            </a:r>
            <a:r>
              <a:rPr lang="ru-RU" dirty="0" smtClean="0">
                <a:solidFill>
                  <a:sysClr val="windowText" lastClr="000000"/>
                </a:solidFill>
              </a:rPr>
              <a:t>) — легендарный </a:t>
            </a:r>
            <a:r>
              <a:rPr lang="ru-RU" u="sng" dirty="0" smtClean="0">
                <a:solidFill>
                  <a:sysClr val="windowText" lastClr="000000"/>
                </a:solidFill>
                <a:hlinkClick r:id="rId6" tooltip="Древняя Греция"/>
              </a:rPr>
              <a:t>древнегреческий</a:t>
            </a:r>
            <a:r>
              <a:rPr lang="ru-RU" dirty="0" smtClean="0">
                <a:solidFill>
                  <a:sysClr val="windowText" lastClr="000000"/>
                </a:solidFill>
              </a:rPr>
              <a:t> </a:t>
            </a:r>
            <a:r>
              <a:rPr lang="ru-RU" u="sng" dirty="0" smtClean="0">
                <a:solidFill>
                  <a:sysClr val="windowText" lastClr="000000"/>
                </a:solidFill>
                <a:hlinkClick r:id="rId7" tooltip="Поэт"/>
              </a:rPr>
              <a:t>поэт</a:t>
            </a:r>
            <a:r>
              <a:rPr lang="ru-RU" dirty="0" smtClean="0">
                <a:solidFill>
                  <a:sysClr val="windowText" lastClr="000000"/>
                </a:solidFill>
              </a:rPr>
              <a:t>-сказитель, которому приписывается создание </a:t>
            </a:r>
            <a:r>
              <a:rPr lang="uk-UA" dirty="0" smtClean="0"/>
              <a:t>«</a:t>
            </a:r>
            <a:r>
              <a:rPr lang="ru-RU" dirty="0" smtClean="0">
                <a:hlinkClick r:id="rId8" tooltip="Илиада"/>
              </a:rPr>
              <a:t>Илиада</a:t>
            </a:r>
            <a:r>
              <a:rPr lang="uk-UA" dirty="0" smtClean="0"/>
              <a:t>» </a:t>
            </a:r>
            <a:r>
              <a:rPr lang="uk-UA" dirty="0" smtClean="0"/>
              <a:t>и «</a:t>
            </a:r>
            <a:r>
              <a:rPr lang="uk-UA" dirty="0" smtClean="0">
                <a:hlinkClick r:id="rId9" tooltip="Одиссея"/>
              </a:rPr>
              <a:t>Одиссея</a:t>
            </a:r>
            <a:r>
              <a:rPr lang="uk-UA" dirty="0" smtClean="0"/>
              <a:t>»</a:t>
            </a:r>
            <a:endParaRPr lang="uk-UA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ransition spd="slow">
    <p:dissolve/>
    <p:sndAc>
      <p:stSnd>
        <p:snd r:embed="rId2" name="applaus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071546"/>
            <a:ext cx="9144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Значение имени «Гомер» (оно впервые встречается в </a:t>
            </a:r>
            <a:r>
              <a:rPr lang="ru-RU" dirty="0" smtClean="0">
                <a:hlinkClick r:id="rId4" tooltip="VII век до н. э."/>
              </a:rPr>
              <a:t>VII веке до н. э.</a:t>
            </a:r>
            <a:r>
              <a:rPr lang="ru-RU" dirty="0" smtClean="0"/>
              <a:t>, когда </a:t>
            </a:r>
            <a:r>
              <a:rPr lang="ru-RU" dirty="0" smtClean="0">
                <a:hlinkClick r:id="rId5" tooltip="Каллин Эфесский (страница отсутствует)"/>
              </a:rPr>
              <a:t>Каллин</a:t>
            </a:r>
            <a:r>
              <a:rPr lang="ru-RU" dirty="0" smtClean="0">
                <a:hlinkClick r:id="rId5" tooltip="Каллин Эфесский (страница отсутствует)"/>
              </a:rPr>
              <a:t> </a:t>
            </a:r>
            <a:r>
              <a:rPr lang="ru-RU" dirty="0" smtClean="0">
                <a:hlinkClick r:id="rId5" tooltip="Каллин Эфесский (страница отсутствует)"/>
              </a:rPr>
              <a:t>Эфесский</a:t>
            </a:r>
            <a:r>
              <a:rPr lang="ru-RU" dirty="0" smtClean="0"/>
              <a:t> назвал его автором «</a:t>
            </a:r>
            <a:r>
              <a:rPr lang="ru-RU" dirty="0" smtClean="0">
                <a:hlinkClick r:id="rId6" tooltip="Фиваида (страница отсутствует)"/>
              </a:rPr>
              <a:t>Фиваиды</a:t>
            </a:r>
            <a:r>
              <a:rPr lang="ru-RU" dirty="0" smtClean="0"/>
              <a:t>») пытались объяснить ещё в античности, предлагались варианты «заложник» (</a:t>
            </a:r>
            <a:r>
              <a:rPr lang="ru-RU" dirty="0" smtClean="0">
                <a:hlinkClick r:id="rId7" tooltip="Гесихий"/>
              </a:rPr>
              <a:t>Гесихий</a:t>
            </a:r>
            <a:r>
              <a:rPr lang="ru-RU" dirty="0" smtClean="0"/>
              <a:t>), «следующий за» (</a:t>
            </a:r>
            <a:r>
              <a:rPr lang="ru-RU" dirty="0" smtClean="0">
                <a:hlinkClick r:id="rId8" tooltip="Аристотель"/>
              </a:rPr>
              <a:t>Аристотель</a:t>
            </a:r>
            <a:r>
              <a:rPr lang="ru-RU" dirty="0" smtClean="0"/>
              <a:t>) или «слепец» (</a:t>
            </a:r>
            <a:r>
              <a:rPr lang="ru-RU" dirty="0" smtClean="0">
                <a:hlinkClick r:id="rId9" tooltip="Эфор Кимский"/>
              </a:rPr>
              <a:t>Эфор </a:t>
            </a:r>
            <a:r>
              <a:rPr lang="ru-RU" dirty="0" smtClean="0">
                <a:hlinkClick r:id="rId9" tooltip="Эфор Кимский"/>
              </a:rPr>
              <a:t>Кимский</a:t>
            </a:r>
            <a:r>
              <a:rPr lang="ru-RU" dirty="0" smtClean="0"/>
              <a:t>), «но все эти варианты так же неубедительны, как и современные предложения приписать ему значение „слагатель“ или „аккомпаниатор“. &lt;...&gt; Данное слово в своей ионийской форме </a:t>
            </a:r>
            <a:r>
              <a:rPr lang="ru-RU" dirty="0" smtClean="0"/>
              <a:t>Ομηρος</a:t>
            </a:r>
            <a:r>
              <a:rPr lang="ru-RU" dirty="0" smtClean="0"/>
              <a:t> — практически наверняка реальное личное имя».</a:t>
            </a:r>
            <a:r>
              <a:rPr lang="ru-RU" dirty="0" smtClean="0">
                <a:hlinkClick r:id="rId10"/>
              </a:rPr>
              <a:t>[3]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357290" y="214290"/>
            <a:ext cx="6500858" cy="707886"/>
          </a:xfrm>
          <a:prstGeom prst="rect">
            <a:avLst/>
          </a:prstGeom>
          <a:blipFill>
            <a:blip r:embed="rId11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Неизвестная  жизнь Гомера </a:t>
            </a:r>
            <a:endParaRPr lang="uk-UA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2928934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Место рождения Гомера неизвестно. За право называться его родиной боролись семь городов: </a:t>
            </a:r>
            <a:r>
              <a:rPr lang="ru-RU" dirty="0" smtClean="0">
                <a:hlinkClick r:id="rId12" tooltip="Измир"/>
              </a:rPr>
              <a:t>Смирна</a:t>
            </a:r>
            <a:r>
              <a:rPr lang="ru-RU" dirty="0" smtClean="0"/>
              <a:t>, </a:t>
            </a:r>
            <a:r>
              <a:rPr lang="ru-RU" dirty="0" smtClean="0">
                <a:hlinkClick r:id="rId13" tooltip="Хиос (город)"/>
              </a:rPr>
              <a:t>Хиос</a:t>
            </a:r>
            <a:r>
              <a:rPr lang="ru-RU" dirty="0" smtClean="0"/>
              <a:t>, </a:t>
            </a:r>
            <a:r>
              <a:rPr lang="ru-RU" dirty="0" smtClean="0">
                <a:hlinkClick r:id="rId14" tooltip="Колофон"/>
              </a:rPr>
              <a:t>Колофон</a:t>
            </a:r>
            <a:r>
              <a:rPr lang="ru-RU" dirty="0" smtClean="0"/>
              <a:t>, </a:t>
            </a:r>
            <a:r>
              <a:rPr lang="ru-RU" dirty="0" smtClean="0">
                <a:hlinkClick r:id="rId15" tooltip="Саламин"/>
              </a:rPr>
              <a:t>Саламин</a:t>
            </a:r>
            <a:r>
              <a:rPr lang="ru-RU" dirty="0" smtClean="0"/>
              <a:t>, </a:t>
            </a:r>
            <a:r>
              <a:rPr lang="ru-RU" dirty="0" smtClean="0">
                <a:hlinkClick r:id="rId16" tooltip="Родос (город)"/>
              </a:rPr>
              <a:t>Родос</a:t>
            </a:r>
            <a:r>
              <a:rPr lang="ru-RU" dirty="0" smtClean="0"/>
              <a:t>, </a:t>
            </a:r>
            <a:r>
              <a:rPr lang="ru-RU" dirty="0" smtClean="0">
                <a:hlinkClick r:id="rId17" tooltip="Аргос (город)"/>
              </a:rPr>
              <a:t>Аргос</a:t>
            </a:r>
            <a:r>
              <a:rPr lang="ru-RU" dirty="0" smtClean="0"/>
              <a:t>, </a:t>
            </a:r>
            <a:r>
              <a:rPr lang="ru-RU" dirty="0" smtClean="0">
                <a:hlinkClick r:id="rId18" tooltip="Афины"/>
              </a:rPr>
              <a:t>Афины</a:t>
            </a:r>
            <a:r>
              <a:rPr lang="ru-RU" dirty="0" smtClean="0"/>
              <a:t>. Как сообщают </a:t>
            </a:r>
            <a:r>
              <a:rPr lang="ru-RU" dirty="0" smtClean="0">
                <a:hlinkClick r:id="rId19" tooltip="Геродот"/>
              </a:rPr>
              <a:t>Геродот</a:t>
            </a:r>
            <a:r>
              <a:rPr lang="ru-RU" dirty="0" smtClean="0"/>
              <a:t> и </a:t>
            </a:r>
            <a:r>
              <a:rPr lang="ru-RU" dirty="0" smtClean="0">
                <a:hlinkClick r:id="rId20" tooltip="Павсаний"/>
              </a:rPr>
              <a:t>Павсаний</a:t>
            </a:r>
            <a:r>
              <a:rPr lang="ru-RU" dirty="0" smtClean="0"/>
              <a:t>, умер Гомер на острове </a:t>
            </a:r>
            <a:r>
              <a:rPr lang="ru-RU" dirty="0" smtClean="0">
                <a:hlinkClick r:id="rId21" tooltip="Иос"/>
              </a:rPr>
              <a:t>Иос</a:t>
            </a:r>
            <a:r>
              <a:rPr lang="ru-RU" dirty="0" smtClean="0"/>
              <a:t> архипелага </a:t>
            </a:r>
            <a:r>
              <a:rPr lang="ru-RU" dirty="0" smtClean="0">
                <a:hlinkClick r:id="rId22" tooltip="Киклады"/>
              </a:rPr>
              <a:t>Киклады</a:t>
            </a:r>
            <a:r>
              <a:rPr lang="ru-RU" dirty="0" smtClean="0"/>
              <a:t>. Вероятно, «Илиада» и «Одиссея» были сложены на малоазийском побережье Греции, заселенном </a:t>
            </a:r>
            <a:r>
              <a:rPr lang="ru-RU" dirty="0" smtClean="0">
                <a:hlinkClick r:id="rId23" tooltip="Ионийцы"/>
              </a:rPr>
              <a:t>ионийскими племенами</a:t>
            </a:r>
            <a:r>
              <a:rPr lang="ru-RU" dirty="0" smtClean="0"/>
              <a:t>, или на одном из прилегающих островов. Впрочем, </a:t>
            </a:r>
            <a:r>
              <a:rPr lang="ru-RU" dirty="0" smtClean="0">
                <a:hlinkClick r:id="rId24" tooltip="Гомеровский диалект (страница отсутствует)"/>
              </a:rPr>
              <a:t>гомеровский диалект</a:t>
            </a:r>
            <a:r>
              <a:rPr lang="ru-RU" dirty="0" smtClean="0"/>
              <a:t> не дает даже точных сведений о племенной принадлежности Гомера, так как представляет собой сочетание ионийского и </a:t>
            </a:r>
            <a:r>
              <a:rPr lang="ru-RU" dirty="0" smtClean="0"/>
              <a:t>эолийского</a:t>
            </a:r>
            <a:r>
              <a:rPr lang="ru-RU" dirty="0" smtClean="0"/>
              <a:t> диалектов древнегреческого языка. Существует предположение, что </a:t>
            </a:r>
            <a:r>
              <a:rPr lang="ru-RU" dirty="0" smtClean="0">
                <a:hlinkClick r:id="rId24" tooltip="Гомеровский диалект (страница отсутствует)"/>
              </a:rPr>
              <a:t>гомеровский диалект</a:t>
            </a:r>
            <a:r>
              <a:rPr lang="ru-RU" dirty="0" smtClean="0"/>
              <a:t> представляет собой одну из форм поэтического </a:t>
            </a:r>
            <a:r>
              <a:rPr lang="ru-RU" dirty="0" smtClean="0">
                <a:hlinkClick r:id="rId25" tooltip="Койнэ"/>
              </a:rPr>
              <a:t>койнэ</a:t>
            </a:r>
            <a:r>
              <a:rPr lang="ru-RU" dirty="0" smtClean="0"/>
              <a:t>, сформировавшегося задолго до предполагаемого времени жизни Гомера.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57224" y="5429264"/>
            <a:ext cx="61436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О </a:t>
            </a:r>
            <a:r>
              <a:rPr lang="uk-UA" dirty="0" smtClean="0"/>
              <a:t>жизни</a:t>
            </a:r>
            <a:r>
              <a:rPr lang="uk-UA" dirty="0" smtClean="0"/>
              <a:t> и </a:t>
            </a:r>
            <a:r>
              <a:rPr lang="uk-UA" dirty="0" smtClean="0"/>
              <a:t>личности</a:t>
            </a:r>
            <a:r>
              <a:rPr lang="uk-UA" dirty="0" smtClean="0"/>
              <a:t> Гомера </a:t>
            </a:r>
            <a:r>
              <a:rPr lang="uk-UA" dirty="0" smtClean="0"/>
              <a:t>достоверно</a:t>
            </a:r>
            <a:r>
              <a:rPr lang="uk-UA" dirty="0" smtClean="0"/>
              <a:t> </a:t>
            </a:r>
            <a:r>
              <a:rPr lang="uk-UA" dirty="0" smtClean="0"/>
              <a:t>ничего</a:t>
            </a:r>
            <a:r>
              <a:rPr lang="uk-UA" dirty="0" smtClean="0"/>
              <a:t> не </a:t>
            </a:r>
            <a:r>
              <a:rPr lang="ru-RU" dirty="0" smtClean="0"/>
              <a:t>известно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5657671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Ясно, однако, что «</a:t>
            </a:r>
            <a:r>
              <a:rPr lang="uk-UA" dirty="0" smtClean="0">
                <a:hlinkClick r:id="rId26" tooltip="Илиада"/>
              </a:rPr>
              <a:t>Илиада</a:t>
            </a:r>
            <a:r>
              <a:rPr lang="uk-UA" dirty="0" smtClean="0"/>
              <a:t>» и «</a:t>
            </a:r>
            <a:r>
              <a:rPr lang="uk-UA" dirty="0" smtClean="0">
                <a:hlinkClick r:id="rId27" tooltip="Одиссея"/>
              </a:rPr>
              <a:t>Одиссея</a:t>
            </a:r>
            <a:r>
              <a:rPr lang="uk-UA" dirty="0" smtClean="0"/>
              <a:t>» </a:t>
            </a:r>
            <a:r>
              <a:rPr lang="uk-UA" dirty="0" smtClean="0"/>
              <a:t>были</a:t>
            </a:r>
            <a:r>
              <a:rPr lang="uk-UA" dirty="0" smtClean="0"/>
              <a:t> </a:t>
            </a:r>
            <a:r>
              <a:rPr lang="uk-UA" dirty="0" smtClean="0"/>
              <a:t>созданы</a:t>
            </a:r>
            <a:r>
              <a:rPr lang="uk-UA" dirty="0" smtClean="0"/>
              <a:t> </a:t>
            </a:r>
            <a:r>
              <a:rPr lang="uk-UA" dirty="0" smtClean="0"/>
              <a:t>значительно</a:t>
            </a:r>
            <a:r>
              <a:rPr lang="uk-UA" dirty="0" smtClean="0"/>
              <a:t> </a:t>
            </a:r>
            <a:r>
              <a:rPr lang="uk-UA" dirty="0" smtClean="0"/>
              <a:t>позже</a:t>
            </a:r>
            <a:r>
              <a:rPr lang="uk-UA" dirty="0" smtClean="0"/>
              <a:t> </a:t>
            </a:r>
            <a:r>
              <a:rPr lang="uk-UA" dirty="0" smtClean="0"/>
              <a:t>описываемых</a:t>
            </a:r>
            <a:r>
              <a:rPr lang="uk-UA" dirty="0" smtClean="0"/>
              <a:t> в них </a:t>
            </a:r>
            <a:r>
              <a:rPr lang="uk-UA" dirty="0" smtClean="0"/>
              <a:t>событий</a:t>
            </a:r>
            <a:r>
              <a:rPr lang="uk-UA" dirty="0" smtClean="0"/>
              <a:t>, </a:t>
            </a:r>
            <a:r>
              <a:rPr lang="uk-UA" dirty="0" smtClean="0"/>
              <a:t>но</a:t>
            </a:r>
            <a:r>
              <a:rPr lang="uk-UA" dirty="0" smtClean="0"/>
              <a:t> раньше </a:t>
            </a:r>
            <a:r>
              <a:rPr lang="uk-UA" dirty="0" smtClean="0">
                <a:hlinkClick r:id="rId28" tooltip="VI век до н. э."/>
              </a:rPr>
              <a:t>VI </a:t>
            </a:r>
            <a:r>
              <a:rPr lang="uk-UA" dirty="0" smtClean="0">
                <a:hlinkClick r:id="rId28" tooltip="VI век до н. э."/>
              </a:rPr>
              <a:t>века</a:t>
            </a:r>
            <a:r>
              <a:rPr lang="uk-UA" dirty="0" smtClean="0">
                <a:hlinkClick r:id="rId28" tooltip="VI век до н. э."/>
              </a:rPr>
              <a:t> до н. э.</a:t>
            </a:r>
            <a:r>
              <a:rPr lang="uk-UA" dirty="0" smtClean="0"/>
              <a:t>, когда </a:t>
            </a:r>
            <a:r>
              <a:rPr lang="uk-UA" dirty="0" smtClean="0"/>
              <a:t>достоверно</a:t>
            </a:r>
            <a:r>
              <a:rPr lang="uk-UA" dirty="0" smtClean="0"/>
              <a:t> зафиксировано </a:t>
            </a:r>
            <a:r>
              <a:rPr lang="uk-UA" dirty="0" smtClean="0"/>
              <a:t>их</a:t>
            </a:r>
            <a:r>
              <a:rPr lang="uk-UA" dirty="0" smtClean="0"/>
              <a:t> существование. </a:t>
            </a:r>
            <a:r>
              <a:rPr lang="uk-UA" dirty="0" smtClean="0"/>
              <a:t>Хронологический</a:t>
            </a:r>
            <a:r>
              <a:rPr lang="uk-UA" dirty="0" smtClean="0"/>
              <a:t> период, в </a:t>
            </a:r>
            <a:r>
              <a:rPr lang="uk-UA" dirty="0" smtClean="0"/>
              <a:t>котором</a:t>
            </a:r>
            <a:r>
              <a:rPr lang="uk-UA" dirty="0" smtClean="0"/>
              <a:t> локализует </a:t>
            </a:r>
            <a:r>
              <a:rPr lang="uk-UA" dirty="0" smtClean="0"/>
              <a:t>жизнь</a:t>
            </a:r>
            <a:r>
              <a:rPr lang="uk-UA" dirty="0" smtClean="0"/>
              <a:t> Гомера современная наука, — </a:t>
            </a:r>
            <a:r>
              <a:rPr lang="uk-UA" dirty="0" smtClean="0"/>
              <a:t>приблизительно</a:t>
            </a:r>
            <a:r>
              <a:rPr lang="uk-UA" dirty="0" smtClean="0"/>
              <a:t> VIII век до н. э.</a:t>
            </a:r>
            <a:endParaRPr lang="uk-UA" dirty="0"/>
          </a:p>
        </p:txBody>
      </p:sp>
    </p:spTree>
  </p:cSld>
  <p:clrMapOvr>
    <a:masterClrMapping/>
  </p:clrMapOvr>
  <p:transition spd="slow">
    <p:wheel spokes="3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p" animBg="1"/>
      <p:bldP spid="5" grpId="0" build="p"/>
      <p:bldP spid="6" grpId="0" build="p"/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6286512" cy="6858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Традиционно Гомер изображается слепцом. Наиболее вероятно, что это представление исходит не из реальных фактов жизни Гомера, а представляет собой реконструкцию, характерную для жанра античной биографии. Поскольку многие выдающиеся легендарные прорицатели и певцы были слепыми (например, </a:t>
            </a: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4" tooltip="Тиресий"/>
              </a:rPr>
              <a:t>Тиресий</a:t>
            </a: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), по античной логике, связывавшей пророческий и поэтический дар, предположение о слепоте Гомера выглядело весьма правдоподобным. Кроме того, певец </a:t>
            </a: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5" tooltip="Демодок"/>
              </a:rPr>
              <a:t>Демодок</a:t>
            </a: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 «Одиссее» слепой от рождения</a:t>
            </a: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6"/>
              </a:rPr>
              <a:t>[1]</a:t>
            </a: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что также могло восприниматься автобиографично.</a:t>
            </a:r>
          </a:p>
          <a:p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Существует предание о поэтическом поединке Гомера с </a:t>
            </a: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7" tooltip="Гесиод"/>
              </a:rPr>
              <a:t>Гесиодом</a:t>
            </a: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описанное в сочинении «Состязание Гомера и Гесиода», созданном не позднее </a:t>
            </a: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8" tooltip="III век до н. э."/>
              </a:rPr>
              <a:t>III в. до н. э.</a:t>
            </a: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а по мнению многих исследователей, и значительно раньше</a:t>
            </a: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6"/>
              </a:rPr>
              <a:t>[2]</a:t>
            </a: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Поэты якобы встретились на острове </a:t>
            </a: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9" tooltip="Эвбея"/>
              </a:rPr>
              <a:t>Эвбее</a:t>
            </a: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на играх в честь погибшего Амфидема и читали каждый свои лучшие стихи. Царь </a:t>
            </a: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Панед</a:t>
            </a: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выступивший судьей на состязании, присудил победу Гесиоду, так как тот призывает к земледелию и миру, а не к войне и побоищам. Впрочем, симпатии аудитории были на стороне Гомера.</a:t>
            </a:r>
          </a:p>
          <a:p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Кроме «Илиады» и «Одиссеи» Гомеру приписывается ряд произведений, несомненно созданных позднее: «гомеровы гимны», комическую поэму «</a:t>
            </a: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Маргит</a:t>
            </a: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» и др.</a:t>
            </a:r>
            <a:endParaRPr lang="ru-RU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Рисунок 3" descr="http://upload.wikimedia.org/wikipedia/commons/thumb/c/c6/Homeros_MFA_Munich_272.jpg/220px-Homeros_MFA_Munich_272.jpg">
            <a:hlinkClick r:id="rId10"/>
          </p:cNvPr>
          <p:cNvPicPr/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071802" y="0"/>
            <a:ext cx="6072198" cy="6858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  <p:sndAc>
      <p:stSnd>
        <p:snd r:embed="rId2" name="drumroll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52" y="285728"/>
            <a:ext cx="7429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chemeClr val="accent1">
                    <a:lumMod val="50000"/>
                  </a:schemeClr>
                </a:solidFill>
              </a:rPr>
              <a:t>Художественные особенности</a:t>
            </a:r>
            <a:endParaRPr lang="uk-UA" sz="36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928670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Одна из важнейших композиционных особенностей «Илиады» — «закон хронологической несовместимости», сформулированный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  <a:hlinkClick r:id="rId4" tooltip="Зелинский, Фаддей Францевич"/>
              </a:rPr>
              <a:t>Фаддем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  <a:hlinkClick r:id="rId4" tooltip="Зелинский, Фаддей Францевич"/>
              </a:rPr>
              <a:t> Францевичем Зелинским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. Он состоит в том, что «У Гомера никогда рассказ не возвращается к точке своего отправления. Отсюда следует, что параллельные действия у Гомера изображаемы быть не могут; поэтическая техника Гомера знает только простое, линейное, а не двойное, квадратное измерение»</a:t>
            </a:r>
            <a:r>
              <a:rPr kumimoji="0" lang="ru-RU" sz="1600" b="1" i="1" u="none" strike="noStrike" cap="none" normalizeH="0" baseline="30000" dirty="0" smtClean="0">
                <a:ln>
                  <a:noFill/>
                </a:ln>
                <a:solidFill>
                  <a:srgbClr val="0000FF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  <a:hlinkClick r:id="rId5"/>
              </a:rPr>
              <a:t>[6]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. Таким образом, иногда параллельные события изображаются как последовательные, иногда же одно из них лишь упоминается или даже замалчивается. Этим объясняются некоторые мнимые противоречия в тексте поэмы.</a:t>
            </a: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3214686"/>
            <a:ext cx="9144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Исследователи отмечают связность произведений, последовательное развитие действия и цельные образы главных героев. Сравнивая словесное искусство Гомера с изобразительным искусством той эпохи, нередко говорят о геометрическом стиле поэм</a:t>
            </a:r>
            <a:r>
              <a:rPr kumimoji="0" lang="ru-RU" sz="1600" b="1" i="1" u="none" strike="noStrike" cap="none" normalizeH="0" baseline="30000" dirty="0" smtClean="0">
                <a:ln>
                  <a:noFill/>
                </a:ln>
                <a:solidFill>
                  <a:srgbClr val="0000FF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  <a:hlinkClick r:id="rId5"/>
              </a:rPr>
              <a:t>[7]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. Впрочем, о единстве композиции «Илиады» и «Одиссеи» высказываются и противоположные мнения в духе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аналитизма</a:t>
            </a:r>
            <a:r>
              <a:rPr kumimoji="0" lang="ru-RU" sz="1600" b="1" i="1" u="none" strike="noStrike" cap="none" normalizeH="0" baseline="30000" dirty="0" smtClean="0">
                <a:ln>
                  <a:noFill/>
                </a:ln>
                <a:solidFill>
                  <a:srgbClr val="0000FF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  <a:hlinkClick r:id="rId5"/>
              </a:rPr>
              <a:t>[8]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.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4429132"/>
            <a:ext cx="9144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Для Гомера характерны составные эпитеты («быстроногий», «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розоперстая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», «громовержец»); значение этих и других эпитетов следует рассматривать не ситуативно, а в рамках традиционной формульной системы. Так, ахейцы «пышнопоножные» даже в том случае, если они описываются не в доспехах, а Ахиллес «быстроногий» даже во время отдыха.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5715016"/>
            <a:ext cx="88582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/>
              <a:t>Стиль обеих поэм можно охарактеризовать как формульный. Под формулой при этом понимается не набор штампов, а система гибких (изменяемых) выражений, которые связаны с определенным метрическим местом строки. </a:t>
            </a:r>
            <a:endParaRPr lang="uk-UA" b="1" i="1" dirty="0"/>
          </a:p>
        </p:txBody>
      </p:sp>
      <p:pic>
        <p:nvPicPr>
          <p:cNvPr id="7" name="Рисунок 6" descr="http://upload.wikimedia.org/wikipedia/commons/thumb/d/dd/AmbrosianIliadPict47Achilles.jpg/220px-AmbrosianIliadPict47Achilles.jpg">
            <a:hlinkClick r:id="rId6"/>
          </p:cNvPr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357422" y="0"/>
            <a:ext cx="5929354" cy="62865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 spd="slow">
    <p:split orient="vert"/>
    <p:sndAc>
      <p:stSnd>
        <p:snd r:embed="rId3" name="wind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2049" grpId="0" build="p"/>
      <p:bldP spid="2050" grpId="0" build="p"/>
      <p:bldP spid="2051" grpId="0" build="p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572140"/>
            <a:ext cx="8458200" cy="520700"/>
          </a:xfrm>
        </p:spPr>
        <p:txBody>
          <a:bodyPr>
            <a:noAutofit/>
          </a:bodyPr>
          <a:lstStyle/>
          <a:p>
            <a:r>
              <a:rPr lang="ru-RU" sz="2400" dirty="0" smtClean="0"/>
              <a:t>В честь Гомера назван </a:t>
            </a:r>
            <a:r>
              <a:rPr lang="ru-RU" sz="2400" dirty="0" smtClean="0">
                <a:hlinkClick r:id="rId2" tooltip="Гомер (кратер) (страница отсутствует)"/>
              </a:rPr>
              <a:t>кратер</a:t>
            </a:r>
            <a:r>
              <a:rPr lang="ru-RU" sz="2400" dirty="0" smtClean="0"/>
              <a:t> на </a:t>
            </a:r>
            <a:r>
              <a:rPr lang="ru-RU" sz="2400" dirty="0" smtClean="0">
                <a:hlinkClick r:id="rId3" tooltip="Меркурий (планета)"/>
              </a:rPr>
              <a:t>Меркурии</a:t>
            </a:r>
            <a:r>
              <a:rPr lang="ru-RU" sz="2400" dirty="0" smtClean="0"/>
              <a:t>.</a:t>
            </a:r>
            <a:r>
              <a:rPr lang="uk-UA" sz="2400" dirty="0" smtClean="0"/>
              <a:t/>
            </a:r>
            <a:br>
              <a:rPr lang="uk-UA" sz="2400" dirty="0" smtClean="0"/>
            </a:br>
            <a:endParaRPr lang="uk-UA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 fontScale="92500"/>
          </a:bodyPr>
          <a:lstStyle/>
          <a:p>
            <a:r>
              <a:rPr lang="ru-RU" sz="2000" b="1" i="1" dirty="0" smtClean="0"/>
              <a:t>Для Гомера характерны составные эпитеты («быстроногий», «</a:t>
            </a:r>
            <a:r>
              <a:rPr lang="ru-RU" sz="2000" b="1" i="1" dirty="0" smtClean="0"/>
              <a:t>розоперстая</a:t>
            </a:r>
            <a:r>
              <a:rPr lang="ru-RU" sz="2000" b="1" i="1" dirty="0" smtClean="0"/>
              <a:t>», «громовержец»); значение этих и других эпитетов следует рассматривать не ситуативно, а в рамках традиционной формульной системы. Так, ахейцы «пышнопоножные» даже в том случае, если они описываются не в доспехах, а Ахиллес «быстроногий» даже во время отдыха.</a:t>
            </a:r>
            <a:endParaRPr lang="uk-UA" sz="2000" b="1" i="1" dirty="0" smtClean="0"/>
          </a:p>
          <a:p>
            <a:endParaRPr lang="uk-UA" dirty="0"/>
          </a:p>
        </p:txBody>
      </p:sp>
      <p:pic>
        <p:nvPicPr>
          <p:cNvPr id="5" name="Содержимое 4" descr="http://www.piplz.ru/photo/Homer.jpg"/>
          <p:cNvPicPr>
            <a:picLocks noGrp="1"/>
          </p:cNvPicPr>
          <p:nvPr>
            <p:ph sz="half"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3643306" y="428604"/>
            <a:ext cx="5286380" cy="464347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Гомер "/>
          <p:cNvPicPr>
            <a:picLocks noGrp="1"/>
          </p:cNvPicPr>
          <p:nvPr>
            <p:ph type="pic" idx="1"/>
          </p:nvPr>
        </p:nvPicPr>
        <p:blipFill>
          <a:blip r:embed="rId3"/>
          <a:srcRect t="22727" b="22727"/>
          <a:stretch>
            <a:fillRect/>
          </a:stretch>
        </p:blipFill>
        <p:spPr bwMode="auto">
          <a:xfrm>
            <a:off x="1571604" y="1500174"/>
            <a:ext cx="5857916" cy="370275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28794" y="5643578"/>
            <a:ext cx="5786478" cy="928694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i="1" cap="none" dirty="0" smtClean="0">
                <a:ln w="1905">
                  <a:solidFill>
                    <a:srgbClr val="FF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Гибок</a:t>
            </a:r>
            <a:r>
              <a:rPr lang="uk-UA" i="1" cap="none" dirty="0" smtClean="0">
                <a:ln w="1905">
                  <a:solidFill>
                    <a:srgbClr val="FF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язык </a:t>
            </a:r>
            <a:r>
              <a:rPr lang="uk-UA" i="1" cap="none" dirty="0" smtClean="0">
                <a:ln w="1905">
                  <a:solidFill>
                    <a:srgbClr val="FF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человека</a:t>
            </a:r>
            <a:r>
              <a:rPr lang="uk-UA" i="1" cap="none" dirty="0" smtClean="0">
                <a:ln w="1905">
                  <a:solidFill>
                    <a:srgbClr val="FF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; речей для него </a:t>
            </a:r>
            <a:r>
              <a:rPr lang="uk-UA" i="1" cap="none" dirty="0" smtClean="0">
                <a:ln w="1905">
                  <a:solidFill>
                    <a:srgbClr val="FF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изобильно</a:t>
            </a:r>
            <a:r>
              <a:rPr lang="uk-UA" i="1" cap="none" dirty="0" smtClean="0">
                <a:ln w="1905">
                  <a:solidFill>
                    <a:srgbClr val="FF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br>
              <a:rPr lang="uk-UA" i="1" cap="none" dirty="0" smtClean="0">
                <a:ln w="1905">
                  <a:solidFill>
                    <a:srgbClr val="FF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uk-UA" i="1" cap="none" dirty="0" smtClean="0">
                <a:ln w="1905">
                  <a:solidFill>
                    <a:srgbClr val="FF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Всяких, поле для слов и </a:t>
            </a:r>
            <a:r>
              <a:rPr lang="uk-UA" i="1" cap="none" dirty="0" smtClean="0">
                <a:ln w="1905">
                  <a:solidFill>
                    <a:srgbClr val="FF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туда</a:t>
            </a:r>
            <a:r>
              <a:rPr lang="uk-UA" i="1" cap="none" dirty="0" smtClean="0">
                <a:ln w="1905">
                  <a:solidFill>
                    <a:srgbClr val="FF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и сюда </a:t>
            </a:r>
            <a:r>
              <a:rPr lang="uk-UA" i="1" cap="none" dirty="0" smtClean="0">
                <a:ln w="1905">
                  <a:solidFill>
                    <a:srgbClr val="FF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беспредельно</a:t>
            </a:r>
            <a:r>
              <a:rPr lang="uk-UA" i="1" cap="none" dirty="0" smtClean="0">
                <a:ln w="1905">
                  <a:solidFill>
                    <a:srgbClr val="FF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uk-UA" cap="none" dirty="0">
              <a:ln w="1905">
                <a:solidFill>
                  <a:srgbClr val="FF0000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85852" y="142852"/>
            <a:ext cx="6929486" cy="1071546"/>
          </a:xfrm>
        </p:spPr>
        <p:txBody>
          <a:bodyPr>
            <a:prstTxWarp prst="textInflateBottom">
              <a:avLst/>
            </a:prstTxWarp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uk-UA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Гомер </a:t>
            </a:r>
            <a:r>
              <a:rPr lang="uk-UA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замечательно</a:t>
            </a:r>
            <a:r>
              <a:rPr lang="uk-UA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подтверждает </a:t>
            </a:r>
            <a:r>
              <a:rPr lang="uk-UA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свои</a:t>
            </a:r>
            <a:r>
              <a:rPr lang="uk-UA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же слова.</a:t>
            </a:r>
            <a:endParaRPr lang="uk-UA" sz="2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applaus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97</TotalTime>
  <Words>519</Words>
  <Application>Microsoft Office PowerPoint</Application>
  <PresentationFormat>Экран (4:3)</PresentationFormat>
  <Paragraphs>20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Гомер</vt:lpstr>
      <vt:lpstr>Слайд 2</vt:lpstr>
      <vt:lpstr>Слайд 3</vt:lpstr>
      <vt:lpstr>Слайд 4</vt:lpstr>
      <vt:lpstr>В честь Гомера назван кратер на Меркурии. </vt:lpstr>
      <vt:lpstr>Гибок язык человека; речей для него изобильно  Всяких, поле для слов и туда и сюда беспредельно.</vt:lpstr>
    </vt:vector>
  </TitlesOfParts>
  <Company>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Гомер</dc:title>
  <dc:creator>user</dc:creator>
  <cp:lastModifiedBy>user</cp:lastModifiedBy>
  <cp:revision>11</cp:revision>
  <dcterms:created xsi:type="dcterms:W3CDTF">2010-07-12T17:59:53Z</dcterms:created>
  <dcterms:modified xsi:type="dcterms:W3CDTF">2010-07-13T19:28:51Z</dcterms:modified>
</cp:coreProperties>
</file>