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20.02.2014</a:t>
            </a:fld>
            <a:endParaRPr lang="ru-R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20.02.2014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0.wav"/><Relationship Id="rId7" Type="http://schemas.openxmlformats.org/officeDocument/2006/relationships/image" Target="../media/image26.jpeg"/><Relationship Id="rId2" Type="http://schemas.microsoft.com/office/2007/relationships/media" Target="../media/media10.wav"/><Relationship Id="rId1" Type="http://schemas.openxmlformats.org/officeDocument/2006/relationships/tags" Target="../tags/tag10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1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wav"/><Relationship Id="rId7" Type="http://schemas.openxmlformats.org/officeDocument/2006/relationships/image" Target="../media/image6.jpeg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3.png"/><Relationship Id="rId3" Type="http://schemas.openxmlformats.org/officeDocument/2006/relationships/audio" Target="../media/media7.wav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media8.wav"/><Relationship Id="rId7" Type="http://schemas.openxmlformats.org/officeDocument/2006/relationships/image" Target="../media/image17.jpeg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16.jpeg"/><Relationship Id="rId11" Type="http://schemas.openxmlformats.org/officeDocument/2006/relationships/image" Target="../media/image3.pn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wav"/><Relationship Id="rId7" Type="http://schemas.openxmlformats.org/officeDocument/2006/relationships/image" Target="../media/image23.jpeg"/><Relationship Id="rId2" Type="http://schemas.microsoft.com/office/2007/relationships/media" Target="../media/media9.wav"/><Relationship Id="rId1" Type="http://schemas.openxmlformats.org/officeDocument/2006/relationships/tags" Target="../tags/tag9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2825540"/>
          </a:xfrm>
        </p:spPr>
        <p:txBody>
          <a:bodyPr>
            <a:normAutofit/>
          </a:bodyPr>
          <a:lstStyle/>
          <a:p>
            <a:r>
              <a:rPr lang="ru-RU" dirty="0" smtClean="0"/>
              <a:t>Презентац</a:t>
            </a:r>
            <a:r>
              <a:rPr lang="uk-UA" dirty="0" smtClean="0"/>
              <a:t>ія</a:t>
            </a:r>
          </a:p>
          <a:p>
            <a:r>
              <a:rPr lang="uk-UA" dirty="0" smtClean="0"/>
              <a:t>На урок світової літератури</a:t>
            </a:r>
          </a:p>
          <a:p>
            <a:r>
              <a:rPr lang="uk-UA" dirty="0" smtClean="0"/>
              <a:t>ЗОШ </a:t>
            </a:r>
            <a:r>
              <a:rPr lang="en-US" dirty="0" smtClean="0"/>
              <a:t>I-II </a:t>
            </a:r>
            <a:r>
              <a:rPr lang="uk-UA" dirty="0" smtClean="0"/>
              <a:t>ступенів №</a:t>
            </a:r>
            <a:r>
              <a:rPr lang="uk-UA" sz="3000" dirty="0" smtClean="0"/>
              <a:t>11</a:t>
            </a:r>
            <a:r>
              <a:rPr lang="uk-UA" dirty="0" smtClean="0"/>
              <a:t> </a:t>
            </a:r>
          </a:p>
          <a:p>
            <a:r>
              <a:rPr lang="uk-UA" dirty="0" smtClean="0"/>
              <a:t>Учня 7-ого класу</a:t>
            </a:r>
          </a:p>
          <a:p>
            <a:r>
              <a:rPr lang="uk-UA" dirty="0" smtClean="0"/>
              <a:t>Грицана Володимира </a:t>
            </a:r>
            <a:endParaRPr lang="ru-RU" dirty="0"/>
          </a:p>
        </p:txBody>
      </p:sp>
      <p:pic>
        <p:nvPicPr>
          <p:cNvPr id="1026" name="Picture 2" descr="C:\Users\Дана\Desktop\Презентация Артур Конан Дойль\Картинки\40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53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127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1623">
        <p:cut/>
      </p:transition>
    </mc:Choice>
    <mc:Fallback xmlns="">
      <p:transition advTm="11623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92696"/>
            <a:ext cx="9144000" cy="115409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Кадри з к</a:t>
            </a:r>
            <a:r>
              <a:rPr lang="en-US" dirty="0" smtClean="0"/>
              <a:t>/</a:t>
            </a:r>
            <a:r>
              <a:rPr lang="uk-UA" dirty="0" smtClean="0"/>
              <a:t>ф «Шерлок Холмс» (сучасний)</a:t>
            </a:r>
            <a:endParaRPr lang="ru-RU" dirty="0"/>
          </a:p>
        </p:txBody>
      </p:sp>
      <p:pic>
        <p:nvPicPr>
          <p:cNvPr id="9218" name="Picture 2" descr="C:\Users\Дана\Desktop\Презентация Артур Конан Дойль\Картинки\5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488" y="2636912"/>
            <a:ext cx="3269502" cy="2037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19" name="Picture 3" descr="C:\Users\Дана\Desktop\Презентация Артур Конан Дойль\Картинки\44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225" y="4473593"/>
            <a:ext cx="3409697" cy="22322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Дана\Desktop\Презентация Артур Конан Дойль\Картинки\45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3402613" cy="211320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6379009"/>
      </p:ext>
    </p:extLst>
  </p:cSld>
  <p:clrMapOvr>
    <a:masterClrMapping/>
  </p:clrMapOvr>
  <p:transition spd="slow" advTm="1128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315200" cy="1154097"/>
          </a:xfrm>
        </p:spPr>
        <p:txBody>
          <a:bodyPr/>
          <a:lstStyle/>
          <a:p>
            <a:r>
              <a:rPr lang="uk-UA" dirty="0" smtClean="0"/>
              <a:t>Смерть Артура Конана Дойль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39552" y="1844824"/>
            <a:ext cx="7848872" cy="2016224"/>
          </a:xfrm>
        </p:spPr>
        <p:txBody>
          <a:bodyPr/>
          <a:lstStyle/>
          <a:p>
            <a:pPr marL="45720" indent="0">
              <a:buNone/>
            </a:pPr>
            <a:r>
              <a:rPr lang="uk-UA" dirty="0" smtClean="0"/>
              <a:t>Перед самою смертю Дойль знайшов сили в пожартувати</a:t>
            </a:r>
            <a:r>
              <a:rPr lang="en-US" dirty="0" smtClean="0"/>
              <a:t>:</a:t>
            </a:r>
            <a:r>
              <a:rPr lang="uk-UA" dirty="0" smtClean="0"/>
              <a:t> «За все життя у мене було стільки пригод, та найбільша і найдивніша чекає на мене тепер». Помер Артур Конан Дойль 7 липня 1930 року в місті Суссексе, і на його надгробку викарбували такі слова</a:t>
            </a:r>
            <a:r>
              <a:rPr lang="en-US" dirty="0" smtClean="0"/>
              <a:t>:</a:t>
            </a:r>
            <a:r>
              <a:rPr lang="uk-UA" dirty="0" smtClean="0"/>
              <a:t>!</a:t>
            </a:r>
            <a:r>
              <a:rPr lang="ru-RU" dirty="0"/>
              <a:t> </a:t>
            </a:r>
            <a:r>
              <a:rPr lang="ru-RU" dirty="0" smtClean="0"/>
              <a:t>«</a:t>
            </a:r>
            <a:r>
              <a:rPr lang="uk-UA" dirty="0" smtClean="0"/>
              <a:t>Вірний, як сталь, прямий, як клинок».</a:t>
            </a:r>
            <a:endParaRPr lang="ru-RU" dirty="0"/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638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753">
        <p14:flash/>
      </p:transition>
    </mc:Choice>
    <mc:Fallback xmlns="">
      <p:transition spd="slow" advTm="307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-459432"/>
            <a:ext cx="7315200" cy="1154097"/>
          </a:xfrm>
        </p:spPr>
        <p:txBody>
          <a:bodyPr/>
          <a:lstStyle/>
          <a:p>
            <a:r>
              <a:rPr lang="uk-UA" dirty="0" smtClean="0"/>
              <a:t>Використані джерела </a:t>
            </a:r>
            <a:r>
              <a:rPr lang="en-US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92696"/>
            <a:ext cx="8640960" cy="6480720"/>
          </a:xfrm>
        </p:spPr>
        <p:txBody>
          <a:bodyPr>
            <a:normAutofit fontScale="25000" lnSpcReduction="20000"/>
          </a:bodyPr>
          <a:lstStyle/>
          <a:p>
            <a:r>
              <a:rPr lang="ru-RU" sz="4000" dirty="0"/>
              <a:t>↑ В рассказе «Его прощальный поклон» Шерлок Холмс использует имя Олтемонт (Алтамонт) в качестве псевдонима</a:t>
            </a:r>
          </a:p>
          <a:p>
            <a:r>
              <a:rPr lang="ru-RU" sz="4000" dirty="0"/>
              <a:t>↑ Перейти к: 1 2 Conan Doyle biography, p.1 (англ.). — www.sherlockholmesonline.org. Проверено 1 октября 2009. Архивировано </a:t>
            </a:r>
          </a:p>
          <a:p>
            <a:r>
              <a:rPr lang="ru-RU" sz="4000" dirty="0"/>
              <a:t>из первоисточника 23 августа 2011.</a:t>
            </a:r>
          </a:p>
          <a:p>
            <a:r>
              <a:rPr lang="ru-RU" sz="4000" dirty="0"/>
              <a:t>↑ Перейти к: 1 2 3 Conan Doyle biography, p.2 (англ.). — www.sherlockholmesonline.org. Проверено 1 октября 2009. </a:t>
            </a:r>
          </a:p>
          <a:p>
            <a:r>
              <a:rPr lang="ru-RU" sz="4000" dirty="0"/>
              <a:t>Архивировано из первоисточника 23 августа 2011.</a:t>
            </a:r>
          </a:p>
          <a:p>
            <a:r>
              <a:rPr lang="ru-RU" sz="4000" dirty="0"/>
              <a:t>↑ Conan Doyle biography, p.3 (англ.). — www.sherlockholmesonline.org. Проверено 1 октября 2009. Архивировано из первоисточника 23 августа 2011.</a:t>
            </a:r>
          </a:p>
          <a:p>
            <a:r>
              <a:rPr lang="ru-RU" sz="4000" dirty="0"/>
              <a:t>↑ www.sherlockholmesonline.org: Биография, 4</a:t>
            </a:r>
          </a:p>
          <a:p>
            <a:r>
              <a:rPr lang="ru-RU" sz="4000" dirty="0"/>
              <a:t>↑ Перейти к: 1 2 3 4 5 6 7 Дж. Карр, «Жизнь сэра Артура Конан Дойла», М., Книга, 1989.</a:t>
            </a:r>
          </a:p>
          <a:p>
            <a:r>
              <a:rPr lang="ru-RU" sz="4000" dirty="0"/>
              <a:t>↑ Перейти к: 1 2 Conan Doyle biography, p.1 (англ.). — www.sherlockholmesonline.org. Проверено 1 октября 2009. Архивировано </a:t>
            </a:r>
          </a:p>
          <a:p>
            <a:r>
              <a:rPr lang="ru-RU" sz="4000" dirty="0"/>
              <a:t>из первоисточника 23 августа 2011.</a:t>
            </a:r>
          </a:p>
          <a:p>
            <a:r>
              <a:rPr lang="ru-RU" sz="4000" dirty="0"/>
              <a:t>↑ Перейти к: 1 2 3 Conan Doyle biography, p.2 (англ.). — www.sherlockholmesonline.org. Проверено 1 октября 2009. </a:t>
            </a:r>
          </a:p>
          <a:p>
            <a:r>
              <a:rPr lang="ru-RU" sz="4000" dirty="0"/>
              <a:t>Архивировано из первоисточника 23 августа 2011.</a:t>
            </a:r>
          </a:p>
          <a:p>
            <a:r>
              <a:rPr lang="ru-RU" sz="4000" dirty="0"/>
              <a:t>↑ Conan Doyle biography, p.3 (англ.). — www.sherlockholmesonline.org. Проверено 1 октября 2009. Архивировано из первоисточника 23 августа 2011.</a:t>
            </a:r>
          </a:p>
          <a:p>
            <a:r>
              <a:rPr lang="ru-RU" sz="4000" dirty="0"/>
              <a:t>↑ www.sherlockholmesonline.org: Биография, 4</a:t>
            </a:r>
          </a:p>
          <a:p>
            <a:r>
              <a:rPr lang="ru-RU" sz="4000" dirty="0"/>
              <a:t>↑ Перейти к: 1 2 3 4 5 6 7 Дж. Карр, «Жизнь сэра Артура Конан Дойла», М., Книга, 1989.</a:t>
            </a:r>
          </a:p>
          <a:p>
            <a:r>
              <a:rPr lang="ru-RU" sz="4000" dirty="0"/>
              <a:t>↑ Биография, ч. 5. www.sherlockholmesonline.org. Проверено 13 августа 2010. Архивировано из первоисточника 23 августа 2011.</a:t>
            </a:r>
          </a:p>
          <a:p>
            <a:r>
              <a:rPr lang="ru-RU" sz="4000" dirty="0"/>
              <a:t>↑ Перейти к: 1 2 3 Конан Дойль, Артур, Собрание сочинений в восьми томах. М.: Правда, Библиотека «Огонек», 1966. </a:t>
            </a:r>
          </a:p>
          <a:p>
            <a:r>
              <a:rPr lang="ru-RU" sz="4000" dirty="0"/>
              <a:t>Вступительная статья М. Урнова</a:t>
            </a:r>
          </a:p>
          <a:p>
            <a:r>
              <a:rPr lang="ru-RU" sz="4000" dirty="0"/>
              <a:t>↑ Перейти к: 1 2 Conan Doyle and the Titanic (англ.). — The Chronicles of Sir Arthur Conan Doyle. Проверено 2 октября 2009. </a:t>
            </a:r>
          </a:p>
          <a:p>
            <a:r>
              <a:rPr lang="ru-RU" sz="4000" dirty="0"/>
              <a:t>Архивировано из первоисточника 23 августа 2011.</a:t>
            </a:r>
          </a:p>
          <a:p>
            <a:r>
              <a:rPr lang="ru-RU" sz="4000" dirty="0"/>
              <a:t>↑ Перейти к: 1 2 3 4 5 6 Артур Конан-Дойль. Уроки жизни. (цикл «Символы времени») Перевод с англ. В.Полякова, </a:t>
            </a:r>
          </a:p>
          <a:p>
            <a:r>
              <a:rPr lang="ru-RU" sz="4000" dirty="0"/>
              <a:t>П.Гелевы. М.: Аграф, 2003.</a:t>
            </a:r>
          </a:p>
          <a:p>
            <a:r>
              <a:rPr lang="ru-RU" sz="4000" dirty="0"/>
              <a:t>↑ www.sbnet.ru</a:t>
            </a:r>
          </a:p>
          <a:p>
            <a:r>
              <a:rPr lang="ru-RU" sz="4000" dirty="0"/>
              <a:t>↑ Автор сценария телесериала Твин Пикс</a:t>
            </a:r>
          </a:p>
          <a:p>
            <a:r>
              <a:rPr lang="ru-RU" sz="4000" dirty="0"/>
              <a:t>Комментарии[править | править исходный текст]</a:t>
            </a:r>
          </a:p>
          <a:p>
            <a:r>
              <a:rPr lang="ru-RU" sz="4000" dirty="0"/>
              <a:t>↑ П. Гелева, составитель нового издания А. Конан Дойля, по поводу вариантов написания имени писателя утверждает: «Cэр Arthur Conan Doyle не есть современный деятель, он известен на Руси довольно давно, и потому здесь неограниченно вступает в силу не принцип, а третий фактор — традиция… Правильно лишь одно написание фамилии английского классика: Конан-Дойль…». — П. Гелева. «Научная фантастика Артура Конан-Дойля». «В ядовитом поясе» / Артур Конан-Дойль. — М.: ИК «Столица» (Изд. группа GELEOS Publishing House); Архив-консалт, 2010. — 320 с. — (Книжная коллекция МК).</a:t>
            </a:r>
          </a:p>
          <a:p>
            <a:r>
              <a:rPr lang="ru-RU" sz="4000" dirty="0"/>
              <a:t>Литература[править | править исходный текст]</a:t>
            </a:r>
          </a:p>
          <a:p>
            <a:r>
              <a:rPr lang="ru-RU" sz="4000" dirty="0"/>
              <a:t>Дойл, Артур Конан // Энциклопедический словарь Брокгауза и Ефрона: В 86 томах (82 т. и 4 доп.). — СПб., 1890—1907.</a:t>
            </a:r>
          </a:p>
          <a:p>
            <a:r>
              <a:rPr lang="ru-RU" sz="4000" dirty="0"/>
              <a:t>Карр Дж. Д., Пирсон Х. «Артур Конан Дойль». М.: Книга, 1989.</a:t>
            </a:r>
          </a:p>
          <a:p>
            <a:r>
              <a:rPr lang="ru-RU" sz="4000" dirty="0"/>
              <a:t>Конан Дойль, Артур. Собрание сочинений в восьми томах. М.: Правда, Библиотека «Огонек», 1966.</a:t>
            </a:r>
          </a:p>
          <a:p>
            <a:r>
              <a:rPr lang="ru-RU" sz="4000" dirty="0"/>
              <a:t>A. Conan Doyle. The Crowborough Edition of the Works. Garden City, New York, Doubleday, Doran and Company, Inc., 1906.</a:t>
            </a:r>
          </a:p>
          <a:p>
            <a:r>
              <a:rPr lang="ru-RU" sz="4000" dirty="0"/>
              <a:t>Артур Конан-Дойль. Уроки жизни. Цикл «Символы времени» Перевод с англ. В.Полякова, П.Гелевы. М.: Аграф, 2003.</a:t>
            </a:r>
          </a:p>
          <a:p>
            <a:r>
              <a:rPr lang="ru-RU" sz="4000" dirty="0"/>
              <a:t>Чертанов М. Конан Дойл. — М.: Молодая гвардия, 2008. — (Серия: Жизнь замечательных людей.) ISBN 978-5-235-03142-5</a:t>
            </a:r>
          </a:p>
          <a:p>
            <a:r>
              <a:rPr lang="ru-RU" sz="4000" dirty="0"/>
              <a:t>Миллер Р. Приключения Конан Дойля / Пер. с англ. Л.Гурбановской. — М.: КоЛибри; СПб.: Азбука-Аттикус, 2012. — 480 с. — (Персона). — 5000 экз., ISBN 978-5-389-03104-3</a:t>
            </a:r>
          </a:p>
          <a:p>
            <a:r>
              <a:rPr lang="ru-RU" sz="4000" dirty="0"/>
              <a:t>Ссылки[править | править исходный текст]	</a:t>
            </a:r>
          </a:p>
          <a:p>
            <a:endParaRPr lang="ru-RU" sz="4000" dirty="0"/>
          </a:p>
          <a:p>
            <a:endParaRPr lang="ru-RU" dirty="0"/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570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829">
        <p:dissolve/>
      </p:transition>
    </mc:Choice>
    <mc:Fallback xmlns="">
      <p:transition spd="slow" advTm="10829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3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3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3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3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3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3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3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3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3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3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3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3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3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3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3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3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3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-577049"/>
            <a:ext cx="7315200" cy="1154097"/>
          </a:xfrm>
        </p:spPr>
        <p:txBody>
          <a:bodyPr/>
          <a:lstStyle/>
          <a:p>
            <a:r>
              <a:rPr lang="ru-RU" dirty="0" smtClean="0"/>
              <a:t>Дякую, вс</a:t>
            </a:r>
            <a:r>
              <a:rPr lang="uk-UA" dirty="0" smtClean="0"/>
              <a:t>ім за увагу!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5172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Дана\Desktop\Презентация Артур Конан Дойль\Картинки\36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48680"/>
            <a:ext cx="9144000" cy="628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685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956">
        <p14:vortex dir="r"/>
      </p:transition>
    </mc:Choice>
    <mc:Fallback xmlns="">
      <p:transition spd="slow" advTm="49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219200"/>
          </a:xfrm>
        </p:spPr>
        <p:txBody>
          <a:bodyPr/>
          <a:lstStyle/>
          <a:p>
            <a:r>
              <a:rPr lang="uk-UA" dirty="0" smtClean="0"/>
              <a:t>Дитинство Артура Конана Дойль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412776"/>
            <a:ext cx="8964488" cy="5256584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Сэр Артур Конан Дойль родился в семье ирландских католиков, известной своими достижениями в искусстве и литературе. Имя Конан ему дали в честь дяди отца, художника и литератора Мишеля Конана. Отец — Чарльз Олтемонт </a:t>
            </a:r>
            <a:r>
              <a:rPr lang="ru-RU" dirty="0" smtClean="0"/>
              <a:t>Дойль </a:t>
            </a:r>
            <a:r>
              <a:rPr lang="ru-RU" dirty="0"/>
              <a:t>архитектор и художник, в возрасте 23 лет женился на 17-летней Мэри Фоули, страстно любившей книги и обладавшей большим талантом рассказчицы. От неё Артур унаследовал свой интерес к рыцарским традициям, подвигам и приключениям. «Настоящая любовь к литературе, склонность к сочинительству идёт у меня, я считаю, от матери», — писал Конан Дойль в автобиографии. — «Яркие образы историй, которые рассказывала она мне в раннем </a:t>
            </a:r>
            <a:r>
              <a:rPr lang="ru-RU" dirty="0" smtClean="0"/>
              <a:t>детстве</a:t>
            </a:r>
            <a:r>
              <a:rPr lang="ru-RU" dirty="0"/>
              <a:t>, полностью заменили в моей памяти воспоминания о конкретных событиях в моей жизни тех лет</a:t>
            </a:r>
            <a:r>
              <a:rPr lang="ru-RU" dirty="0" smtClean="0"/>
              <a:t>».</a:t>
            </a:r>
            <a:endParaRPr lang="ru-RU" dirty="0"/>
          </a:p>
          <a:p>
            <a:endParaRPr lang="ru-RU" dirty="0"/>
          </a:p>
          <a:p>
            <a:r>
              <a:rPr lang="ru-RU" dirty="0"/>
              <a:t>Семья будущего писателя испытывала серьёзные финансовые трудности — исключительно из-за странностей в поведении отца, который не только страдал алкоголизмом, но и обладал крайне неуравновешенной психикой. Школьная жизнь Артура прошла в подготовительной школе Годдера. Когда мальчику исполнилось 9 лет, богатые родственники предложили оплачивать его обучение и направили на следующие семь лет в иезуитский закрытый колледж Стонихерст (графство Ланкашир), откуда будущий писатель вынес ненависть к религиозным и классовым предрассудкам, а также к физическому наказанию. Немногочисленные счастливые моменты тех лет для него были связаны с письмами к матери: с привычкой подробно описывать ей текущие события своей жизни он не расставался всю дальнейшую жизнь. Кроме того, в интернате Дойль с удовольствием занимался спортом, в основном крикетом, а также открыл в себе талант рассказчика, собирая вокруг себя сверстников, которые часами слушали на ходу придумывавшиеся </a:t>
            </a:r>
            <a:r>
              <a:rPr lang="ru-RU" dirty="0" smtClean="0"/>
              <a:t>истории.</a:t>
            </a:r>
            <a:endParaRPr lang="ru-RU" dirty="0"/>
          </a:p>
          <a:p>
            <a:endParaRPr lang="ru-RU" dirty="0"/>
          </a:p>
        </p:txBody>
      </p:sp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163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5702">
        <p:fade/>
      </p:transition>
    </mc:Choice>
    <mc:Fallback xmlns="">
      <p:transition spd="med" advTm="1357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52400"/>
            <a:ext cx="8784976" cy="12192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Зображення про Артура Конана Дойль</a:t>
            </a:r>
            <a:endParaRPr lang="ru-RU" dirty="0"/>
          </a:p>
        </p:txBody>
      </p:sp>
      <p:pic>
        <p:nvPicPr>
          <p:cNvPr id="3074" name="Picture 2" descr="C:\Users\Дана\Desktop\Презентация Артур Конан Дойль\Картинки\10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613" y="1556792"/>
            <a:ext cx="308482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Дана\Desktop\Презентация Артур Конан Дойль\Картинки\11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492896"/>
            <a:ext cx="1887440" cy="233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Дана\Desktop\Презентация Артур Конан Дойль\Картинки\9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18669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313166"/>
      </p:ext>
    </p:extLst>
  </p:cSld>
  <p:clrMapOvr>
    <a:masterClrMapping/>
  </p:clrMapOvr>
  <p:transition spd="slow" advTm="1049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-3123"/>
            <a:ext cx="7776864" cy="1219200"/>
          </a:xfrm>
        </p:spPr>
        <p:txBody>
          <a:bodyPr>
            <a:normAutofit/>
          </a:bodyPr>
          <a:lstStyle/>
          <a:p>
            <a:r>
              <a:rPr lang="uk-UA" dirty="0" smtClean="0"/>
              <a:t>Юні роки Артура Конана Дойль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196752"/>
            <a:ext cx="2803004" cy="3675368"/>
          </a:xfrm>
        </p:spPr>
      </p:pic>
      <p:sp>
        <p:nvSpPr>
          <p:cNvPr id="5" name="Прямоугольник 4"/>
          <p:cNvSpPr/>
          <p:nvPr/>
        </p:nvSpPr>
        <p:spPr>
          <a:xfrm>
            <a:off x="476373" y="1196752"/>
            <a:ext cx="58326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1876 году Артур закончил колледж и вернулся домой: первым делом ему пришлось переписать на свое имя бумаги отца, который к тому времени почти совершенно лишился рассудка. О драматических обстоятельствах заключения Дойля-старшего в психиатрическую лечебницу писатель впоследствии поведал в рассказе «The Surgeon of Gaster Fell» (1880). Занятиям искусством (к которым предрасполагала его семейная традиция) Дойль предпочёл карьеру медика — во многом под влиянием Брайана Ч. Уоллера, молодого врача, которому мать сдавала комнату в доме. Доктор Уоллер получил образование в Эдинбургском университете: туда и направился Артур Дойль для получения дальнейшего образования. В числе будущих писателей, с которыми он здесь познакомился, были Джеймс Барри и Роберт Льюис Стивенсон.</a:t>
            </a:r>
          </a:p>
          <a:p>
            <a:r>
              <a:rPr lang="ru-RU" dirty="0"/>
              <a:t> </a:t>
            </a:r>
          </a:p>
          <a:p>
            <a:r>
              <a:rPr lang="ru-RU" dirty="0"/>
              <a:t> </a:t>
            </a:r>
          </a:p>
          <a:p>
            <a:endParaRPr lang="ru-RU" dirty="0"/>
          </a:p>
        </p:txBody>
      </p:sp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1968860"/>
      </p:ext>
    </p:extLst>
  </p:cSld>
  <p:clrMapOvr>
    <a:masterClrMapping/>
  </p:clrMapOvr>
  <p:transition spd="slow" advTm="6938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476672"/>
            <a:ext cx="7315200" cy="1154097"/>
          </a:xfrm>
        </p:spPr>
        <p:txBody>
          <a:bodyPr/>
          <a:lstStyle/>
          <a:p>
            <a:r>
              <a:rPr lang="uk-UA" dirty="0" smtClean="0"/>
              <a:t>Зрілі роки романіста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916832"/>
            <a:ext cx="7978080" cy="4176504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С февраля по сентябрь 1880 года Дойль в качестве корабельного врача семь месяцев провёл в арктических водах на борту китобойного судна «Надежда» (англ. Hope), получив за работу в общей сложности 50 фунтов. «Я взошел на борт этого корабля большим неуклюжим юношей, а сошёл по трапу сильным взрослым мужчиной», — позже писал он в автобиографии. Впечатления от арктического путешествия легли в основу рассказа «Капитан Полярной звезды» (англ. Captain of the Pole-Star). Два года спустя он провёл аналогичный вояж к Западному побережью Африки на борту парохода «Mayumba», курсировавшего между Ливерпулем и западным побережьем Африки.</a:t>
            </a:r>
          </a:p>
          <a:p>
            <a:r>
              <a:rPr lang="ru-RU" dirty="0"/>
              <a:t>Получив в 1881 году университетский диплом и степень бакалавра медицины, Конан Дойль занялся врачебной практикой, сначала совместной (с крайне недобросовестным партнером — этот опыт был описан в «Записках Старка Мунро»), затем индивидуальной, в Портсмуте. Наконец, в 1891 году Дойль решил сделать литературу своей основной профессией. В январе 1884 года журнал «Корнхилл» опубликовал рассказ «Сообщение Хебекука Джефсона». В те же дни он познакомился с будущей женой Луизой «Туей» Хокинс; свадьба состоялась 6 августа 1885 года.</a:t>
            </a:r>
          </a:p>
          <a:p>
            <a:endParaRPr lang="ru-RU" dirty="0"/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332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1571">
        <p:split orient="vert"/>
      </p:transition>
    </mc:Choice>
    <mc:Fallback xmlns="">
      <p:transition spd="slow" advTm="11157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152400"/>
            <a:ext cx="8928992" cy="828328"/>
          </a:xfrm>
        </p:spPr>
        <p:txBody>
          <a:bodyPr>
            <a:normAutofit/>
          </a:bodyPr>
          <a:lstStyle/>
          <a:p>
            <a:r>
              <a:rPr lang="uk-UA" dirty="0" smtClean="0"/>
              <a:t>Праця над романами 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052736"/>
            <a:ext cx="8363272" cy="5616624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В 1884 году Конан Дойль начал работу над «Торговым домом Гердлстон», социально-бытовым романом с криминально-детективным сюжетом (написанном под влиянием Диккенса) про циничных и жестоких негоциантов-стяжателей. Он был опубликован в 1890 году.</a:t>
            </a:r>
          </a:p>
          <a:p>
            <a:r>
              <a:rPr lang="ru-RU" dirty="0"/>
              <a:t>В марте 1886 года Конан Дойль начал, и уже в апреле в основном завершил работу над «Этюдом в багровых тонах» (первоначально предполагалось название A Tangled Skein, а двух главных героев звали Шеридан Хоуп и Ормонд Сэкер). Издательство «Уорд, Локк и Ко» купило права на роман за 25 фунтов стерлингов и напечатало его в рождественском выпуске Beeton’s Christmas Annual 1887 года, предложив отцу писателя Чарльзу Дойлю проиллюстрировать роман.</a:t>
            </a:r>
          </a:p>
          <a:p>
            <a:r>
              <a:rPr lang="ru-RU" dirty="0"/>
              <a:t>В 1889 году вышел третий (и, возможно, самый странный) роман Дойля «Тайна Клумбера» (англ. The Mystery of Cloomber). История «посмертной жизни» трёх мстительных буддистских монахов — первое литературное свидетельство интереса автора к паранормальным явлениям — впоследствии сделала его убеждённым последователем спиритуализма.</a:t>
            </a:r>
          </a:p>
          <a:p>
            <a:endParaRPr lang="ru-RU" dirty="0"/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355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9683">
        <p14:reveal/>
      </p:transition>
    </mc:Choice>
    <mc:Fallback xmlns="">
      <p:transition spd="slow" advTm="996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Обкладинки  до видань романіста </a:t>
            </a:r>
            <a:endParaRPr lang="ru-RU" dirty="0"/>
          </a:p>
        </p:txBody>
      </p:sp>
      <p:pic>
        <p:nvPicPr>
          <p:cNvPr id="6146" name="Picture 2" descr="C:\Users\Дана\Desktop\Презентация Артур Конан Дойль\Картинки\6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549" y="332656"/>
            <a:ext cx="1466850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7" name="Picture 3" descr="C:\Users\Дана\Desktop\Презентация Артур Конан Дойль\Картинки\19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158386"/>
            <a:ext cx="1295400" cy="1295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8" name="Picture 4" descr="C:\Users\Дана\Desktop\Презентация Артур Конан Дойль\Картинки\7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963902"/>
            <a:ext cx="2143125" cy="2143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9" name="Picture 5" descr="C:\Users\Дана\Desktop\Презентация Артур Конан Дойль\Картинки\18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36" y="4509120"/>
            <a:ext cx="1524000" cy="2085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0" name="Picture 6" descr="C:\Users\Дана\Desktop\Презентация Артур Конан Дойль\Картинки\21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576" y="4622032"/>
            <a:ext cx="2238375" cy="2047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1" name="Picture 7" descr="C:\Users\Дана\Desktop\Презентация Артур Конан Дойль\Картинки\20.jp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170010"/>
            <a:ext cx="1524000" cy="15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2" name="Picture 8" descr="C:\Users\Дана\Desktop\Презентация Артур Конан Дойль\Картинки\23.jpe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182" y="3351488"/>
            <a:ext cx="1133475" cy="1704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3" name="Picture 9" descr="C:\Users\Дана\Desktop\Презентация Артур Конан Дойль\Картинки\33.jpe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2143125" cy="2143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7212637" y="6151449"/>
            <a:ext cx="1763688" cy="5046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та багато інших… </a:t>
            </a:r>
            <a:endParaRPr lang="ru-RU" dirty="0"/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3324824"/>
      </p:ext>
    </p:extLst>
  </p:cSld>
  <p:clrMapOvr>
    <a:masterClrMapping/>
  </p:clrMapOvr>
  <p:transition spd="slow" advTm="2090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14" y="253177"/>
            <a:ext cx="8414217" cy="1154097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Обкладинки до видань романіста (продовження з слайду 7)</a:t>
            </a:r>
            <a:endParaRPr lang="ru-RU" dirty="0"/>
          </a:p>
        </p:txBody>
      </p:sp>
      <p:pic>
        <p:nvPicPr>
          <p:cNvPr id="7170" name="Picture 2" descr="C:\Users\Дана\Desktop\Презентация Артур Конан Дойль\Картинки\26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441" y="1655762"/>
            <a:ext cx="1847850" cy="2476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1" name="Picture 3" descr="C:\Users\Дана\Desktop\Презентация Артур Конан Дойль\Картинки\22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229200"/>
            <a:ext cx="1524000" cy="1524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Дана\Desktop\Презентация Артур Конан Дойль\Картинки\37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55762"/>
            <a:ext cx="1743075" cy="26193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Дана\Desktop\Презентация Артур Конан Дойль\Картинки\32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226040"/>
            <a:ext cx="1790700" cy="25527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Дана\Desktop\Презентация Артур Конан Дойль\Картинки\12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151" y="1655762"/>
            <a:ext cx="2171700" cy="1952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Дана\Desktop\Презентация Артур Конан Дойль\Картинки\default.jp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119151"/>
            <a:ext cx="16764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716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8302">
        <p:circle/>
      </p:transition>
    </mc:Choice>
    <mc:Fallback xmlns="">
      <p:transition spd="slow" advTm="1830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352928" cy="1154097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Кадри з к</a:t>
            </a:r>
            <a:r>
              <a:rPr lang="en-US" dirty="0" smtClean="0"/>
              <a:t>/</a:t>
            </a:r>
            <a:r>
              <a:rPr lang="ru-RU" dirty="0" smtClean="0"/>
              <a:t>ф</a:t>
            </a:r>
            <a:r>
              <a:rPr lang="en-US" dirty="0"/>
              <a:t> </a:t>
            </a:r>
            <a:r>
              <a:rPr lang="ru-RU" dirty="0" smtClean="0"/>
              <a:t>«Шерлок Холмс» (старий)</a:t>
            </a:r>
            <a:endParaRPr lang="ru-RU" dirty="0"/>
          </a:p>
        </p:txBody>
      </p:sp>
      <p:pic>
        <p:nvPicPr>
          <p:cNvPr id="8194" name="Picture 2" descr="C:\Users\Дана\Desktop\Презентация Артур Конан Дойль\Картинки\1315046838_sherlock-holmes_3a-a-game-of-shadows-16361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894521"/>
            <a:ext cx="2327201" cy="15232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195" name="Picture 3" descr="C:\Users\Дана\Desktop\Презентация Артур Конан Дойль\Картинки\1315046855_sherlock-holmes_3a-a-game-of-shadows-16361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7" y="1631072"/>
            <a:ext cx="3600400" cy="23893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Дана\Desktop\Презентация Артур Конан Дойль\Картинки\1315046863_sherlock-holmes_3a-a-game-of-shadows-163609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31072"/>
            <a:ext cx="3960440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3250079"/>
      </p:ext>
    </p:extLst>
  </p:cSld>
  <p:clrMapOvr>
    <a:masterClrMapping/>
  </p:clrMapOvr>
  <p:transition spd="slow" advTm="952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.8|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5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3|1.9|3.9|1.4|2.6|1.7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.3|2.2|1.3|2.2|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|1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ерспектива">
  <a:themeElements>
    <a:clrScheme name="Перспектива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ерспектив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268</TotalTime>
  <Words>1624</Words>
  <Application>Microsoft Office PowerPoint</Application>
  <PresentationFormat>Экран (4:3)</PresentationFormat>
  <Paragraphs>65</Paragraphs>
  <Slides>13</Slides>
  <Notes>0</Notes>
  <HiddenSlides>0</HiddenSlides>
  <MMClips>13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Перспектива</vt:lpstr>
      <vt:lpstr>Презентация PowerPoint</vt:lpstr>
      <vt:lpstr>Дитинство Артура Конана Дойль</vt:lpstr>
      <vt:lpstr>Зображення про Артура Конана Дойль</vt:lpstr>
      <vt:lpstr>Юні роки Артура Конана Дойль</vt:lpstr>
      <vt:lpstr>Зрілі роки романіста</vt:lpstr>
      <vt:lpstr>Праця над романами </vt:lpstr>
      <vt:lpstr>Обкладинки  до видань романіста </vt:lpstr>
      <vt:lpstr>Обкладинки до видань романіста (продовження з слайду 7)</vt:lpstr>
      <vt:lpstr>Кадри з к/ф «Шерлок Холмс» (старий)</vt:lpstr>
      <vt:lpstr>Кадри з к/ф «Шерлок Холмс» (сучасний)</vt:lpstr>
      <vt:lpstr>Смерть Артура Конана Дойль</vt:lpstr>
      <vt:lpstr>Використані джерела :</vt:lpstr>
      <vt:lpstr>Дякую, всім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Дана</dc:creator>
  <cp:lastModifiedBy>Дана</cp:lastModifiedBy>
  <cp:revision>11</cp:revision>
  <dcterms:created xsi:type="dcterms:W3CDTF">2013-12-23T16:21:07Z</dcterms:created>
  <dcterms:modified xsi:type="dcterms:W3CDTF">2014-02-20T16:35:30Z</dcterms:modified>
</cp:coreProperties>
</file>