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60" r:id="rId5"/>
    <p:sldId id="258" r:id="rId6"/>
    <p:sldId id="266" r:id="rId7"/>
    <p:sldId id="259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1" r:id="rId23"/>
    <p:sldId id="280" r:id="rId24"/>
    <p:sldId id="27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E962F-F7B9-4791-92C1-C46CF35A4633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84848-981D-4F49-9AB7-31642D099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4E0D1-E9DC-455B-8CE1-5566EE0A88E9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F9A9D-22F9-4B4F-B0CA-88AAAF577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26299-94ED-44B9-A144-32802292D167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BDA2E-4687-457F-A522-EDEE6B536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21956-CE35-4277-AC04-9E4E6B58AA13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2C398-F6D7-4D80-AFF8-C9FD7B1B4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D386E-A251-4365-8C7F-0CC0CE1EAE0B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3E614-094D-4C8C-8FC3-CA5F86006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13D3-2FF8-4358-9241-201CA767D7AF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FA540-2856-4816-9318-B9267660B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00CC5-EF6E-4387-9912-787959DD2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2AFD0-5329-4360-8EEA-D66CFA7BEE5B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FC7FB-3390-413E-A69B-F175E144FEBE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E575E-56D1-4FD6-AA52-3E3414B80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5BFE4-EB40-4A9B-ABEA-B5337DD7E28B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0DA37-6CAE-450D-8704-BE1BDAA7C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D89D2-6B72-4E3C-885C-27CB6A85929B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C7193-D109-478E-AFA8-9513491B5C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6B092-5810-4405-84CC-563FA3D6B021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A7AF9-728D-4803-93C9-1155DB1EE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457B82-CC3A-4ADF-A613-6E6D01B78980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1B0486-D888-41B5-B3BF-7A0D2BDC1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0" r:id="rId2"/>
    <p:sldLayoutId id="2147483697" r:id="rId3"/>
    <p:sldLayoutId id="2147483691" r:id="rId4"/>
    <p:sldLayoutId id="2147483698" r:id="rId5"/>
    <p:sldLayoutId id="2147483692" r:id="rId6"/>
    <p:sldLayoutId id="2147483693" r:id="rId7"/>
    <p:sldLayoutId id="2147483699" r:id="rId8"/>
    <p:sldLayoutId id="2147483700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915744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784737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915744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915744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f/%D0%92%D0%B0%D0%BD%D0%B4%D0%B0%D0%BB%D0%B8%D0%B7%D0%B8%D1%80%D0%BE%D0%B2%D0%B0%D0%BD%D0%BD%D1%8B%D0%B9_%D0%A0%D0%9A%D0%A6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http://commons.wikimedia.org/wiki/File:Pushkin_bust_Lviv.jpg?uselang=ru" TargetMode="Externa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738" y="4149725"/>
            <a:ext cx="4679950" cy="18716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400" smtClean="0">
                <a:latin typeface="Arial" charset="0"/>
              </a:rPr>
              <a:t>Презентация ученицы 10 класса</a:t>
            </a:r>
          </a:p>
          <a:p>
            <a:pPr>
              <a:spcBef>
                <a:spcPct val="0"/>
              </a:spcBef>
            </a:pPr>
            <a:r>
              <a:rPr lang="ru-RU" sz="2400" smtClean="0">
                <a:latin typeface="Arial" charset="0"/>
              </a:rPr>
              <a:t>Арнаут Дианы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275" y="765175"/>
            <a:ext cx="8229600" cy="1258888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sz="5400" b="1" smtClean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«Имя </a:t>
            </a:r>
            <a:r>
              <a:rPr lang="ru-RU" sz="5400" b="1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 </a:t>
            </a:r>
            <a:r>
              <a:rPr lang="ru-RU" sz="5400" b="1" smtClean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Пушкина на карте мира»</a:t>
            </a: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250825" y="2678113"/>
            <a:ext cx="83534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3600" b="1">
                <a:latin typeface="Monotype Corsiva" pitchFamily="66" charset="0"/>
              </a:rPr>
              <a:t>Памятники А.С.Пушкину </a:t>
            </a:r>
            <a:r>
              <a:rPr lang="ru-RU" sz="3600" b="1"/>
              <a:t> по всему миру</a:t>
            </a:r>
            <a:r>
              <a:rPr lang="ru-RU" sz="3600" b="1"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9700" y="2420938"/>
            <a:ext cx="3313113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Как не вспомнить обелиск, отмечающий место последней дуэли Пушкина  с Дантесом на Черной речке? Разыгравшуюся здесь трагедию увековечили еще в конце позапрошлого века, затем в 1937 году на этом месте появился гранитный обелиск, созданный по проекту архитекторов А. И. </a:t>
            </a:r>
            <a:r>
              <a:rPr lang="ru-RU" sz="1400" dirty="0" err="1">
                <a:latin typeface="+mj-lt"/>
                <a:cs typeface="+mn-cs"/>
              </a:rPr>
              <a:t>Лапирова</a:t>
            </a:r>
            <a:r>
              <a:rPr lang="ru-RU" sz="1400" dirty="0">
                <a:latin typeface="+mj-lt"/>
                <a:cs typeface="+mn-cs"/>
              </a:rPr>
              <a:t> и Е. И. </a:t>
            </a:r>
            <a:r>
              <a:rPr lang="ru-RU" sz="1400" dirty="0" err="1">
                <a:latin typeface="+mj-lt"/>
                <a:cs typeface="+mn-cs"/>
              </a:rPr>
              <a:t>Катонина</a:t>
            </a:r>
            <a:r>
              <a:rPr lang="ru-RU" sz="1400" dirty="0">
                <a:latin typeface="+mj-lt"/>
                <a:cs typeface="+mn-cs"/>
              </a:rPr>
              <a:t>, с бронзовым барельефом поэта работы скульптора М. Г. </a:t>
            </a:r>
            <a:r>
              <a:rPr lang="ru-RU" sz="1400" dirty="0" err="1">
                <a:latin typeface="+mj-lt"/>
                <a:cs typeface="+mn-cs"/>
              </a:rPr>
              <a:t>Манизера</a:t>
            </a:r>
            <a:r>
              <a:rPr lang="ru-RU" sz="1400" dirty="0">
                <a:latin typeface="+mj-lt"/>
                <a:cs typeface="+mn-cs"/>
              </a:rPr>
              <a:t>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Примета нашего времени – в конце века прошлого тут хотели построить автозаправочную станцию, и только усилия общественности не допустили «надругательства над местом трагедии». </a:t>
            </a:r>
            <a:endParaRPr lang="ru-RU" sz="1400" dirty="0">
              <a:latin typeface="+mj-lt"/>
              <a:cs typeface="+mn-cs"/>
            </a:endParaRPr>
          </a:p>
        </p:txBody>
      </p:sp>
      <p:pic>
        <p:nvPicPr>
          <p:cNvPr id="22530" name="Picture 2" descr="http://www.etoya.ru/files/images/pub/part_1/34324/src/7.jpg?396_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60350"/>
            <a:ext cx="418147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825" y="4149725"/>
            <a:ext cx="8569325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Невозможно перечислить и описать все памятники Пушкину, установленные в двух Российских столицах. Между прочим, в провинциальном Кишиневе памятник поэту был открыт в 1885 году!  Его автор - тоже А.М. </a:t>
            </a:r>
            <a:r>
              <a:rPr lang="ru-RU" sz="1400" dirty="0" err="1">
                <a:latin typeface="+mj-lt"/>
                <a:cs typeface="+mn-cs"/>
              </a:rPr>
              <a:t>Опекушин</a:t>
            </a:r>
            <a:r>
              <a:rPr lang="ru-RU" sz="1400" dirty="0">
                <a:latin typeface="+mj-lt"/>
                <a:cs typeface="+mn-cs"/>
              </a:rPr>
              <a:t>, а сам бюст, установленный на колонне,  - точная копия головы «московского Пушкина». На памятнике высечены годы пребывания Пушкина в Бессарабии и первая строка из стихотворения «К Овидию»</a:t>
            </a:r>
            <a:r>
              <a:rPr lang="ru-RU" sz="1400" dirty="0">
                <a:latin typeface="+mn-lt"/>
                <a:cs typeface="+mn-cs"/>
              </a:rPr>
              <a:t> </a:t>
            </a:r>
            <a:r>
              <a:rPr lang="ru-RU" sz="1400" dirty="0">
                <a:latin typeface="+mn-lt"/>
                <a:cs typeface="+mn-cs"/>
              </a:rPr>
              <a:t> (</a:t>
            </a:r>
            <a:r>
              <a:rPr lang="ru-RU" sz="1400" dirty="0">
                <a:latin typeface="+mn-lt"/>
                <a:cs typeface="+mn-cs"/>
              </a:rPr>
              <a:t>1821) </a:t>
            </a:r>
            <a:r>
              <a:rPr lang="ru-RU" sz="1400" dirty="0">
                <a:latin typeface="+mj-lt"/>
                <a:cs typeface="+mn-cs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atin typeface="+mj-lt"/>
                <a:cs typeface="+mn-cs"/>
              </a:rPr>
              <a:t>…Здесь, лирой северной пустыни оглашая,</a:t>
            </a:r>
            <a:br>
              <a:rPr lang="ru-RU" sz="1400" i="1" dirty="0">
                <a:latin typeface="+mj-lt"/>
                <a:cs typeface="+mn-cs"/>
              </a:rPr>
            </a:br>
            <a:r>
              <a:rPr lang="ru-RU" sz="1400" i="1" dirty="0">
                <a:latin typeface="+mj-lt"/>
                <a:cs typeface="+mn-cs"/>
              </a:rPr>
              <a:t>Скитался я в те дни, как на брега Дуная</a:t>
            </a:r>
            <a:br>
              <a:rPr lang="ru-RU" sz="1400" i="1" dirty="0">
                <a:latin typeface="+mj-lt"/>
                <a:cs typeface="+mn-cs"/>
              </a:rPr>
            </a:br>
            <a:r>
              <a:rPr lang="ru-RU" sz="1400" i="1" dirty="0">
                <a:latin typeface="+mj-lt"/>
                <a:cs typeface="+mn-cs"/>
              </a:rPr>
              <a:t>Великодушный грек свободу вызывал…</a:t>
            </a:r>
            <a:r>
              <a:rPr lang="ru-RU" sz="1400" dirty="0">
                <a:latin typeface="+mj-lt"/>
                <a:cs typeface="+mn-cs"/>
              </a:rPr>
              <a:t/>
            </a:r>
            <a:br>
              <a:rPr lang="ru-RU" sz="1400" dirty="0">
                <a:latin typeface="+mj-lt"/>
                <a:cs typeface="+mn-cs"/>
              </a:rPr>
            </a:br>
            <a:r>
              <a:rPr lang="ru-RU" sz="1400" dirty="0">
                <a:latin typeface="+mj-lt"/>
                <a:cs typeface="+mn-cs"/>
              </a:rPr>
              <a:t>Не обошлось и без обид </a:t>
            </a:r>
            <a:r>
              <a:rPr lang="ru-RU" sz="1400" dirty="0" err="1">
                <a:latin typeface="+mj-lt"/>
                <a:cs typeface="+mn-cs"/>
              </a:rPr>
              <a:t>кишиневцев</a:t>
            </a:r>
            <a:r>
              <a:rPr lang="ru-RU" sz="1400" dirty="0">
                <a:latin typeface="+mj-lt"/>
                <a:cs typeface="+mn-cs"/>
              </a:rPr>
              <a:t> на Пушкина – несколько лет назад группа активистов потребовала убрать памятник из парка, сочтя пушкинские строки «Проклятый город Кишинев, бранить тебя язык устанет...» оскорбительными. Но памятник остался на своем месте. </a:t>
            </a:r>
            <a:endParaRPr lang="ru-RU" sz="1400" dirty="0">
              <a:latin typeface="+mj-lt"/>
              <a:cs typeface="+mn-cs"/>
            </a:endParaRPr>
          </a:p>
        </p:txBody>
      </p:sp>
      <p:pic>
        <p:nvPicPr>
          <p:cNvPr id="23554" name="Picture 4" descr="http://www.etoya.ru/files/images/pub/part_1/34324/src/9.jpg?508_4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88913"/>
            <a:ext cx="48387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260350"/>
            <a:ext cx="8569325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Крым и </a:t>
            </a:r>
            <a:r>
              <a:rPr lang="ru-RU" sz="1400" dirty="0">
                <a:latin typeface="+mj-lt"/>
                <a:cs typeface="+mn-cs"/>
              </a:rPr>
              <a:t>Кавказ, Таганрог, Киев, Одесса и многие-многие другие города России и бывшего Советского Союза - везде мы найдем памятники Пушкину…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Обо всех, конечно, не расскажешь, но вот некоторые.</a:t>
            </a:r>
            <a:endParaRPr lang="ru-RU" sz="1400" dirty="0">
              <a:latin typeface="+mj-lt"/>
              <a:cs typeface="+mn-cs"/>
            </a:endParaRPr>
          </a:p>
        </p:txBody>
      </p:sp>
      <p:pic>
        <p:nvPicPr>
          <p:cNvPr id="24578" name="Picture 2" descr="http://www.etoya.ru/files/images/pub/part_1/34324/src/11.jpg?504_3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860800"/>
            <a:ext cx="3408363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850" y="1268413"/>
            <a:ext cx="3384550" cy="24622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Древнему Бахчисараю с его легендами мы обязаны появлением поэмы "Бахчисарайский фонтан". Скромный бюст Поэта рядом с Фонтаном слез выглядит очень романтично. Сразу вспоминаются строки: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«</a:t>
            </a:r>
            <a:r>
              <a:rPr lang="ru-RU" sz="1400" i="1" dirty="0">
                <a:latin typeface="+mj-lt"/>
                <a:cs typeface="+mn-cs"/>
              </a:rPr>
              <a:t>Фонтан любви, фонтан живой!</a:t>
            </a:r>
            <a:endParaRPr lang="ru-RU" sz="1400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atin typeface="+mj-lt"/>
                <a:cs typeface="+mn-cs"/>
              </a:rPr>
              <a:t>Принес я в дар тебе две розы.</a:t>
            </a:r>
            <a:endParaRPr lang="ru-RU" sz="1400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atin typeface="+mj-lt"/>
                <a:cs typeface="+mn-cs"/>
              </a:rPr>
              <a:t>Люблю немолчный говор твой</a:t>
            </a:r>
            <a:endParaRPr lang="ru-RU" sz="1400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atin typeface="+mj-lt"/>
                <a:cs typeface="+mn-cs"/>
              </a:rPr>
              <a:t>И поэтические слезы…</a:t>
            </a:r>
            <a:r>
              <a:rPr lang="ru-RU" sz="1400" dirty="0">
                <a:latin typeface="+mj-lt"/>
                <a:cs typeface="+mn-cs"/>
              </a:rPr>
              <a:t>»</a:t>
            </a:r>
            <a:endParaRPr lang="ru-RU" sz="1400" dirty="0">
              <a:latin typeface="+mj-lt"/>
              <a:cs typeface="+mn-cs"/>
            </a:endParaRPr>
          </a:p>
        </p:txBody>
      </p:sp>
      <p:pic>
        <p:nvPicPr>
          <p:cNvPr id="24580" name="Picture 4" descr="http://www.etoya.ru/files/images/pub/part_1/34324/src/10.jpg?450_6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620713"/>
            <a:ext cx="26638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79838" y="4221163"/>
            <a:ext cx="5184775" cy="2462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Одесский памятник славен своей приключенческой историей сбора средств на его сооружение. В ней фигурировали самые разные обстоятельства и персонажи – постоянно растущие сметы, бесплатные материалы и услуги, щедрые меценаты, благотворительные балы и резкие противники установки монумента…Одесская легенда совершенно несправедливо обвиняет Городскую Думу в «прижимистости» (за что якобы Пушкин стоит к ней спиной) – на самом деле Дума выделила половину средств на строительство памятника, что с 1889 года стоит на Приморском бульваре (скульптор  Ж. Полонская). </a:t>
            </a:r>
            <a:endParaRPr lang="ru-RU" sz="1400" dirty="0">
              <a:latin typeface="+mj-lt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s57.radikal.ru/i155/1108/64/16a9b79266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12875"/>
            <a:ext cx="292576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388" y="333375"/>
            <a:ext cx="8640762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Говоря об украинских памятниках Пушкину нельзя не вспомнить истории, как в годы фашистской оккупации люди не по приказу «сверху», а по собственной воле спасали от разрушения и переплавки скульптурные изображения поэта. И как горько читать про современных вандалов, которым не дает покоя памятник русскому поэту - в Львове, например… </a:t>
            </a:r>
            <a:endParaRPr lang="ru-RU" sz="1400" dirty="0">
              <a:latin typeface="+mj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5661025"/>
            <a:ext cx="2717800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Памятник в Днепропетровске, </a:t>
            </a:r>
            <a:endParaRPr lang="ru-RU" sz="1400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спасенный </a:t>
            </a:r>
            <a:r>
              <a:rPr lang="ru-RU" sz="1400" dirty="0">
                <a:latin typeface="+mj-lt"/>
                <a:cs typeface="+mn-cs"/>
              </a:rPr>
              <a:t>горожанами </a:t>
            </a:r>
            <a:endParaRPr lang="ru-RU" sz="1400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в годы войны</a:t>
            </a:r>
            <a:endParaRPr lang="ru-RU" sz="1400" dirty="0">
              <a:latin typeface="+mj-lt"/>
              <a:cs typeface="+mn-cs"/>
            </a:endParaRPr>
          </a:p>
        </p:txBody>
      </p:sp>
      <p:pic>
        <p:nvPicPr>
          <p:cNvPr id="25604" name="Picture 8" descr="File:Вандализированный РКЦ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2133600"/>
            <a:ext cx="3246438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24300" y="4868863"/>
            <a:ext cx="1655763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Фасад </a:t>
            </a:r>
            <a:r>
              <a:rPr lang="ru-RU" sz="1400" dirty="0">
                <a:latin typeface="+mj-lt"/>
                <a:cs typeface="+mn-cs"/>
              </a:rPr>
              <a:t>здания Русского культурного центра во </a:t>
            </a:r>
            <a:r>
              <a:rPr lang="ru-RU" sz="1400" dirty="0">
                <a:latin typeface="+mj-lt"/>
                <a:cs typeface="+mn-cs"/>
              </a:rPr>
              <a:t>Львове после нападения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(уничтожен бюст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      А.С.Пушкина)  </a:t>
            </a:r>
            <a:endParaRPr lang="ru-RU" sz="1400" dirty="0">
              <a:latin typeface="+mj-lt"/>
              <a:cs typeface="+mn-cs"/>
            </a:endParaRPr>
          </a:p>
        </p:txBody>
      </p:sp>
      <p:pic>
        <p:nvPicPr>
          <p:cNvPr id="25606" name="Picture 6" descr="http://upload.wikimedia.org/wikipedia/commons/3/37/Pushkin_bust_Lviv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1638" y="1412875"/>
            <a:ext cx="18288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260350"/>
            <a:ext cx="4248150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Вернемся в Россию. Болдино … Прекрасные места, вдохновившие поэта на стихи и прозу, которые вечно будут звучать в нашей памяти, – сами по себе памятник творчеству Пушкина.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П</a:t>
            </a:r>
            <a:r>
              <a:rPr lang="ru-RU" sz="1400" dirty="0">
                <a:latin typeface="+mj-lt"/>
                <a:cs typeface="+mn-cs"/>
              </a:rPr>
              <a:t>амятник поэту около усадебного дома (1979 г., скульптор  О. М. </a:t>
            </a:r>
            <a:r>
              <a:rPr lang="ru-RU" sz="1400" dirty="0" err="1">
                <a:latin typeface="+mj-lt"/>
                <a:cs typeface="+mn-cs"/>
              </a:rPr>
              <a:t>Комов</a:t>
            </a:r>
            <a:r>
              <a:rPr lang="ru-RU" sz="1400" dirty="0">
                <a:latin typeface="+mj-lt"/>
                <a:cs typeface="+mn-cs"/>
              </a:rPr>
              <a:t>)</a:t>
            </a:r>
            <a:endParaRPr lang="ru-RU" sz="1400" dirty="0">
              <a:latin typeface="+mj-lt"/>
              <a:cs typeface="+mn-cs"/>
            </a:endParaRPr>
          </a:p>
        </p:txBody>
      </p:sp>
      <p:pic>
        <p:nvPicPr>
          <p:cNvPr id="26626" name="Picture 2" descr="http://www.etoya.ru/files/images/pub/part_1/34324/src/14.JPG?504_3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05455">
            <a:off x="4624388" y="431800"/>
            <a:ext cx="397510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16463" y="3573463"/>
            <a:ext cx="4211637" cy="28924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И, конечно, Михайловское и окрестности - знаменитые Пушкинские горы…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Сколько всего в жизни Пушкина было связано с этими местами…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i="1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atin typeface="+mj-lt"/>
                <a:cs typeface="+mn-cs"/>
              </a:rPr>
              <a:t>«Я помню чудное мгновенье: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atin typeface="+mj-lt"/>
                <a:cs typeface="+mn-cs"/>
              </a:rPr>
              <a:t> Передо мной явилась ты,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atin typeface="+mj-lt"/>
                <a:cs typeface="+mn-cs"/>
              </a:rPr>
              <a:t>Как мимолетное виденье,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atin typeface="+mj-lt"/>
                <a:cs typeface="+mn-cs"/>
              </a:rPr>
              <a:t>Как гений чистой красоты». / «К***», 1825</a:t>
            </a:r>
            <a:r>
              <a:rPr lang="ru-RU" sz="1400" dirty="0">
                <a:latin typeface="+mj-lt"/>
                <a:cs typeface="+mn-cs"/>
              </a:rPr>
              <a:t>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Памятников в Пушкинских Горах несколько – особенно интересен такой «неофициальный» Пушкин (1981 год. Скульптор  Г. В. Додонова). </a:t>
            </a:r>
            <a:endParaRPr lang="ru-RU" sz="1400" dirty="0">
              <a:latin typeface="+mj-lt"/>
              <a:cs typeface="+mn-cs"/>
            </a:endParaRPr>
          </a:p>
        </p:txBody>
      </p:sp>
      <p:pic>
        <p:nvPicPr>
          <p:cNvPr id="26628" name="Picture 4" descr="http://www.etoya.ru/files/images/pub/part_1/34324/src/15.JPG?499_3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7072">
            <a:off x="366713" y="3624263"/>
            <a:ext cx="4224337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www.etoya.ru/files/images/pub/part_1/34324/src/16.JPG?400_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40322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859338" y="4221163"/>
            <a:ext cx="38893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  <a:cs typeface="+mn-cs"/>
              </a:rPr>
              <a:t>Если говорить о Пушкинских местах, то нельзя не поклониться могиле поэта в </a:t>
            </a:r>
            <a:r>
              <a:rPr lang="ru-RU" sz="1600" dirty="0" err="1">
                <a:latin typeface="+mj-lt"/>
                <a:cs typeface="+mn-cs"/>
              </a:rPr>
              <a:t>Святогорском</a:t>
            </a:r>
            <a:r>
              <a:rPr lang="ru-RU" sz="1600" dirty="0">
                <a:latin typeface="+mj-lt"/>
                <a:cs typeface="+mn-cs"/>
              </a:rPr>
              <a:t> монастыре. Лаконичный обелиск хранит память о Пушкине с 1841 года, несколько раз он ветшал, пострадал в 1918 и чудом сохранился в годы Великой Отечественной  войны.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  <a:cs typeface="+mn-cs"/>
              </a:rPr>
              <a:t>И сейчас там всегда свежие цветы…</a:t>
            </a:r>
            <a:endParaRPr lang="ru-RU" sz="1600" dirty="0">
              <a:latin typeface="+mj-lt"/>
              <a:cs typeface="+mn-cs"/>
            </a:endParaRPr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650" y="4797425"/>
            <a:ext cx="3455988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Чудесный </a:t>
            </a:r>
            <a:r>
              <a:rPr lang="ru-RU" sz="1400" dirty="0">
                <a:latin typeface="+mj-lt"/>
                <a:cs typeface="+mn-cs"/>
              </a:rPr>
              <a:t>памятник Пушкину и Арине Родионовне стоит в Пскове и привлекает всех любителей поэзии.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atin typeface="+mj-lt"/>
                <a:cs typeface="+mn-cs"/>
              </a:rPr>
              <a:t>«Подруга </a:t>
            </a:r>
            <a:r>
              <a:rPr lang="ru-RU" sz="1400" i="1" dirty="0">
                <a:latin typeface="+mj-lt"/>
                <a:cs typeface="+mn-cs"/>
              </a:rPr>
              <a:t>дней моих суровых,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atin typeface="+mj-lt"/>
                <a:cs typeface="+mn-cs"/>
              </a:rPr>
              <a:t>Голубка дряхлая моя!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atin typeface="+mj-lt"/>
                <a:cs typeface="+mn-cs"/>
              </a:rPr>
              <a:t>Одна в глуши лесов сосновых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atin typeface="+mj-lt"/>
                <a:cs typeface="+mn-cs"/>
              </a:rPr>
              <a:t>Давно, давно ты ждешь меня</a:t>
            </a:r>
            <a:r>
              <a:rPr lang="ru-RU" sz="1400" i="1" dirty="0">
                <a:latin typeface="+mj-lt"/>
                <a:cs typeface="+mn-cs"/>
              </a:rPr>
              <a:t>…»</a:t>
            </a:r>
            <a:endParaRPr lang="ru-RU" sz="1400" i="1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atin typeface="+mj-lt"/>
                <a:cs typeface="+mn-cs"/>
              </a:rPr>
              <a:t>/ «Няне», </a:t>
            </a:r>
            <a:r>
              <a:rPr lang="ru-RU" sz="1400" i="1" dirty="0">
                <a:latin typeface="+mj-lt"/>
                <a:cs typeface="+mn-cs"/>
              </a:rPr>
              <a:t>1826</a:t>
            </a:r>
            <a:r>
              <a:rPr lang="ru-RU" sz="1400" dirty="0">
                <a:latin typeface="+mj-lt"/>
                <a:cs typeface="+mn-cs"/>
              </a:rPr>
              <a:t>/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6013" y="333375"/>
            <a:ext cx="734377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j-lt"/>
                <a:cs typeface="+mn-cs"/>
              </a:rPr>
              <a:t>Еще два монумента, которые кажутся особенно трогательными. </a:t>
            </a:r>
          </a:p>
        </p:txBody>
      </p:sp>
      <p:pic>
        <p:nvPicPr>
          <p:cNvPr id="28675" name="Picture 2" descr="http://www.etoya.ru/files/images/pub/part_1/34324/src/17.JPG?300_4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836613"/>
            <a:ext cx="2776537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http://www.etoya.ru/files/images/pub/part_1/34324/src/18.JPG?300_4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836613"/>
            <a:ext cx="277812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76825" y="4868863"/>
            <a:ext cx="3527425" cy="1169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А в подмосковном музее-заповеднике Захарово - Большие Вяземы есть вот такая скульптурная композиция - маленький Александр и его бабушка Мария Алексеевна Ганнибал. </a:t>
            </a:r>
            <a:endParaRPr lang="ru-RU" sz="1400" dirty="0">
              <a:latin typeface="+mj-lt"/>
              <a:cs typeface="+mn-cs"/>
            </a:endParaRPr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9700" y="3500438"/>
            <a:ext cx="3455988" cy="2801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  <a:cs typeface="+mn-cs"/>
              </a:rPr>
              <a:t>Необычным памятником может похвастаться Оренбург, куда Пушкин приезжал в поисках материалов о Пугачеве. Бывал в этих краях и В. И. Даль - составитель «Толкового словаря живого великорусского языка». Скульптурная композиция, изображающая двух «титанов», - настоящий памятник Русской Культуре.</a:t>
            </a:r>
            <a:endParaRPr lang="ru-RU" sz="1600" dirty="0">
              <a:latin typeface="+mj-lt"/>
              <a:cs typeface="+mn-cs"/>
            </a:endParaRPr>
          </a:p>
        </p:txBody>
      </p:sp>
      <p:pic>
        <p:nvPicPr>
          <p:cNvPr id="29698" name="Picture 2" descr="http://www.etoya.ru/files/images/pub/part_1/34324/src/19.jpg?501_6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49275"/>
            <a:ext cx="4265613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img1.restbee.ru/polieznyie-znaniia/8-samyh-izvestnyh-pamyatnikov-pushkinu/pushkin-i-onegin.jpg?time=13703503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6388" y="476250"/>
            <a:ext cx="585628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288" y="5157788"/>
            <a:ext cx="8353425" cy="1168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Евгений Онегин - герой, занимавший немалое место в жизни Александра Сергеевича, но существовавший лишь на страницах его романа, разделил со своим создателем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памятник в Йошкар-Оле.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Скульптура, созданная Андреем Ковальчуком в сентябре 2011 года, изображает задумчивого поэта, сидящего на скамье, и стоящего рядом Онегина.</a:t>
            </a:r>
            <a:endParaRPr lang="ru-RU" sz="1400" dirty="0">
              <a:latin typeface="+mj-lt"/>
              <a:cs typeface="+mn-cs"/>
            </a:endParaRPr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333375"/>
            <a:ext cx="82804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  <a:cs typeface="+mn-cs"/>
              </a:rPr>
              <a:t>За границей Пушкин никогда не был. Как известно, ни одно прошение Николаю I и Александру I не повлияло на «</a:t>
            </a:r>
            <a:r>
              <a:rPr lang="ru-RU" sz="1600" dirty="0" err="1">
                <a:latin typeface="+mj-lt"/>
                <a:cs typeface="+mn-cs"/>
              </a:rPr>
              <a:t>невыездной</a:t>
            </a:r>
            <a:r>
              <a:rPr lang="ru-RU" sz="1600" dirty="0">
                <a:latin typeface="+mj-lt"/>
                <a:cs typeface="+mn-cs"/>
              </a:rPr>
              <a:t>» статус поэта. Но славе Пушкина удалось перешагнуть границы – в мире насчитывается несколько десятков памятников поэту в Европе, Азии, Америке и Африке. </a:t>
            </a:r>
            <a:endParaRPr lang="ru-RU" sz="1600" dirty="0">
              <a:latin typeface="+mj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750" y="4005263"/>
            <a:ext cx="4302125" cy="29543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/>
            </a:r>
            <a:br>
              <a:rPr lang="ru-RU" sz="1400" dirty="0">
                <a:latin typeface="+mj-lt"/>
                <a:cs typeface="+mn-cs"/>
              </a:rPr>
            </a:br>
            <a:r>
              <a:rPr lang="ru-RU" sz="1400" dirty="0">
                <a:latin typeface="+mj-lt"/>
                <a:cs typeface="+mn-cs"/>
              </a:rPr>
              <a:t/>
            </a:r>
            <a:br>
              <a:rPr lang="ru-RU" sz="1400" dirty="0">
                <a:latin typeface="+mj-lt"/>
                <a:cs typeface="+mn-cs"/>
              </a:rPr>
            </a:br>
            <a:r>
              <a:rPr lang="ru-RU" sz="1400" i="1" dirty="0">
                <a:latin typeface="+mj-lt"/>
                <a:cs typeface="+mn-cs"/>
              </a:rPr>
              <a:t>Жизнь поэта, что за век до нас умер,</a:t>
            </a:r>
            <a:br>
              <a:rPr lang="ru-RU" sz="1400" i="1" dirty="0">
                <a:latin typeface="+mj-lt"/>
                <a:cs typeface="+mn-cs"/>
              </a:rPr>
            </a:br>
            <a:r>
              <a:rPr lang="ru-RU" sz="1400" i="1" dirty="0">
                <a:latin typeface="+mj-lt"/>
                <a:cs typeface="+mn-cs"/>
              </a:rPr>
              <a:t>Теперь развернулась только.</a:t>
            </a:r>
            <a:br>
              <a:rPr lang="ru-RU" sz="1400" i="1" dirty="0">
                <a:latin typeface="+mj-lt"/>
                <a:cs typeface="+mn-cs"/>
              </a:rPr>
            </a:br>
            <a:r>
              <a:rPr lang="ru-RU" sz="1400" i="1" dirty="0">
                <a:latin typeface="+mj-lt"/>
                <a:cs typeface="+mn-cs"/>
              </a:rPr>
              <a:t>Дух его отливают в металле,</a:t>
            </a:r>
            <a:br>
              <a:rPr lang="ru-RU" sz="1400" i="1" dirty="0">
                <a:latin typeface="+mj-lt"/>
                <a:cs typeface="+mn-cs"/>
              </a:rPr>
            </a:br>
            <a:r>
              <a:rPr lang="ru-RU" sz="1400" i="1" dirty="0">
                <a:latin typeface="+mj-lt"/>
                <a:cs typeface="+mn-cs"/>
              </a:rPr>
              <a:t>И весь мир для него - пьедесталом,</a:t>
            </a:r>
            <a:br>
              <a:rPr lang="ru-RU" sz="1400" i="1" dirty="0">
                <a:latin typeface="+mj-lt"/>
                <a:cs typeface="+mn-cs"/>
              </a:rPr>
            </a:br>
            <a:r>
              <a:rPr lang="ru-RU" sz="1400" i="1" dirty="0">
                <a:latin typeface="+mj-lt"/>
                <a:cs typeface="+mn-cs"/>
              </a:rPr>
              <a:t>Так стоять он будет повсюду.  </a:t>
            </a:r>
            <a:br>
              <a:rPr lang="ru-RU" sz="1400" i="1" dirty="0">
                <a:latin typeface="+mj-lt"/>
                <a:cs typeface="+mn-cs"/>
              </a:rPr>
            </a:br>
            <a:r>
              <a:rPr lang="ru-RU" sz="1400" i="1" dirty="0">
                <a:latin typeface="+mj-lt"/>
                <a:cs typeface="+mn-cs"/>
              </a:rPr>
              <a:t>Ты стоишь высоко-высоко, Пушкин,</a:t>
            </a:r>
            <a:br>
              <a:rPr lang="ru-RU" sz="1400" i="1" dirty="0">
                <a:latin typeface="+mj-lt"/>
                <a:cs typeface="+mn-cs"/>
              </a:rPr>
            </a:br>
            <a:r>
              <a:rPr lang="ru-RU" sz="1400" i="1" dirty="0">
                <a:latin typeface="+mj-lt"/>
                <a:cs typeface="+mn-cs"/>
              </a:rPr>
              <a:t>Человечества чистая совесть;</a:t>
            </a:r>
            <a:br>
              <a:rPr lang="ru-RU" sz="1400" i="1" dirty="0">
                <a:latin typeface="+mj-lt"/>
                <a:cs typeface="+mn-cs"/>
              </a:rPr>
            </a:br>
            <a:r>
              <a:rPr lang="ru-RU" sz="1400" i="1" dirty="0">
                <a:latin typeface="+mj-lt"/>
                <a:cs typeface="+mn-cs"/>
              </a:rPr>
              <a:t>C каждым днём поднимаясь всё выше и выше,</a:t>
            </a:r>
            <a:br>
              <a:rPr lang="ru-RU" sz="1400" i="1" dirty="0">
                <a:latin typeface="+mj-lt"/>
                <a:cs typeface="+mn-cs"/>
              </a:rPr>
            </a:br>
            <a:r>
              <a:rPr lang="ru-RU" sz="1400" i="1" dirty="0">
                <a:latin typeface="+mj-lt"/>
                <a:cs typeface="+mn-cs"/>
              </a:rPr>
              <a:t>Ты в тех высях, где солнце и месяц,</a:t>
            </a:r>
            <a:br>
              <a:rPr lang="ru-RU" sz="1400" i="1" dirty="0">
                <a:latin typeface="+mj-lt"/>
                <a:cs typeface="+mn-cs"/>
              </a:rPr>
            </a:br>
            <a:r>
              <a:rPr lang="ru-RU" sz="1400" i="1" dirty="0">
                <a:latin typeface="+mj-lt"/>
                <a:cs typeface="+mn-cs"/>
              </a:rPr>
              <a:t>И как солнце и месяц светел.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750" y="1412875"/>
            <a:ext cx="3887788" cy="3179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Памятник в Шанхае был поставлен к столетию со дня его смерти – </a:t>
            </a:r>
            <a:r>
              <a:rPr lang="ru-RU" sz="1400" dirty="0">
                <a:latin typeface="+mj-lt"/>
                <a:cs typeface="+mn-cs"/>
              </a:rPr>
              <a:t>в 1937 году при непосредственном участии Федора Шаляпина, бывавшего здесь на гастролях, и Александра Вертинского, некоторое время проживавшего в Китае. </a:t>
            </a:r>
            <a:r>
              <a:rPr lang="ru-RU" sz="1400" dirty="0">
                <a:latin typeface="+mj-lt"/>
                <a:cs typeface="+mn-cs"/>
              </a:rPr>
              <a:t>К сожалению, этот памятник был разрушен во время японской оккупации. Такая же судьба постигла и следующий (1947 г.), который не пережил «культурную революцию». Но сейчас в Шанхае снова есть памятник Поэту – он установлен в 1987 г.  Китайский </a:t>
            </a:r>
            <a:r>
              <a:rPr lang="ru-RU" sz="1400" dirty="0">
                <a:latin typeface="+mj-lt"/>
                <a:cs typeface="+mn-cs"/>
              </a:rPr>
              <a:t>поэт </a:t>
            </a:r>
            <a:r>
              <a:rPr lang="ru-RU" sz="1400" dirty="0" err="1">
                <a:latin typeface="+mj-lt"/>
                <a:cs typeface="+mn-cs"/>
              </a:rPr>
              <a:t>Цзан</a:t>
            </a:r>
            <a:r>
              <a:rPr lang="ru-RU" sz="1400" dirty="0">
                <a:latin typeface="+mj-lt"/>
                <a:cs typeface="+mn-cs"/>
              </a:rPr>
              <a:t> </a:t>
            </a:r>
            <a:r>
              <a:rPr lang="ru-RU" sz="1400" dirty="0" err="1">
                <a:latin typeface="+mj-lt"/>
                <a:cs typeface="+mn-cs"/>
              </a:rPr>
              <a:t>Кэ-цзя</a:t>
            </a:r>
            <a:r>
              <a:rPr lang="ru-RU" sz="1400" dirty="0">
                <a:latin typeface="+mj-lt"/>
                <a:cs typeface="+mn-cs"/>
              </a:rPr>
              <a:t> приветствовал открытие монумента в своем стихотворении:</a:t>
            </a:r>
          </a:p>
        </p:txBody>
      </p:sp>
      <p:pic>
        <p:nvPicPr>
          <p:cNvPr id="31748" name="Picture 4" descr="Памятник пушкин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557338"/>
            <a:ext cx="379571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88" y="476250"/>
            <a:ext cx="4608512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  <a:cs typeface="+mn-cs"/>
              </a:rPr>
              <a:t>« Я памятник себе воздвиг нерукотворный…».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  <a:cs typeface="+mn-cs"/>
              </a:rPr>
              <a:t>Всем нам с детства знакомы эти строки, знакомы настолько, что мы даже не задумываемся о них… А если задуматься…. Пушкин… Что можно сказать о Пушкине? Можно повторять за Аполлоном Григорьевым: "Пушкин - наше все!» Можно много говорить о его гении, о вкладе в русскую литературу и мировую культуру вообще.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  <a:cs typeface="+mn-cs"/>
              </a:rPr>
              <a:t>Пушкин – это Пушкин…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  <a:cs typeface="+mn-cs"/>
              </a:rPr>
              <a:t>Нерукотворный памятник поэт воздвиг себе сам. А благодарные потомки  лишь увековечили его память в бронзе и мраморе. Общее количество памятников Пушкину точно не подсчитано, они самые разные – от скромных «стандартных» бюстов до великих творений знаменитых скульпторов, хорошо всем знакомые и почти неизвестные…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j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4868863"/>
            <a:ext cx="7993062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  <a:cs typeface="+mn-cs"/>
              </a:rPr>
              <a:t>Скульптуры, созданные поклонниками великого мастера, можно увидеть и в африканской глубинке, и в самом центре Европы. Наибольшее количество памятников,  монументов, бюстов и мемориальных досок находится на родине поэта – в России и в странах бывшего СССР.  У каждого из них своя  уникальная история… А все вместе они – наша культура, наша дань поэту, наша память. </a:t>
            </a:r>
            <a:endParaRPr lang="ru-RU" sz="1600" dirty="0">
              <a:latin typeface="+mj-lt"/>
              <a:cs typeface="+mn-cs"/>
            </a:endParaRPr>
          </a:p>
        </p:txBody>
      </p:sp>
      <p:pic>
        <p:nvPicPr>
          <p:cNvPr id="14339" name="Picture 8" descr="http://img855.imageshack.us/img855/9145/750318084016659311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549275"/>
            <a:ext cx="302101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333375"/>
            <a:ext cx="3671888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В 2000 году в парке виллы </a:t>
            </a:r>
            <a:r>
              <a:rPr lang="ru-RU" sz="1400" dirty="0" err="1">
                <a:latin typeface="+mj-lt"/>
                <a:cs typeface="+mn-cs"/>
              </a:rPr>
              <a:t>Боргезе</a:t>
            </a:r>
            <a:r>
              <a:rPr lang="ru-RU" sz="1400" dirty="0">
                <a:latin typeface="+mj-lt"/>
                <a:cs typeface="+mn-cs"/>
              </a:rPr>
              <a:t> в Риме появился памятник Пушкину (скульптор – Ю. Г. Орехов). В качестве ответного дара Москва получила бюст Данте. Кстати, это не первый памятник Пушкину на итальянской земле – сразу после кончины Поэта Зинаида Волконская поставила мраморную стелу на своей римской вилле (не сохранилась). </a:t>
            </a:r>
            <a:endParaRPr lang="ru-RU" sz="1400" dirty="0">
              <a:latin typeface="+mj-lt"/>
              <a:cs typeface="+mn-cs"/>
            </a:endParaRPr>
          </a:p>
        </p:txBody>
      </p:sp>
      <p:pic>
        <p:nvPicPr>
          <p:cNvPr id="32770" name="Picture 2" descr=" (375x500, 49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30944">
            <a:off x="611188" y="2636838"/>
            <a:ext cx="2852737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4663" y="5732463"/>
            <a:ext cx="4391025" cy="739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В 1981 году бронзовый Пушкин работы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О. К. </a:t>
            </a:r>
            <a:r>
              <a:rPr lang="ru-RU" sz="1400" dirty="0" err="1">
                <a:latin typeface="+mj-lt"/>
                <a:cs typeface="+mn-cs"/>
              </a:rPr>
              <a:t>Комова</a:t>
            </a:r>
            <a:r>
              <a:rPr lang="ru-RU" sz="1400" dirty="0">
                <a:latin typeface="+mj-lt"/>
                <a:cs typeface="+mn-cs"/>
              </a:rPr>
              <a:t> получил прописку в Мадриде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(а в Москву соответственно «приехал» Сервантес)</a:t>
            </a:r>
            <a:endParaRPr lang="ru-RU" sz="1400" dirty="0">
              <a:latin typeface="+mj-lt"/>
              <a:cs typeface="+mn-cs"/>
            </a:endParaRPr>
          </a:p>
        </p:txBody>
      </p:sp>
      <p:pic>
        <p:nvPicPr>
          <p:cNvPr id="32772" name="Picture 4" descr="http://www.etoya.ru/files/images/pub/part_1/34324/src/22.JPG?440_4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6371">
            <a:off x="4427538" y="908050"/>
            <a:ext cx="419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http://www.etoya.ru/files/images/pub/part_1/34324/src/23.JPG?259_4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205038"/>
            <a:ext cx="24669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3" descr="http://www.etoya.ru/files/images/pub/part_1/34324/src/24.jpg?346_4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205038"/>
            <a:ext cx="32956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188" y="404813"/>
            <a:ext cx="8137525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С 1999 года есть памятник Пушкину и в Париже (скульптор Ю. Г. Орехов). Это очень символично, так как русский поэт, как и все образованные люди своего времени, прекрасно владел французским языком, писал на нем письма и стихи. Пушкина интересовали и идеи Французской революции, и личность Наполеона, и «изящная словесность». Странно, что русская диаспора во Франции не поставила памятник поэту раньше. В США, например, первый пушкинский монумент, установленный силами эмигрантов, появился в 1941 году (сейчас их три на территории страны).</a:t>
            </a:r>
            <a:endParaRPr lang="ru-RU" sz="1400" dirty="0">
              <a:latin typeface="+mj-lt"/>
              <a:cs typeface="+mn-cs"/>
            </a:endParaRPr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2781300"/>
            <a:ext cx="4391025" cy="37544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В Лос-Анджелесе (США) </a:t>
            </a:r>
            <a:r>
              <a:rPr lang="ru-RU" sz="1400" dirty="0">
                <a:latin typeface="+mj-lt"/>
                <a:cs typeface="+mn-cs"/>
              </a:rPr>
              <a:t>в 1996 г</a:t>
            </a:r>
            <a:r>
              <a:rPr lang="ru-RU" sz="1400" dirty="0">
                <a:latin typeface="+mj-lt"/>
                <a:cs typeface="+mn-cs"/>
              </a:rPr>
              <a:t>. открыт памятник, который </a:t>
            </a:r>
            <a:r>
              <a:rPr lang="ru-RU" sz="1400" dirty="0">
                <a:latin typeface="+mj-lt"/>
                <a:cs typeface="+mn-cs"/>
              </a:rPr>
              <a:t>называется «Реквием по Александру Пушкину</a:t>
            </a:r>
            <a:r>
              <a:rPr lang="ru-RU" sz="1400" dirty="0">
                <a:latin typeface="+mj-lt"/>
                <a:cs typeface="+mn-cs"/>
              </a:rPr>
              <a:t>» (скульптор Григорий </a:t>
            </a:r>
            <a:r>
              <a:rPr lang="ru-RU" sz="1400" dirty="0" err="1">
                <a:latin typeface="+mj-lt"/>
                <a:cs typeface="+mn-cs"/>
              </a:rPr>
              <a:t>Потоцкий</a:t>
            </a:r>
            <a:r>
              <a:rPr lang="ru-RU" sz="1400" dirty="0">
                <a:latin typeface="+mj-lt"/>
                <a:cs typeface="+mn-cs"/>
              </a:rPr>
              <a:t>).</a:t>
            </a:r>
            <a:r>
              <a:rPr lang="ru-RU" sz="1400" dirty="0">
                <a:latin typeface="+mj-lt"/>
                <a:cs typeface="+mn-cs"/>
              </a:rPr>
              <a:t/>
            </a:r>
            <a:br>
              <a:rPr lang="ru-RU" sz="1400" dirty="0">
                <a:latin typeface="+mj-lt"/>
                <a:cs typeface="+mn-cs"/>
              </a:rPr>
            </a:br>
            <a:r>
              <a:rPr lang="ru-RU" sz="1400" dirty="0">
                <a:latin typeface="+mj-lt"/>
                <a:cs typeface="+mn-cs"/>
              </a:rPr>
              <a:t>Композиция представляет собой Музу с двумя крыльями, держащую в руке голову поэта. Под Музой автор подразумевает его жену – Наталью Николаевну, которая по аналогии с </a:t>
            </a:r>
            <a:r>
              <a:rPr lang="ru-RU" sz="1400" dirty="0" err="1">
                <a:latin typeface="+mj-lt"/>
                <a:cs typeface="+mn-cs"/>
              </a:rPr>
              <a:t>Саломеей</a:t>
            </a:r>
            <a:r>
              <a:rPr lang="ru-RU" sz="1400" dirty="0">
                <a:latin typeface="+mj-lt"/>
                <a:cs typeface="+mn-cs"/>
              </a:rPr>
              <a:t> принесла поэта в жертву, поскольку Пушкин был пророком русской литературы, опять же по аналогии с Иоанном Крестителем. Крылья Музы символизируют доброту и гнев, а круг, который они образуют - сломанное кольцо российской жизни.</a:t>
            </a:r>
            <a:br>
              <a:rPr lang="ru-RU" sz="1400" dirty="0">
                <a:latin typeface="+mj-lt"/>
                <a:cs typeface="+mn-cs"/>
              </a:rPr>
            </a:br>
            <a:r>
              <a:rPr lang="ru-RU" sz="1400" dirty="0">
                <a:latin typeface="+mj-lt"/>
                <a:cs typeface="+mn-cs"/>
              </a:rPr>
              <a:t>Так описан этот памятник на сайте самого скульптора.</a:t>
            </a:r>
            <a:br>
              <a:rPr lang="ru-RU" sz="1400" dirty="0">
                <a:latin typeface="+mj-lt"/>
                <a:cs typeface="+mn-cs"/>
              </a:rPr>
            </a:br>
            <a:endParaRPr lang="ru-RU" sz="1400" dirty="0">
              <a:latin typeface="+mj-lt"/>
              <a:cs typeface="+mn-cs"/>
            </a:endParaRPr>
          </a:p>
        </p:txBody>
      </p:sp>
      <p:pic>
        <p:nvPicPr>
          <p:cNvPr id="34818" name="Picture 2" descr=" (275x510, 26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549275"/>
            <a:ext cx="3095625" cy="574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6013" y="476250"/>
            <a:ext cx="6985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  <a:cs typeface="+mn-cs"/>
              </a:rPr>
              <a:t>В</a:t>
            </a:r>
            <a:r>
              <a:rPr lang="ru-RU" sz="1600" dirty="0">
                <a:latin typeface="+mj-lt"/>
                <a:cs typeface="+mn-cs"/>
              </a:rPr>
              <a:t> 1996 году памятник Пушкину был торжественно открыт в столице Эфиопии – Аддис-Абебе. И не надо шуток про «великого эфиопского поэта» - это прекрасное событие! </a:t>
            </a:r>
            <a:endParaRPr lang="ru-RU" sz="1600" dirty="0">
              <a:latin typeface="+mj-lt"/>
              <a:cs typeface="+mn-cs"/>
            </a:endParaRPr>
          </a:p>
        </p:txBody>
      </p:sp>
      <p:pic>
        <p:nvPicPr>
          <p:cNvPr id="35842" name="Picture 2" descr="http://www.etoya.ru/files/images/pub/part_1/34324/src/26.jpg?500_3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700213"/>
            <a:ext cx="65944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260350"/>
            <a:ext cx="82804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  <a:cs typeface="+mn-cs"/>
              </a:rPr>
              <a:t>На просторах нашей огромной страны и далеко за ее пределами, памятники великому поэту есть повсюду – в том числе там, где он никогда не бывал. Это память и дань его творчеству, его таланту, его вкладу в нашу культуру и жизнь…</a:t>
            </a:r>
            <a:endParaRPr lang="ru-RU" sz="1600" dirty="0">
              <a:latin typeface="+mj-lt"/>
              <a:cs typeface="+mn-cs"/>
            </a:endParaRPr>
          </a:p>
        </p:txBody>
      </p:sp>
      <p:pic>
        <p:nvPicPr>
          <p:cNvPr id="36866" name="Picture 4" descr="http://img1.restbee.ru/polieznyie-znaniia/8-samyh-izvestnyh-pamyatnikov-pushkinu/odessa.jpg?time=13703503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3141663"/>
            <a:ext cx="3292475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" descr="http://www.etoya.ru/files/images/pub/part_1/34324/src/20.jpg?506_3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2695">
            <a:off x="460375" y="1219200"/>
            <a:ext cx="299561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0" descr=" (336x560, 42Kb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141663"/>
            <a:ext cx="1644650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 descr=" (339x500, 92Kb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1125538"/>
            <a:ext cx="24892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8" descr=" (425x311, 106Kb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91681">
            <a:off x="5899150" y="1198563"/>
            <a:ext cx="2678113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2" descr="памятник в Канаде (400x534, 20Kb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347166">
            <a:off x="2317750" y="3157538"/>
            <a:ext cx="18875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9388" y="6021388"/>
            <a:ext cx="87852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j-lt"/>
                <a:cs typeface="+mn-cs"/>
              </a:rPr>
              <a:t>При подготовке презентации использованы материалы статьи </a:t>
            </a:r>
            <a:r>
              <a:rPr lang="ru-RU" sz="1000" dirty="0">
                <a:latin typeface="+mj-lt"/>
                <a:cs typeface="+mn-cs"/>
              </a:rPr>
              <a:t>Светланы </a:t>
            </a:r>
            <a:r>
              <a:rPr lang="ru-RU" sz="1000" dirty="0">
                <a:latin typeface="+mj-lt"/>
                <a:cs typeface="+mn-cs"/>
              </a:rPr>
              <a:t>Ветки «Я памятник себе воздвиг..., или памятники А.С. Пушкину по всему миру», специально для </a:t>
            </a:r>
            <a:r>
              <a:rPr lang="en-US" sz="1000" dirty="0">
                <a:latin typeface="+mj-lt"/>
                <a:cs typeface="+mn-cs"/>
              </a:rPr>
              <a:t>Etoya.ru </a:t>
            </a:r>
            <a:r>
              <a:rPr lang="ru-RU" sz="1000" dirty="0">
                <a:latin typeface="+mj-lt"/>
                <a:cs typeface="+mn-cs"/>
              </a:rPr>
              <a:t>(фото автора</a:t>
            </a:r>
            <a:r>
              <a:rPr lang="ru-RU" sz="1000" dirty="0">
                <a:latin typeface="+mj-lt"/>
                <a:cs typeface="+mn-cs"/>
              </a:rPr>
              <a:t>), а </a:t>
            </a:r>
            <a:r>
              <a:rPr lang="ru-RU" sz="1000" dirty="0">
                <a:latin typeface="+mj-lt"/>
                <a:cs typeface="+mn-cs"/>
              </a:rPr>
              <a:t>также материалы сайтов</a:t>
            </a:r>
            <a:r>
              <a:rPr lang="ru-RU" sz="1000" baseline="-25000" dirty="0">
                <a:latin typeface="+mj-lt"/>
                <a:cs typeface="+mn-cs"/>
              </a:rPr>
              <a:t> </a:t>
            </a:r>
            <a:r>
              <a:rPr lang="en-US" sz="1000" dirty="0">
                <a:latin typeface="+mj-lt"/>
                <a:cs typeface="+mn-cs"/>
              </a:rPr>
              <a:t>wikipedia.org, wikimapia.org, amstmonuments.wordpress.com, spb-guide.ru, dic.academic.ru, proza.ru, bessarabia.ru, etovidel.net, russianchina.org, afro-rus.ru, rbsurgut.ru, newiki.com, pushkin-link.ru, diary.ru, puteshestviya.ru, asfera.info</a:t>
            </a:r>
            <a:r>
              <a:rPr lang="ru-RU" sz="1000" dirty="0">
                <a:latin typeface="+mj-lt"/>
                <a:cs typeface="+mn-cs"/>
              </a:rPr>
              <a:t>, </a:t>
            </a:r>
            <a:r>
              <a:rPr lang="en-US" sz="1000" dirty="0">
                <a:latin typeface="+mj-lt"/>
                <a:cs typeface="+mn-cs"/>
              </a:rPr>
              <a:t>pushkinskij-dom.livejournal.com</a:t>
            </a:r>
            <a:r>
              <a:rPr lang="ru-RU" sz="1000" dirty="0">
                <a:latin typeface="+mj-lt"/>
                <a:cs typeface="+mn-cs"/>
              </a:rPr>
              <a:t>, </a:t>
            </a:r>
            <a:r>
              <a:rPr lang="en-US" sz="1000" dirty="0">
                <a:latin typeface="+mj-lt"/>
                <a:cs typeface="+mn-cs"/>
              </a:rPr>
              <a:t>restbee.ru</a:t>
            </a:r>
            <a:endParaRPr lang="ru-RU" sz="1000" dirty="0">
              <a:latin typeface="+mj-lt"/>
              <a:cs typeface="+mn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55650" y="6021388"/>
            <a:ext cx="7561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088" y="404813"/>
            <a:ext cx="78486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Памятник «Тысячелетие </a:t>
            </a:r>
            <a:r>
              <a:rPr lang="ru-RU" b="1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России» в Великом Новгороде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(скульпторы  М</a:t>
            </a:r>
            <a:r>
              <a:rPr lang="ru-RU" sz="1400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. </a:t>
            </a:r>
            <a:r>
              <a:rPr lang="ru-RU" sz="1400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Микешин, И. Шредер, архитектор  В. Гартман) </a:t>
            </a:r>
            <a:endParaRPr lang="ru-RU" sz="1400" dirty="0">
              <a:ln w="6350">
                <a:noFill/>
              </a:ln>
              <a:solidFill>
                <a:schemeClr val="accent1">
                  <a:tint val="73000"/>
                  <a:satMod val="18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288" y="5300663"/>
            <a:ext cx="8424862" cy="1169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При жизни поэта не создавалось его скульптур — того не желал сам Пушкин. </a:t>
            </a:r>
            <a:r>
              <a:rPr lang="ru-RU" sz="1400" dirty="0">
                <a:latin typeface="+mj-lt"/>
                <a:cs typeface="+mn-cs"/>
              </a:rPr>
              <a:t>«Арапское </a:t>
            </a:r>
            <a:r>
              <a:rPr lang="ru-RU" sz="1400" dirty="0">
                <a:latin typeface="+mj-lt"/>
                <a:cs typeface="+mn-cs"/>
              </a:rPr>
              <a:t>мое безобразие будет предано бессмертию во всей своей мертвой </a:t>
            </a:r>
            <a:r>
              <a:rPr lang="ru-RU" sz="1400" dirty="0">
                <a:latin typeface="+mj-lt"/>
                <a:cs typeface="+mn-cs"/>
              </a:rPr>
              <a:t>неподвижности», </a:t>
            </a:r>
            <a:r>
              <a:rPr lang="ru-RU" sz="1400" dirty="0">
                <a:latin typeface="+mj-lt"/>
                <a:cs typeface="+mn-cs"/>
              </a:rPr>
              <a:t>— писал </a:t>
            </a:r>
            <a:r>
              <a:rPr lang="ru-RU" sz="1400" dirty="0">
                <a:latin typeface="+mj-lt"/>
                <a:cs typeface="+mn-cs"/>
              </a:rPr>
              <a:t>он жене</a:t>
            </a:r>
            <a:r>
              <a:rPr lang="ru-RU" sz="1400" dirty="0">
                <a:latin typeface="+mj-lt"/>
                <a:cs typeface="+mn-cs"/>
              </a:rPr>
              <a:t>. </a:t>
            </a:r>
            <a:br>
              <a:rPr lang="ru-RU" sz="1400" dirty="0">
                <a:latin typeface="+mj-lt"/>
                <a:cs typeface="+mn-cs"/>
              </a:rPr>
            </a:br>
            <a:r>
              <a:rPr lang="ru-RU" sz="1400" dirty="0">
                <a:latin typeface="+mj-lt"/>
                <a:cs typeface="+mn-cs"/>
              </a:rPr>
              <a:t>Первое скульптурное изображение Пушкина в России появилось в 1862 году в Великом Новгороде на знаменитом памятнике «</a:t>
            </a:r>
            <a:r>
              <a:rPr lang="ru-RU" sz="1400" dirty="0">
                <a:latin typeface="+mj-lt"/>
                <a:cs typeface="+mn-cs"/>
              </a:rPr>
              <a:t>Тысячелетие России»</a:t>
            </a:r>
            <a:r>
              <a:rPr lang="ru-RU" sz="1400" dirty="0">
                <a:latin typeface="+mj-lt"/>
                <a:cs typeface="+mn-cs"/>
              </a:rPr>
              <a:t> — </a:t>
            </a:r>
            <a:r>
              <a:rPr lang="ru-RU" sz="1400" dirty="0">
                <a:latin typeface="+mj-lt"/>
                <a:cs typeface="+mn-cs"/>
              </a:rPr>
              <a:t>монументе, </a:t>
            </a:r>
            <a:r>
              <a:rPr lang="ru-RU" sz="1400" dirty="0">
                <a:latin typeface="+mj-lt"/>
                <a:cs typeface="+mn-cs"/>
              </a:rPr>
              <a:t>воздвигнутом в честь тысячелетнего юбилея легендарного призвания варягов на Русь. </a:t>
            </a:r>
            <a:r>
              <a:rPr lang="ru-RU" sz="1400" dirty="0">
                <a:latin typeface="+mj-lt"/>
                <a:cs typeface="+mn-cs"/>
              </a:rPr>
              <a:t> </a:t>
            </a:r>
            <a:endParaRPr lang="ru-RU" sz="1400" dirty="0">
              <a:latin typeface="+mj-lt"/>
              <a:cs typeface="+mn-cs"/>
            </a:endParaRP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925" y="1041400"/>
            <a:ext cx="787717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188913"/>
            <a:ext cx="424815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Памятник на Пушкинской </a:t>
            </a:r>
            <a:r>
              <a:rPr lang="ru-RU" b="1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площади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в</a:t>
            </a:r>
            <a:r>
              <a:rPr lang="ru-RU" b="1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 Москве</a:t>
            </a:r>
            <a:endParaRPr lang="ru-RU" dirty="0">
              <a:ln w="6350">
                <a:noFill/>
              </a:ln>
              <a:solidFill>
                <a:schemeClr val="accent1">
                  <a:tint val="73000"/>
                  <a:satMod val="18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(скульптор А.М. </a:t>
            </a:r>
            <a:r>
              <a:rPr lang="ru-RU" sz="1400" dirty="0" err="1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Опекушин</a:t>
            </a:r>
            <a:r>
              <a:rPr lang="ru-RU" sz="1400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,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архитектор  И. С. Богомолов) </a:t>
            </a:r>
            <a:endParaRPr lang="ru-RU" sz="1400" dirty="0">
              <a:ln w="6350">
                <a:noFill/>
              </a:ln>
              <a:solidFill>
                <a:schemeClr val="accent1">
                  <a:tint val="73000"/>
                  <a:satMod val="18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1268413"/>
            <a:ext cx="4537075" cy="5894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+mj-lt"/>
                <a:cs typeface="+mn-cs"/>
              </a:rPr>
              <a:t>Москва. Многое в жизни великого поэта связано в этим городом. В Москве Пушкин родился, здесь он венчался,  и первый памятник поэту в России, да и в мире, появился тоже здесь. Эффектный, но без излишней помпезности, ставший одним из символов столицы, он был открыт в день рождения поэта в 1880 году.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+mj-lt"/>
                <a:cs typeface="+mn-cs"/>
              </a:rPr>
              <a:t>Идея его создания появилась сразу после трагической смерти Пушкина, однако  разрешение удалось получить лишь в 1855 году. </a:t>
            </a:r>
            <a:endParaRPr lang="ru-RU" sz="1300" dirty="0">
              <a:latin typeface="+mj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+mj-lt"/>
                <a:cs typeface="+mn-cs"/>
              </a:rPr>
              <a:t>Инициаторами </a:t>
            </a:r>
            <a:r>
              <a:rPr lang="ru-RU" sz="1300" dirty="0">
                <a:latin typeface="+mj-lt"/>
                <a:cs typeface="+mn-cs"/>
              </a:rPr>
              <a:t>сбора средств стали выпускники </a:t>
            </a:r>
            <a:r>
              <a:rPr lang="ru-RU" sz="1300" dirty="0">
                <a:latin typeface="+mj-lt"/>
                <a:cs typeface="+mn-cs"/>
              </a:rPr>
              <a:t>Царскосельского лицея, обратившиеся </a:t>
            </a:r>
            <a:r>
              <a:rPr lang="ru-RU" sz="1300" dirty="0">
                <a:latin typeface="+mj-lt"/>
                <a:cs typeface="+mn-cs"/>
              </a:rPr>
              <a:t>к общественности через периодические издания. В 1875 </a:t>
            </a:r>
            <a:r>
              <a:rPr lang="ru-RU" sz="1300" dirty="0">
                <a:latin typeface="+mj-lt"/>
                <a:cs typeface="+mn-cs"/>
              </a:rPr>
              <a:t>году </a:t>
            </a:r>
            <a:r>
              <a:rPr lang="ru-RU" sz="1300" dirty="0">
                <a:latin typeface="+mj-lt"/>
                <a:cs typeface="+mn-cs"/>
              </a:rPr>
              <a:t>был проведен открытый конкурс на лучший проект монумента, который по праву выиграл талантливый скульптор Александр Михайлович </a:t>
            </a:r>
            <a:r>
              <a:rPr lang="ru-RU" sz="1300" dirty="0">
                <a:latin typeface="+mj-lt"/>
                <a:cs typeface="+mn-cs"/>
              </a:rPr>
              <a:t> </a:t>
            </a:r>
            <a:r>
              <a:rPr lang="ru-RU" sz="1300" dirty="0" err="1">
                <a:latin typeface="+mj-lt"/>
                <a:cs typeface="+mn-cs"/>
              </a:rPr>
              <a:t>Опекушин</a:t>
            </a:r>
            <a:r>
              <a:rPr lang="ru-RU" sz="1300" dirty="0">
                <a:latin typeface="+mj-lt"/>
                <a:cs typeface="+mn-cs"/>
              </a:rPr>
              <a:t>.</a:t>
            </a:r>
            <a:endParaRPr lang="ru-RU" sz="1300" dirty="0">
              <a:latin typeface="+mj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+mj-lt"/>
                <a:cs typeface="+mn-cs"/>
              </a:rPr>
              <a:t>Торжественное открытие памятника состоялось 6 июня 1880 года на Страстной площади, которая со временем была переименована в Пушкинскую. В </a:t>
            </a:r>
            <a:r>
              <a:rPr lang="ru-RU" sz="1300" dirty="0">
                <a:latin typeface="+mj-lt"/>
                <a:cs typeface="+mn-cs"/>
              </a:rPr>
              <a:t>церемонии открытия монумента </a:t>
            </a:r>
            <a:r>
              <a:rPr lang="ru-RU" sz="1300" dirty="0">
                <a:latin typeface="+mj-lt"/>
                <a:cs typeface="+mn-cs"/>
              </a:rPr>
              <a:t>приняли участие дети </a:t>
            </a:r>
            <a:r>
              <a:rPr lang="ru-RU" sz="1300" dirty="0">
                <a:latin typeface="+mj-lt"/>
                <a:cs typeface="+mn-cs"/>
              </a:rPr>
              <a:t>поэта: </a:t>
            </a:r>
            <a:r>
              <a:rPr lang="ru-RU" sz="1300" dirty="0">
                <a:latin typeface="+mj-lt"/>
                <a:cs typeface="+mn-cs"/>
              </a:rPr>
              <a:t>Александр, Григорий, Мария и Наталья, а также его друзья и </a:t>
            </a:r>
            <a:r>
              <a:rPr lang="ru-RU" sz="1300" dirty="0">
                <a:latin typeface="+mj-lt"/>
                <a:cs typeface="+mn-cs"/>
              </a:rPr>
              <a:t>поклонники. </a:t>
            </a:r>
            <a:r>
              <a:rPr lang="ru-RU" sz="1300" dirty="0">
                <a:latin typeface="+mj-lt"/>
                <a:cs typeface="+mn-cs"/>
              </a:rPr>
              <a:t>В день открытия памятника на площади собрались толпы людей, а организацией занимались Московский Университет, Общество любителей русской словесности и городская </a:t>
            </a:r>
            <a:r>
              <a:rPr lang="ru-RU" sz="1300" dirty="0">
                <a:latin typeface="+mj-lt"/>
                <a:cs typeface="+mn-cs"/>
              </a:rPr>
              <a:t>Дума.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+mj-lt"/>
                <a:cs typeface="+mn-cs"/>
              </a:rPr>
              <a:t>Старшее поколение москвичей еще помнит, что раньше памятник Пушкину стоял в начале Тверского бульвара, а на нынешнее место «</a:t>
            </a:r>
            <a:r>
              <a:rPr lang="ru-RU" sz="1300" dirty="0">
                <a:latin typeface="+mj-lt"/>
                <a:cs typeface="+mn-cs"/>
              </a:rPr>
              <a:t>переехал» </a:t>
            </a:r>
            <a:r>
              <a:rPr lang="ru-RU" sz="1300" dirty="0">
                <a:latin typeface="+mj-lt"/>
                <a:cs typeface="+mn-cs"/>
              </a:rPr>
              <a:t>в 1950 г </a:t>
            </a:r>
            <a:r>
              <a:rPr lang="ru-RU" sz="1300" dirty="0">
                <a:latin typeface="+mj-lt"/>
                <a:cs typeface="+mn-cs"/>
              </a:rPr>
              <a:t>оду.</a:t>
            </a:r>
            <a:endParaRPr lang="ru-RU" sz="1300" dirty="0">
              <a:latin typeface="+mj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latin typeface="+mj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latin typeface="+mj-lt"/>
              <a:cs typeface="+mn-cs"/>
            </a:endParaRPr>
          </a:p>
        </p:txBody>
      </p:sp>
      <p:pic>
        <p:nvPicPr>
          <p:cNvPr id="16387" name="Picture 2" descr="http://www.etoya.ru/files/images/pub/part_1/34324/src/1.jpg?400_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8388" y="333375"/>
            <a:ext cx="4079875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Содержимое 4" descr="tus4rk2aufnzqydx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369887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11638" y="1379538"/>
            <a:ext cx="4537075" cy="54784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Памятник установлен в 1999 году напротив Мемориальной квартиры А.С. Пушкина. Сюда 18 февраля 1831 года Александр Сергеевич Пушкин привёз красавицу-жену Наталию Гончарову. Скульптурная композиция представляет собой бронзовые фигуры поэта и его любимой женщины в процессе венчания, они встречают москвичей и гостей столицы у порога своего дома на Арбате. Именно здесь, на Арбате, проходил их медовый месяц, в этих переулках они прогуливались — молодые, влюбленные, счастливые. Поразительная это была пара. Тонкая, высокая, стройная, очень красивая девушка с застенчивым и меланхоличным выражением лица и мятежный поэт, «потомок негров безобразный», ниже ее на девять сантиметров и старше на тринадцать лет. Памятник Пушкину и Гончаровой впечатляет своей лиричностью, музыкальностью и высоким художественным исполнением. Не зря он получил одобрение потомков А.С. Пушкина и широкой художественной общественности.</a:t>
            </a:r>
            <a:r>
              <a:rPr lang="ru-RU" sz="1400" dirty="0">
                <a:latin typeface="+mn-lt"/>
                <a:cs typeface="+mn-cs"/>
              </a:rPr>
              <a:t> </a:t>
            </a:r>
            <a:r>
              <a:rPr lang="ru-RU" sz="1400" dirty="0">
                <a:latin typeface="+mj-lt"/>
                <a:cs typeface="+mn-cs"/>
              </a:rPr>
              <a:t>Особенностью скульптурной композиции является то, что </a:t>
            </a:r>
            <a:r>
              <a:rPr lang="ru-RU" sz="1400" dirty="0">
                <a:latin typeface="+mj-lt"/>
                <a:cs typeface="+mn-cs"/>
              </a:rPr>
              <a:t>многие </a:t>
            </a:r>
            <a:r>
              <a:rPr lang="ru-RU" sz="1400" dirty="0">
                <a:latin typeface="+mj-lt"/>
                <a:cs typeface="+mn-cs"/>
              </a:rPr>
              <a:t>стремятся положить </a:t>
            </a:r>
            <a:r>
              <a:rPr lang="ru-RU" sz="1400" dirty="0">
                <a:latin typeface="+mj-lt"/>
                <a:cs typeface="+mn-cs"/>
              </a:rPr>
              <a:t>цветы не </a:t>
            </a:r>
            <a:r>
              <a:rPr lang="ru-RU" sz="1400" dirty="0">
                <a:latin typeface="+mj-lt"/>
                <a:cs typeface="+mn-cs"/>
              </a:rPr>
              <a:t>на </a:t>
            </a:r>
            <a:r>
              <a:rPr lang="ru-RU" sz="1400" dirty="0">
                <a:latin typeface="+mj-lt"/>
                <a:cs typeface="+mn-cs"/>
              </a:rPr>
              <a:t>постамент памятника, </a:t>
            </a:r>
            <a:r>
              <a:rPr lang="ru-RU" sz="1400" dirty="0">
                <a:latin typeface="+mj-lt"/>
                <a:cs typeface="+mn-cs"/>
              </a:rPr>
              <a:t>а </a:t>
            </a:r>
            <a:r>
              <a:rPr lang="ru-RU" sz="1400" dirty="0">
                <a:latin typeface="+mj-lt"/>
                <a:cs typeface="+mn-cs"/>
              </a:rPr>
              <a:t>вложить их в </a:t>
            </a:r>
            <a:r>
              <a:rPr lang="ru-RU" sz="1400" dirty="0">
                <a:latin typeface="+mj-lt"/>
                <a:cs typeface="+mn-cs"/>
              </a:rPr>
              <a:t>руки </a:t>
            </a:r>
            <a:r>
              <a:rPr lang="ru-RU" sz="1400" dirty="0">
                <a:latin typeface="+mj-lt"/>
                <a:cs typeface="+mn-cs"/>
              </a:rPr>
              <a:t>Натальи. </a:t>
            </a:r>
            <a:br>
              <a:rPr lang="ru-RU" sz="1400" dirty="0">
                <a:latin typeface="+mj-lt"/>
                <a:cs typeface="+mn-cs"/>
              </a:rPr>
            </a:br>
            <a:endParaRPr lang="ru-RU" sz="1400" dirty="0">
              <a:latin typeface="+mj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275" y="260350"/>
            <a:ext cx="50419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b="1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Памятник А.С. Пушкину и Н.Н. Гончаровой на Старом </a:t>
            </a:r>
            <a:r>
              <a:rPr lang="ru-RU" b="1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Арбате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400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(скульпторы </a:t>
            </a:r>
            <a:r>
              <a:rPr lang="ru-RU" sz="1400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А.Н</a:t>
            </a:r>
            <a:r>
              <a:rPr lang="ru-RU" sz="1400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. </a:t>
            </a:r>
            <a:r>
              <a:rPr lang="ru-RU" sz="1400" dirty="0" err="1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Бурганов</a:t>
            </a:r>
            <a:r>
              <a:rPr lang="ru-RU" sz="1400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И.А. </a:t>
            </a:r>
            <a:r>
              <a:rPr lang="ru-RU" sz="1400" dirty="0" err="1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Бурганов</a:t>
            </a:r>
            <a:r>
              <a:rPr lang="ru-RU" sz="1400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400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400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архитекторы Е.Г. Розанов, Е.К. Шумов)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260350"/>
            <a:ext cx="3455988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Своеобразный памятник возвели и недалеко от церкви Большого Вознесения у </a:t>
            </a:r>
            <a:r>
              <a:rPr lang="ru-RU" sz="1400" dirty="0" err="1">
                <a:latin typeface="+mj-lt"/>
                <a:cs typeface="+mn-cs"/>
              </a:rPr>
              <a:t>Никитских</a:t>
            </a:r>
            <a:r>
              <a:rPr lang="ru-RU" sz="1400" dirty="0">
                <a:latin typeface="+mj-lt"/>
                <a:cs typeface="+mn-cs"/>
              </a:rPr>
              <a:t> ворот в Москве, где проходил обряд венчания Гончаровой и Пушкина. Это даже не памятник, а фонтан-ротонда, открытый к 200-летию со дня рождения поэта. (Скульптор  М. Дронов, архитектор  М. Белов)</a:t>
            </a:r>
            <a:endParaRPr lang="ru-RU" sz="1400" dirty="0">
              <a:latin typeface="+mj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738" y="5373688"/>
            <a:ext cx="47879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А если вернуться на Арбат и свернуть на </a:t>
            </a:r>
            <a:r>
              <a:rPr lang="ru-RU" sz="1400" dirty="0" err="1">
                <a:latin typeface="+mj-lt"/>
                <a:cs typeface="+mn-cs"/>
              </a:rPr>
              <a:t>Молчановку</a:t>
            </a:r>
            <a:r>
              <a:rPr lang="ru-RU" sz="1400" dirty="0">
                <a:latin typeface="+mj-lt"/>
                <a:cs typeface="+mn-cs"/>
              </a:rPr>
              <a:t>, то можно увидеть еще один памятник поэту, наверное, самый неформальный из всех!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  <a:cs typeface="+mn-cs"/>
              </a:rPr>
              <a:t>(Скульптор  А. Рукавишников). </a:t>
            </a:r>
            <a:endParaRPr lang="ru-RU" sz="1400" dirty="0">
              <a:latin typeface="+mj-lt"/>
              <a:cs typeface="+mn-cs"/>
            </a:endParaRPr>
          </a:p>
        </p:txBody>
      </p:sp>
      <p:pic>
        <p:nvPicPr>
          <p:cNvPr id="18435" name="Picture 4" descr="http://www.etoya.ru/files/images/pub/part_1/34324/src/4.jpg?500_4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3090">
            <a:off x="3825875" y="582613"/>
            <a:ext cx="4960938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http://i013.radikal.ru/0912/c4/1f5740ea1cc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349500"/>
            <a:ext cx="2879725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0825" y="1196975"/>
            <a:ext cx="4392613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300" dirty="0">
                <a:latin typeface="+mj-lt"/>
                <a:cs typeface="+mn-cs"/>
              </a:rPr>
              <a:t>Где, как </a:t>
            </a:r>
            <a:r>
              <a:rPr lang="ru-RU" sz="1300" dirty="0">
                <a:latin typeface="+mj-lt"/>
                <a:cs typeface="+mn-cs"/>
              </a:rPr>
              <a:t>не </a:t>
            </a:r>
            <a:r>
              <a:rPr lang="ru-RU" sz="1300" dirty="0">
                <a:latin typeface="+mj-lt"/>
                <a:cs typeface="+mn-cs"/>
              </a:rPr>
              <a:t>в Петербурге память великого поэта должна быть увековечена много раз… Так и есть - в северной столице несколько памятников Пушкину.</a:t>
            </a:r>
          </a:p>
          <a:p>
            <a:pPr algn="just">
              <a:defRPr/>
            </a:pPr>
            <a:r>
              <a:rPr lang="ru-RU" sz="1300" dirty="0">
                <a:latin typeface="+mj-lt"/>
                <a:cs typeface="+mn-cs"/>
              </a:rPr>
              <a:t>7 августа 1884 года был открыт первый памятник Александру Пушкину в Петербурге. Для его создания решили использовать один из многочисленных конкурсных вариантов скульптора </a:t>
            </a:r>
            <a:r>
              <a:rPr lang="ru-RU" sz="1300" dirty="0" err="1">
                <a:latin typeface="+mj-lt"/>
                <a:cs typeface="+mn-cs"/>
              </a:rPr>
              <a:t>А.М.Опекушина</a:t>
            </a:r>
            <a:r>
              <a:rPr lang="ru-RU" sz="1300" dirty="0">
                <a:latin typeface="+mj-lt"/>
                <a:cs typeface="+mn-cs"/>
              </a:rPr>
              <a:t>, а в качестве места для установки выбрали сквер на Пушкинской улице.</a:t>
            </a:r>
          </a:p>
          <a:p>
            <a:pPr algn="just" eaLnBrk="0" hangingPunct="0">
              <a:defRPr/>
            </a:pPr>
            <a:r>
              <a:rPr lang="ru-RU" sz="1300" dirty="0">
                <a:latin typeface="+mj-lt"/>
                <a:cs typeface="+mn-cs"/>
              </a:rPr>
              <a:t>По одной из легенд, горожане выбрали это место неслучайно. Рассказывали, будто здесь жила страстно влюбленная в поэта дама, когда-то им отвергнутая. Уже после смерти Пушкина она решила установить ему памятник, да так, чтобы поэт вечно стоял под окнами ее дома, будто вымаливая прощения. Если проследить за взглядом увековеченного в бронзе поэта, можно заметить, что он устремлен на угловой балкон соседнего дома, в котором якобы и проживала влюбленная в него красавица.</a:t>
            </a:r>
          </a:p>
          <a:p>
            <a:pPr algn="just" eaLnBrk="0" hangingPunct="0">
              <a:defRPr/>
            </a:pPr>
            <a:r>
              <a:rPr lang="ru-RU" sz="1300" dirty="0">
                <a:latin typeface="+mj-lt"/>
                <a:cs typeface="+mn-cs"/>
              </a:rPr>
              <a:t>Памятник на Пушкинской улице - один из самых любимых петербуржцами. </a:t>
            </a:r>
          </a:p>
          <a:p>
            <a:pPr algn="just" eaLnBrk="0" hangingPunct="0">
              <a:defRPr/>
            </a:pPr>
            <a:endParaRPr lang="ru-RU" sz="1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endParaRPr lang="ru-RU" sz="1400" dirty="0"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188913"/>
            <a:ext cx="45720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Памятник А.С. Пушкину </a:t>
            </a:r>
            <a:endParaRPr lang="ru-RU" b="1" dirty="0">
              <a:ln w="6350">
                <a:noFill/>
              </a:ln>
              <a:solidFill>
                <a:schemeClr val="accent1">
                  <a:tint val="73000"/>
                  <a:satMod val="18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на Пушкинской улице в С.-Петербурге</a:t>
            </a:r>
            <a:endParaRPr lang="ru-RU" b="1" dirty="0">
              <a:ln w="6350">
                <a:noFill/>
              </a:ln>
              <a:solidFill>
                <a:schemeClr val="accent1">
                  <a:tint val="73000"/>
                  <a:satMod val="18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(</a:t>
            </a:r>
            <a:r>
              <a:rPr lang="ru-RU" sz="1400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с</a:t>
            </a:r>
            <a:r>
              <a:rPr lang="ru-RU" sz="1400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кульптор А.М. </a:t>
            </a:r>
            <a:r>
              <a:rPr lang="ru-RU" sz="1400" dirty="0" err="1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Опекушин</a:t>
            </a:r>
            <a:r>
              <a:rPr lang="ru-RU" sz="1400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,</a:t>
            </a:r>
            <a:endParaRPr lang="ru-RU" sz="1400" dirty="0">
              <a:ln w="6350">
                <a:noFill/>
              </a:ln>
              <a:solidFill>
                <a:schemeClr val="accent1">
                  <a:tint val="73000"/>
                  <a:satMod val="18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1400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архитектор  Н.Л.  Бенуа) </a:t>
            </a:r>
            <a:endParaRPr lang="ru-RU" sz="1400" dirty="0">
              <a:ln w="6350">
                <a:noFill/>
              </a:ln>
              <a:solidFill>
                <a:schemeClr val="accent1">
                  <a:tint val="73000"/>
                  <a:satMod val="18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825" y="5661025"/>
            <a:ext cx="8713788" cy="1092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+mj-lt"/>
                <a:cs typeface="+mn-cs"/>
              </a:rPr>
              <a:t>Есть интересная история, что в 30-е годы </a:t>
            </a:r>
            <a:r>
              <a:rPr lang="ru-RU" sz="1300" dirty="0">
                <a:latin typeface="+mj-lt"/>
                <a:cs typeface="+mn-cs"/>
              </a:rPr>
              <a:t>прошлого века перед </a:t>
            </a:r>
            <a:r>
              <a:rPr lang="ru-RU" sz="1300" dirty="0">
                <a:latin typeface="+mj-lt"/>
                <a:cs typeface="+mn-cs"/>
              </a:rPr>
              <a:t>Великой Отечественной войной памятник хотели перенести на другое место. Приехали рабочие и техника. Но ребятишки, игравшие в саду, окружили рабочих и стали кричать: «Это наш Пушкин!». Растерянные рабочие позвонили чиновнику. Тот долго молчал, а потом со словами: «Оставьте им их Пушкина!» - бросил трубку. Так и остается А.С.Пушкин на прежнем </a:t>
            </a:r>
            <a:r>
              <a:rPr lang="ru-RU" sz="1300" dirty="0">
                <a:latin typeface="+mj-lt"/>
                <a:cs typeface="+mn-cs"/>
              </a:rPr>
              <a:t>месте.</a:t>
            </a:r>
            <a:endParaRPr lang="ru-RU" sz="1300" dirty="0">
              <a:latin typeface="+mj-lt"/>
              <a:cs typeface="+mn-cs"/>
            </a:endParaRPr>
          </a:p>
        </p:txBody>
      </p:sp>
      <p:pic>
        <p:nvPicPr>
          <p:cNvPr id="19460" name="Picture 7" descr="http://44dou-centr-spb.caduk.ru/images/clip_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60350"/>
            <a:ext cx="3927475" cy="52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http://www.etoya.ru/files/images/pub/part_1/34324/src/5.JPG?415_5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4681538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859338" y="260350"/>
            <a:ext cx="3924300" cy="1354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b="1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Памятник А.С. Пушкину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b="1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на площади Искусств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b="1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в С.-Петербурге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400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(скульптор  М.К. </a:t>
            </a:r>
            <a:r>
              <a:rPr lang="ru-RU" sz="1400" dirty="0" err="1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Аникушин</a:t>
            </a:r>
            <a:r>
              <a:rPr lang="ru-RU" sz="1400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,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400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 архитектор В.А. Петров) </a:t>
            </a:r>
            <a:endParaRPr lang="ru-RU" sz="1400" dirty="0">
              <a:ln w="6350">
                <a:noFill/>
              </a:ln>
              <a:solidFill>
                <a:schemeClr val="accent1">
                  <a:tint val="73000"/>
                  <a:satMod val="18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2725" y="3573463"/>
            <a:ext cx="3455988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  <a:cs typeface="+mn-cs"/>
              </a:rPr>
              <a:t>К</a:t>
            </a:r>
            <a:r>
              <a:rPr lang="ru-RU" sz="1600" dirty="0">
                <a:latin typeface="+mj-lt"/>
                <a:cs typeface="+mn-cs"/>
              </a:rPr>
              <a:t> празднованию 250-летия Ленинграда</a:t>
            </a:r>
            <a:r>
              <a:rPr lang="ru-RU" sz="1600" baseline="30000" dirty="0">
                <a:latin typeface="+mj-lt"/>
                <a:cs typeface="+mn-cs"/>
              </a:rPr>
              <a:t> </a:t>
            </a:r>
            <a:r>
              <a:rPr lang="ru-RU" sz="1600" dirty="0">
                <a:latin typeface="+mj-lt"/>
                <a:cs typeface="+mn-cs"/>
              </a:rPr>
              <a:t> 19 июня 1957 года Памятник Пушкину был установлен на площади Искусств.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j-lt"/>
                <a:cs typeface="+mn-cs"/>
              </a:rPr>
              <a:t>Замечателен и сам памятник, который изображает Пушкина очень живым и жизнелюбивым, и то, как монумент вписан в «культурное» окружение Русского и Этнографического музеев, театров и Филармонии. </a:t>
            </a:r>
            <a:endParaRPr lang="ru-RU" sz="1600" dirty="0">
              <a:latin typeface="+mj-lt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50825" y="1176338"/>
            <a:ext cx="4392613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400" dirty="0">
                <a:latin typeface="+mj-lt"/>
                <a:cs typeface="+mn-cs"/>
              </a:rPr>
              <a:t>Свои юношеские годы поэт провел в Царском Селе (ныне город Пушкин). Здесь лицеисту-Пушкину являлась муза </a:t>
            </a:r>
            <a:r>
              <a:rPr lang="ru-RU" sz="1400" dirty="0">
                <a:latin typeface="+mj-lt"/>
                <a:cs typeface="+mn-cs"/>
              </a:rPr>
              <a:t>«в </a:t>
            </a:r>
            <a:r>
              <a:rPr lang="ru-RU" sz="1400" dirty="0">
                <a:latin typeface="+mj-lt"/>
                <a:cs typeface="+mn-cs"/>
              </a:rPr>
              <a:t>таинственных </a:t>
            </a:r>
            <a:r>
              <a:rPr lang="ru-RU" sz="1400" dirty="0">
                <a:latin typeface="+mj-lt"/>
                <a:cs typeface="+mn-cs"/>
              </a:rPr>
              <a:t>долинах» парка…</a:t>
            </a:r>
            <a:endParaRPr lang="ru-RU" sz="1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r>
              <a:rPr lang="ru-RU" sz="1400" dirty="0">
                <a:latin typeface="+mj-lt"/>
                <a:cs typeface="+mn-cs"/>
              </a:rPr>
              <a:t>Неслучайно именно лицейский садик был выбран для установки памятника в сотую годовщину рождения </a:t>
            </a:r>
            <a:r>
              <a:rPr lang="ru-RU" sz="1400" dirty="0">
                <a:latin typeface="+mj-lt"/>
                <a:cs typeface="+mn-cs"/>
              </a:rPr>
              <a:t>поэта. </a:t>
            </a:r>
            <a:r>
              <a:rPr lang="ru-RU" sz="1400" dirty="0">
                <a:latin typeface="+mj-lt"/>
                <a:cs typeface="+mn-cs"/>
              </a:rPr>
              <a:t>Специальная комиссия остановила свой выбор на камерной скульптуре Роберта Романовича Баха, который изобразил поэта, в задумчивости сидящим на лавочке в парке.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260350"/>
            <a:ext cx="4105275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Памятник </a:t>
            </a:r>
            <a:r>
              <a:rPr lang="ru-RU" b="1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Пушкину -лицеисту</a:t>
            </a:r>
            <a:endParaRPr lang="ru-RU" b="1" dirty="0">
              <a:ln w="6350">
                <a:noFill/>
              </a:ln>
              <a:solidFill>
                <a:schemeClr val="accent1">
                  <a:tint val="73000"/>
                  <a:satMod val="18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в</a:t>
            </a:r>
            <a:r>
              <a:rPr lang="ru-RU" b="1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 Лицейском саду</a:t>
            </a:r>
            <a:endParaRPr lang="ru-RU" b="1" dirty="0">
              <a:ln w="6350">
                <a:noFill/>
              </a:ln>
              <a:solidFill>
                <a:schemeClr val="accent1">
                  <a:tint val="73000"/>
                  <a:satMod val="18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(скульптор  </a:t>
            </a:r>
            <a:r>
              <a:rPr lang="ru-RU" sz="1400" dirty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+mn-cs"/>
              </a:rPr>
              <a:t>Р.Р. Бах)</a:t>
            </a:r>
            <a:endParaRPr lang="ru-RU" dirty="0">
              <a:latin typeface="+mj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4005263"/>
            <a:ext cx="8713788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1400" dirty="0">
                <a:latin typeface="+mj-lt"/>
                <a:cs typeface="+mn-cs"/>
              </a:rPr>
              <a:t>Ему даже показалось, что каменщики выбили на постаменте не </a:t>
            </a:r>
            <a:r>
              <a:rPr lang="ru-RU" sz="1400" dirty="0">
                <a:latin typeface="+mj-lt"/>
                <a:cs typeface="+mn-cs"/>
              </a:rPr>
              <a:t>«весной </a:t>
            </a:r>
            <a:r>
              <a:rPr lang="ru-RU" sz="1400" dirty="0">
                <a:latin typeface="+mj-lt"/>
                <a:cs typeface="+mn-cs"/>
              </a:rPr>
              <a:t>при </a:t>
            </a:r>
            <a:r>
              <a:rPr lang="ru-RU" sz="1400" b="1" dirty="0">
                <a:latin typeface="+mj-lt"/>
                <a:cs typeface="+mn-cs"/>
              </a:rPr>
              <a:t>кликах </a:t>
            </a:r>
            <a:r>
              <a:rPr lang="ru-RU" sz="1400" dirty="0">
                <a:latin typeface="+mj-lt"/>
                <a:cs typeface="+mn-cs"/>
              </a:rPr>
              <a:t>лебединых», </a:t>
            </a:r>
            <a:r>
              <a:rPr lang="ru-RU" sz="1400" dirty="0">
                <a:latin typeface="+mj-lt"/>
                <a:cs typeface="+mn-cs"/>
              </a:rPr>
              <a:t>а </a:t>
            </a:r>
            <a:r>
              <a:rPr lang="ru-RU" sz="1400" dirty="0">
                <a:latin typeface="+mj-lt"/>
                <a:cs typeface="+mn-cs"/>
              </a:rPr>
              <a:t>«весной </a:t>
            </a:r>
            <a:r>
              <a:rPr lang="ru-RU" sz="1400" dirty="0">
                <a:latin typeface="+mj-lt"/>
                <a:cs typeface="+mn-cs"/>
              </a:rPr>
              <a:t>при </a:t>
            </a:r>
            <a:r>
              <a:rPr lang="ru-RU" sz="1400" b="1" dirty="0">
                <a:latin typeface="+mj-lt"/>
                <a:cs typeface="+mn-cs"/>
              </a:rPr>
              <a:t>криках</a:t>
            </a:r>
            <a:r>
              <a:rPr lang="ru-RU" sz="1400" dirty="0">
                <a:latin typeface="+mj-lt"/>
                <a:cs typeface="+mn-cs"/>
              </a:rPr>
              <a:t> </a:t>
            </a:r>
            <a:r>
              <a:rPr lang="ru-RU" sz="1400" dirty="0">
                <a:latin typeface="+mj-lt"/>
                <a:cs typeface="+mn-cs"/>
              </a:rPr>
              <a:t>лебединых». </a:t>
            </a:r>
            <a:r>
              <a:rPr lang="ru-RU" sz="1400" dirty="0">
                <a:latin typeface="+mj-lt"/>
                <a:cs typeface="+mn-cs"/>
              </a:rPr>
              <a:t>Как выяснилось, тревога эта оказалась напрасной. Днем он рассказал о своих ночных волнениях одному из друзей. </a:t>
            </a:r>
            <a:br>
              <a:rPr lang="ru-RU" sz="1400" dirty="0">
                <a:latin typeface="+mj-lt"/>
                <a:cs typeface="+mn-cs"/>
              </a:rPr>
            </a:br>
            <a:r>
              <a:rPr lang="ru-RU" sz="1400" dirty="0">
                <a:latin typeface="+mj-lt"/>
                <a:cs typeface="+mn-cs"/>
              </a:rPr>
              <a:t> - Стоило ли волноваться, Иннокентий Федорович! - с улыбкой проронил тот. – </a:t>
            </a:r>
            <a:r>
              <a:rPr lang="ru-RU" sz="1400" dirty="0">
                <a:latin typeface="+mj-lt"/>
                <a:cs typeface="+mn-cs"/>
              </a:rPr>
              <a:t>«При кликах» или «при криках» - какая </a:t>
            </a:r>
            <a:r>
              <a:rPr lang="ru-RU" sz="1400" dirty="0">
                <a:latin typeface="+mj-lt"/>
                <a:cs typeface="+mn-cs"/>
              </a:rPr>
              <a:t>разница? </a:t>
            </a:r>
            <a:br>
              <a:rPr lang="ru-RU" sz="1400" dirty="0">
                <a:latin typeface="+mj-lt"/>
                <a:cs typeface="+mn-cs"/>
              </a:rPr>
            </a:br>
            <a:r>
              <a:rPr lang="ru-RU" sz="1400" dirty="0">
                <a:latin typeface="+mj-lt"/>
                <a:cs typeface="+mn-cs"/>
              </a:rPr>
              <a:t>- Разница большая-с!, - возразил Иннокентий Федорович. - Ровно сто лет: XVIII и XIX век</a:t>
            </a:r>
            <a:r>
              <a:rPr lang="ru-RU" sz="1400" dirty="0">
                <a:latin typeface="+mj-lt"/>
                <a:cs typeface="+mn-cs"/>
              </a:rPr>
              <a:t>!</a:t>
            </a:r>
            <a:endParaRPr lang="ru-RU" sz="1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r>
              <a:rPr lang="ru-RU" sz="1400" dirty="0">
                <a:latin typeface="+mj-lt"/>
                <a:cs typeface="+mn-cs"/>
              </a:rPr>
              <a:t>На открытии памятника 15 октября 1900 года присутствовали члены царской фамилии, высокопоставленные чиновники и военные, потомки поэта - его </a:t>
            </a:r>
            <a:r>
              <a:rPr lang="ru-RU" sz="1400" dirty="0">
                <a:latin typeface="+mj-lt"/>
                <a:cs typeface="+mn-cs"/>
              </a:rPr>
              <a:t>сын, генерал, </a:t>
            </a:r>
            <a:r>
              <a:rPr lang="ru-RU" sz="1400" dirty="0">
                <a:latin typeface="+mj-lt"/>
                <a:cs typeface="+mn-cs"/>
              </a:rPr>
              <a:t>Александр Александрович Пушкин и внук Григорий Александрович Пушкин.</a:t>
            </a:r>
          </a:p>
          <a:p>
            <a:pPr algn="just" eaLnBrk="0" hangingPunct="0">
              <a:defRPr/>
            </a:pPr>
            <a:r>
              <a:rPr lang="ru-RU" sz="1400" dirty="0">
                <a:latin typeface="+mj-lt"/>
                <a:cs typeface="+mn-cs"/>
              </a:rPr>
              <a:t>Во времена Великой Отечественной войны монументу выпала нелегкая судьба: его пришлось закопать на территории лицейского сада. Под землей памятник пролежал четыре года, а в мае 1945 года после небольшой реставрации он был поставлен на прежнее место.</a:t>
            </a:r>
          </a:p>
        </p:txBody>
      </p:sp>
      <p:pic>
        <p:nvPicPr>
          <p:cNvPr id="21508" name="Picture 9" descr="http://pushkin.ru/images/stories/news/tzarsky_licei29july11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404813"/>
            <a:ext cx="3995737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50825" y="3573463"/>
            <a:ext cx="8713788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400" dirty="0">
                <a:latin typeface="+mj-lt"/>
                <a:cs typeface="+mn-cs"/>
              </a:rPr>
              <a:t>Строки из произведений великого поэта для постамента выбирал Иннокентий Анненский. Он так волновался накануне открытия памятника, что всю ночь не спал.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874</TotalTime>
  <Words>2303</Words>
  <Application>Microsoft Office PowerPoint</Application>
  <PresentationFormat>Экран (4:3)</PresentationFormat>
  <Paragraphs>109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Times New Roman</vt:lpstr>
      <vt:lpstr>Arial</vt:lpstr>
      <vt:lpstr>Wingdings 2</vt:lpstr>
      <vt:lpstr>Calibri</vt:lpstr>
      <vt:lpstr>Monotype Corsiva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«Имя  Пушкина на карте мира»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А.С.Пушкин</dc:title>
  <dc:creator>К</dc:creator>
  <cp:lastModifiedBy>WiZaRd</cp:lastModifiedBy>
  <cp:revision>66</cp:revision>
  <dcterms:created xsi:type="dcterms:W3CDTF">2014-04-09T12:05:27Z</dcterms:created>
  <dcterms:modified xsi:type="dcterms:W3CDTF">2014-12-23T18:59:12Z</dcterms:modified>
</cp:coreProperties>
</file>