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064A6A-F68C-4F53-A2C8-2F5D1AE00622}" type="datetimeFigureOut">
              <a:rPr lang="ru-RU" smtClean="0"/>
              <a:t>24.02.2014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AB32C3-0B84-4D8F-B63C-3790941D47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437112"/>
            <a:ext cx="7772400" cy="11997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700808"/>
            <a:ext cx="71287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i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А.А. </a:t>
            </a:r>
            <a:r>
              <a:rPr lang="uk-UA" sz="4000" b="1" i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Фет</a:t>
            </a:r>
            <a:r>
              <a:rPr lang="uk-UA" sz="4000" b="1" i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– співець рідної природи. Життєстверджуюча сила поезії </a:t>
            </a:r>
            <a:r>
              <a:rPr lang="uk-UA" sz="4000" b="1" i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Фета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Klod-Debyussi-More-Tri-simfonicheskih-etyud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5232" y="64701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0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uk-UA" sz="2000" dirty="0"/>
              <a:t>- О </a:t>
            </a:r>
            <a:r>
              <a:rPr lang="uk-UA" sz="2000" dirty="0" err="1"/>
              <a:t>какой</a:t>
            </a:r>
            <a:r>
              <a:rPr lang="uk-UA" sz="2000" dirty="0"/>
              <a:t> </a:t>
            </a:r>
            <a:r>
              <a:rPr lang="uk-UA" sz="2000" dirty="0" err="1"/>
              <a:t>касте</a:t>
            </a:r>
            <a:r>
              <a:rPr lang="uk-UA" sz="2000" dirty="0"/>
              <a:t> </a:t>
            </a:r>
            <a:r>
              <a:rPr lang="uk-UA" sz="2000" dirty="0" err="1"/>
              <a:t>может</a:t>
            </a:r>
            <a:r>
              <a:rPr lang="uk-UA" sz="2000" dirty="0"/>
              <a:t> </a:t>
            </a:r>
            <a:r>
              <a:rPr lang="uk-UA" sz="2000" dirty="0" err="1"/>
              <a:t>идти</a:t>
            </a:r>
            <a:r>
              <a:rPr lang="uk-UA" sz="2000" dirty="0"/>
              <a:t> </a:t>
            </a:r>
            <a:r>
              <a:rPr lang="uk-UA" sz="2000" dirty="0" err="1"/>
              <a:t>речь</a:t>
            </a:r>
            <a:r>
              <a:rPr lang="uk-UA" sz="2000" dirty="0"/>
              <a:t>? Для </a:t>
            </a:r>
            <a:r>
              <a:rPr lang="uk-UA" sz="2000" dirty="0" err="1"/>
              <a:t>него</a:t>
            </a:r>
            <a:r>
              <a:rPr lang="uk-UA" sz="2000" dirty="0"/>
              <a:t> каста – </a:t>
            </a:r>
            <a:r>
              <a:rPr lang="uk-UA" sz="2000" dirty="0" err="1"/>
              <a:t>это</a:t>
            </a:r>
            <a:r>
              <a:rPr lang="uk-UA" sz="2000" dirty="0"/>
              <a:t> красота, и </a:t>
            </a:r>
            <a:r>
              <a:rPr lang="uk-UA" sz="2000" dirty="0" err="1"/>
              <a:t>она</a:t>
            </a:r>
            <a:r>
              <a:rPr lang="uk-UA" sz="2000" dirty="0"/>
              <a:t> </a:t>
            </a:r>
            <a:r>
              <a:rPr lang="uk-UA" sz="2000" dirty="0" err="1"/>
              <a:t>вечна</a:t>
            </a:r>
            <a:r>
              <a:rPr lang="uk-UA" sz="2000" dirty="0"/>
              <a:t>, </a:t>
            </a:r>
            <a:r>
              <a:rPr lang="uk-UA" sz="2000" dirty="0" err="1"/>
              <a:t>как</a:t>
            </a:r>
            <a:r>
              <a:rPr lang="uk-UA" sz="2000" dirty="0"/>
              <a:t> и природа:</a:t>
            </a:r>
            <a:endParaRPr lang="ru-RU" sz="2000" dirty="0"/>
          </a:p>
          <a:p>
            <a:pPr marL="109728" indent="0">
              <a:buNone/>
            </a:pPr>
            <a:endParaRPr lang="uk-UA" dirty="0" smtClean="0"/>
          </a:p>
          <a:p>
            <a:pPr marL="109728" indent="0">
              <a:buNone/>
            </a:pP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Целый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мир от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красоты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От велика  и до мала,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напрасно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ищешь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ты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Отыскать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начало.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такое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день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иль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век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Перед тем,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бесконечно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?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Хоть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не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вечен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человек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То,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вечно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-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человечно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Некрасов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Николай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Алексеевич</a:t>
            </a:r>
            <a:endParaRPr lang="ru-RU" sz="2200" i="1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694761"/>
            <a:ext cx="8229600" cy="1143000"/>
          </a:xfrm>
        </p:spPr>
        <p:txBody>
          <a:bodyPr>
            <a:normAutofit/>
          </a:bodyPr>
          <a:lstStyle/>
          <a:p>
            <a:endParaRPr lang="ru-RU" sz="2000" b="0" dirty="0">
              <a:effectLst/>
            </a:endParaRPr>
          </a:p>
        </p:txBody>
      </p:sp>
      <p:pic>
        <p:nvPicPr>
          <p:cNvPr id="8194" name="Picture 2" descr="http://www.krugosvet.ru/images/1003156_A0008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9976"/>
            <a:ext cx="3784079" cy="53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678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5616624"/>
          </a:xfrm>
        </p:spPr>
        <p:txBody>
          <a:bodyPr>
            <a:normAutofit/>
          </a:bodyPr>
          <a:lstStyle/>
          <a:p>
            <a:r>
              <a:rPr lang="uk-UA" sz="2000" dirty="0"/>
              <a:t>- </a:t>
            </a:r>
            <a:r>
              <a:rPr lang="uk-UA" sz="2000" dirty="0" err="1"/>
              <a:t>Человечно</a:t>
            </a:r>
            <a:r>
              <a:rPr lang="uk-UA" sz="2000" dirty="0"/>
              <a:t>? </a:t>
            </a:r>
            <a:r>
              <a:rPr lang="uk-UA" sz="2000" dirty="0" err="1"/>
              <a:t>Оглянитесь</a:t>
            </a:r>
            <a:r>
              <a:rPr lang="uk-UA" sz="2000" dirty="0"/>
              <a:t> </a:t>
            </a:r>
            <a:r>
              <a:rPr lang="uk-UA" sz="2000" dirty="0" err="1"/>
              <a:t>вокруг</a:t>
            </a:r>
            <a:r>
              <a:rPr lang="uk-UA" sz="2000" dirty="0"/>
              <a:t>, </a:t>
            </a:r>
            <a:r>
              <a:rPr lang="uk-UA" sz="2000" dirty="0" err="1"/>
              <a:t>многоуважаемые</a:t>
            </a:r>
            <a:r>
              <a:rPr lang="uk-UA" sz="2000" dirty="0"/>
              <a:t> господа, </a:t>
            </a:r>
            <a:r>
              <a:rPr lang="uk-UA" sz="2000" dirty="0" err="1"/>
              <a:t>наверное</a:t>
            </a:r>
            <a:r>
              <a:rPr lang="uk-UA" sz="2000" dirty="0"/>
              <a:t>, красота </a:t>
            </a:r>
            <a:r>
              <a:rPr lang="uk-UA" sz="2000" dirty="0" err="1"/>
              <a:t>закрыла</a:t>
            </a:r>
            <a:r>
              <a:rPr lang="uk-UA" sz="2000" dirty="0"/>
              <a:t> вам </a:t>
            </a:r>
            <a:r>
              <a:rPr lang="uk-UA" sz="2000" dirty="0" err="1"/>
              <a:t>очи</a:t>
            </a:r>
            <a:r>
              <a:rPr lang="uk-UA" sz="2000" dirty="0"/>
              <a:t>!</a:t>
            </a:r>
            <a:endParaRPr lang="ru-RU" sz="2000" dirty="0"/>
          </a:p>
          <a:p>
            <a:pPr marL="109728" indent="0">
              <a:buNone/>
            </a:pPr>
            <a:endParaRPr lang="uk-UA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вот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они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опять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знакомые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места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Где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жизнь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отцов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моих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бесплодна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и пуста,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Текла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среди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пиров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бессмысленного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чванства,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Разврата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грязного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мелкого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тиранства;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Где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рой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подавленных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трепетных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рабов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Завидовал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житью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последних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барских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псов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Где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было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суждено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мне божий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свет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увидеть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pPr marL="109728" indent="0" algn="ctr">
              <a:lnSpc>
                <a:spcPct val="150000"/>
              </a:lnSpc>
              <a:buNone/>
            </a:pP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Где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научился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я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терпеть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ненавидеть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74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401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artrussia.ru/pic_r/r137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79" y="2276872"/>
            <a:ext cx="28638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ibliotekar.ru/Kmone/25.files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96030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intdigital.ru/img/mone/claudemonetp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79" y="3710600"/>
            <a:ext cx="4507819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 err="1">
                <a:effectLst/>
              </a:rPr>
              <a:t>Чем</a:t>
            </a:r>
            <a:r>
              <a:rPr lang="uk-UA" sz="3100" dirty="0">
                <a:effectLst/>
              </a:rPr>
              <a:t> </a:t>
            </a:r>
            <a:r>
              <a:rPr lang="uk-UA" sz="3100" dirty="0" err="1">
                <a:effectLst/>
              </a:rPr>
              <a:t>эти</a:t>
            </a:r>
            <a:r>
              <a:rPr lang="uk-UA" sz="3100" dirty="0">
                <a:effectLst/>
              </a:rPr>
              <a:t> </a:t>
            </a:r>
            <a:r>
              <a:rPr lang="uk-UA" sz="3100" dirty="0" err="1">
                <a:effectLst/>
              </a:rPr>
              <a:t>репродукции</a:t>
            </a:r>
            <a:r>
              <a:rPr lang="uk-UA" sz="3100" dirty="0">
                <a:effectLst/>
              </a:rPr>
              <a:t> картин </a:t>
            </a:r>
            <a:r>
              <a:rPr lang="uk-UA" sz="3100" dirty="0" err="1">
                <a:effectLst/>
              </a:rPr>
              <a:t>отличаются</a:t>
            </a:r>
            <a:r>
              <a:rPr lang="uk-UA" sz="3100" dirty="0">
                <a:effectLst/>
              </a:rPr>
              <a:t> от </a:t>
            </a:r>
            <a:r>
              <a:rPr lang="uk-UA" sz="3100" dirty="0" err="1">
                <a:effectLst/>
              </a:rPr>
              <a:t>известных</a:t>
            </a:r>
            <a:r>
              <a:rPr lang="uk-UA" sz="3100" dirty="0">
                <a:effectLst/>
              </a:rPr>
              <a:t> картин о </a:t>
            </a:r>
            <a:r>
              <a:rPr lang="uk-UA" sz="3100" dirty="0" err="1">
                <a:effectLst/>
              </a:rPr>
              <a:t>природе</a:t>
            </a:r>
            <a:r>
              <a:rPr lang="uk-UA" sz="3100" dirty="0">
                <a:effectLst/>
              </a:rPr>
              <a:t>?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8458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630932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Это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утро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радость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                     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мощь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дня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света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синий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свод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крик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вереницы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стаи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птицы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говор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вод. 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ивы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березы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капли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слезы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пух – не лист,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горы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долы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мошки,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пчелы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зык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свист.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зори без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затменья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вздох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ночной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селенья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ночь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без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сна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мгла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жар постели,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дробь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трели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Это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все весна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endParaRPr lang="ru-RU" sz="20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484784"/>
            <a:ext cx="50295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Докажите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вы</a:t>
            </a:r>
            <a:r>
              <a:rPr lang="uk-UA" dirty="0" smtClean="0"/>
              <a:t> </a:t>
            </a:r>
            <a:r>
              <a:rPr lang="uk-UA" dirty="0" err="1" smtClean="0"/>
              <a:t>наблюдательны</a:t>
            </a:r>
            <a:r>
              <a:rPr lang="uk-UA" dirty="0" smtClean="0"/>
              <a:t> и </a:t>
            </a:r>
            <a:r>
              <a:rPr lang="uk-UA" dirty="0" err="1" smtClean="0"/>
              <a:t>чувствуете</a:t>
            </a:r>
            <a:r>
              <a:rPr lang="uk-UA" dirty="0" smtClean="0"/>
              <a:t> красоту </a:t>
            </a:r>
            <a:r>
              <a:rPr lang="uk-UA" dirty="0" err="1" smtClean="0"/>
              <a:t>пейзажа</a:t>
            </a:r>
            <a:r>
              <a:rPr lang="uk-UA" dirty="0" smtClean="0"/>
              <a:t>, </a:t>
            </a:r>
            <a:r>
              <a:rPr lang="uk-UA" dirty="0" err="1" smtClean="0"/>
              <a:t>как</a:t>
            </a:r>
            <a:r>
              <a:rPr lang="uk-UA" dirty="0" smtClean="0"/>
              <a:t> </a:t>
            </a:r>
            <a:r>
              <a:rPr lang="uk-UA" dirty="0" err="1" smtClean="0"/>
              <a:t>поэты</a:t>
            </a:r>
            <a:r>
              <a:rPr lang="uk-UA" dirty="0" smtClean="0"/>
              <a:t> – </a:t>
            </a:r>
            <a:r>
              <a:rPr lang="uk-UA" dirty="0" err="1" smtClean="0"/>
              <a:t>импрессионисты</a:t>
            </a:r>
            <a:r>
              <a:rPr lang="uk-UA" dirty="0" smtClean="0"/>
              <a:t>. </a:t>
            </a:r>
            <a:r>
              <a:rPr lang="uk-UA" dirty="0" err="1" smtClean="0"/>
              <a:t>Составьте</a:t>
            </a:r>
            <a:r>
              <a:rPr lang="uk-UA" dirty="0" smtClean="0"/>
              <a:t> </a:t>
            </a:r>
            <a:r>
              <a:rPr lang="uk-UA" dirty="0" err="1" smtClean="0"/>
              <a:t>ассоциативный</a:t>
            </a:r>
            <a:r>
              <a:rPr lang="uk-UA" dirty="0" smtClean="0"/>
              <a:t> ряд к слову </a:t>
            </a:r>
            <a:r>
              <a:rPr lang="uk-UA" b="1" dirty="0" smtClean="0">
                <a:solidFill>
                  <a:srgbClr val="00B0F0"/>
                </a:solidFill>
              </a:rPr>
              <a:t>«весна».</a:t>
            </a:r>
            <a:endParaRPr lang="ru-RU" b="1" dirty="0" smtClean="0">
              <a:solidFill>
                <a:srgbClr val="00B0F0"/>
              </a:solidFill>
            </a:endParaRPr>
          </a:p>
          <a:p>
            <a:pPr marL="109728" indent="0">
              <a:buNone/>
            </a:pPr>
            <a:r>
              <a:rPr lang="uk-UA" dirty="0" smtClean="0"/>
              <a:t>(</a:t>
            </a:r>
            <a:r>
              <a:rPr lang="uk-UA" dirty="0" err="1" smtClean="0"/>
              <a:t>любовь</a:t>
            </a:r>
            <a:r>
              <a:rPr lang="uk-UA" dirty="0" smtClean="0"/>
              <a:t>, тепло, </a:t>
            </a:r>
            <a:r>
              <a:rPr lang="uk-UA" dirty="0" err="1" smtClean="0"/>
              <a:t>подснежник</a:t>
            </a:r>
            <a:r>
              <a:rPr lang="uk-UA" dirty="0" smtClean="0"/>
              <a:t>, </a:t>
            </a:r>
            <a:r>
              <a:rPr lang="uk-UA" dirty="0" err="1" smtClean="0"/>
              <a:t>одуванчик</a:t>
            </a:r>
            <a:r>
              <a:rPr lang="uk-UA" dirty="0" smtClean="0"/>
              <a:t>, трель </a:t>
            </a:r>
            <a:r>
              <a:rPr lang="uk-UA" dirty="0" err="1" smtClean="0"/>
              <a:t>птиц</a:t>
            </a:r>
            <a:r>
              <a:rPr lang="uk-UA" dirty="0" smtClean="0"/>
              <a:t>  и т. д.)</a:t>
            </a:r>
          </a:p>
          <a:p>
            <a:pPr marL="109728" indent="0">
              <a:buNone/>
            </a:pPr>
            <a:r>
              <a:rPr lang="uk-UA" dirty="0" smtClean="0"/>
              <a:t>А </a:t>
            </a:r>
            <a:r>
              <a:rPr lang="uk-UA" dirty="0" err="1" smtClean="0"/>
              <a:t>вот</a:t>
            </a:r>
            <a:r>
              <a:rPr lang="uk-UA" dirty="0" smtClean="0"/>
              <a:t>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видит</a:t>
            </a:r>
            <a:r>
              <a:rPr lang="uk-UA" dirty="0" smtClean="0"/>
              <a:t> </a:t>
            </a:r>
            <a:r>
              <a:rPr lang="uk-UA" dirty="0" err="1" smtClean="0">
                <a:solidFill>
                  <a:srgbClr val="00B0F0"/>
                </a:solidFill>
              </a:rPr>
              <a:t>Афанасий</a:t>
            </a:r>
            <a:r>
              <a:rPr lang="uk-UA" dirty="0" smtClean="0">
                <a:solidFill>
                  <a:srgbClr val="00B0F0"/>
                </a:solidFill>
              </a:rPr>
              <a:t> </a:t>
            </a:r>
            <a:r>
              <a:rPr lang="uk-UA" dirty="0" err="1" smtClean="0">
                <a:solidFill>
                  <a:srgbClr val="00B0F0"/>
                </a:solidFill>
              </a:rPr>
              <a:t>Афанасьевич</a:t>
            </a:r>
            <a:r>
              <a:rPr lang="uk-UA" dirty="0" smtClean="0"/>
              <a:t>:</a:t>
            </a:r>
            <a:endParaRPr lang="ru-RU" dirty="0"/>
          </a:p>
        </p:txBody>
      </p:sp>
      <p:pic>
        <p:nvPicPr>
          <p:cNvPr id="9218" name="Picture 2" descr="https://encrypted-tbn1.gstatic.com/images?q=tbn:ANd9GcQq13xkKGzNF6181PBQ1gcoBLfDfu47SfT9ZJEcIeeb1G744iQ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68000"/>
            <a:ext cx="4115831" cy="31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320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5763"/>
            <a:ext cx="3888432" cy="4525963"/>
          </a:xfrm>
        </p:spPr>
        <p:txBody>
          <a:bodyPr/>
          <a:lstStyle/>
          <a:p>
            <a:pPr marL="109728" indent="0">
              <a:buNone/>
            </a:pPr>
            <a:r>
              <a:rPr lang="uk-UA" sz="2000" b="1" dirty="0" err="1">
                <a:solidFill>
                  <a:srgbClr val="00B0F0"/>
                </a:solidFill>
              </a:rPr>
              <a:t>Что</a:t>
            </a:r>
            <a:r>
              <a:rPr lang="uk-UA" sz="2000" b="1" dirty="0">
                <a:solidFill>
                  <a:srgbClr val="00B0F0"/>
                </a:solidFill>
              </a:rPr>
              <a:t> узнали на </a:t>
            </a:r>
            <a:r>
              <a:rPr lang="uk-UA" sz="2000" b="1" dirty="0" err="1" smtClean="0">
                <a:solidFill>
                  <a:srgbClr val="00B0F0"/>
                </a:solidFill>
              </a:rPr>
              <a:t>уроке</a:t>
            </a:r>
            <a:r>
              <a:rPr lang="uk-UA" sz="2000" b="1" dirty="0" smtClean="0">
                <a:solidFill>
                  <a:srgbClr val="00B0F0"/>
                </a:solidFill>
              </a:rPr>
              <a:t>?</a:t>
            </a:r>
          </a:p>
          <a:p>
            <a:pPr marL="109728" indent="0">
              <a:buNone/>
            </a:pPr>
            <a:r>
              <a:rPr lang="uk-UA" sz="2000" b="1" dirty="0" smtClean="0">
                <a:solidFill>
                  <a:srgbClr val="00B0F0"/>
                </a:solidFill>
              </a:rPr>
              <a:t>В </a:t>
            </a:r>
            <a:r>
              <a:rPr lang="uk-UA" sz="2000" b="1" dirty="0" err="1">
                <a:solidFill>
                  <a:srgbClr val="00B0F0"/>
                </a:solidFill>
              </a:rPr>
              <a:t>чем</a:t>
            </a:r>
            <a:r>
              <a:rPr lang="uk-UA" sz="2000" b="1" dirty="0">
                <a:solidFill>
                  <a:srgbClr val="00B0F0"/>
                </a:solidFill>
              </a:rPr>
              <a:t> заслуга </a:t>
            </a:r>
            <a:r>
              <a:rPr lang="uk-UA" sz="2000" b="1" dirty="0" err="1">
                <a:solidFill>
                  <a:srgbClr val="00B0F0"/>
                </a:solidFill>
              </a:rPr>
              <a:t>поэта</a:t>
            </a:r>
            <a:r>
              <a:rPr lang="uk-UA" sz="2000" b="1" dirty="0">
                <a:solidFill>
                  <a:srgbClr val="00B0F0"/>
                </a:solidFill>
              </a:rPr>
              <a:t>? </a:t>
            </a:r>
            <a:endParaRPr lang="uk-UA" sz="2000" b="1" dirty="0" smtClean="0">
              <a:solidFill>
                <a:srgbClr val="00B0F0"/>
              </a:solidFill>
            </a:endParaRPr>
          </a:p>
          <a:p>
            <a:pPr marL="109728" indent="0">
              <a:buNone/>
            </a:pPr>
            <a:r>
              <a:rPr lang="uk-UA" sz="2000" b="1" dirty="0" smtClean="0">
                <a:solidFill>
                  <a:srgbClr val="00B0F0"/>
                </a:solidFill>
              </a:rPr>
              <a:t>О </a:t>
            </a:r>
            <a:r>
              <a:rPr lang="uk-UA" sz="2000" b="1" dirty="0" err="1">
                <a:solidFill>
                  <a:srgbClr val="00B0F0"/>
                </a:solidFill>
              </a:rPr>
              <a:t>чем</a:t>
            </a:r>
            <a:r>
              <a:rPr lang="uk-UA" sz="2000" b="1" dirty="0">
                <a:solidFill>
                  <a:srgbClr val="00B0F0"/>
                </a:solidFill>
              </a:rPr>
              <a:t> </a:t>
            </a:r>
            <a:r>
              <a:rPr lang="uk-UA" sz="2000" b="1" dirty="0" err="1">
                <a:solidFill>
                  <a:srgbClr val="00B0F0"/>
                </a:solidFill>
              </a:rPr>
              <a:t>хотелось</a:t>
            </a:r>
            <a:r>
              <a:rPr lang="uk-UA" sz="2000" b="1" dirty="0">
                <a:solidFill>
                  <a:srgbClr val="00B0F0"/>
                </a:solidFill>
              </a:rPr>
              <a:t> </a:t>
            </a:r>
            <a:r>
              <a:rPr lang="uk-UA" sz="2000" b="1" dirty="0" err="1">
                <a:solidFill>
                  <a:srgbClr val="00B0F0"/>
                </a:solidFill>
              </a:rPr>
              <a:t>бы</a:t>
            </a:r>
            <a:r>
              <a:rPr lang="uk-UA" sz="2000" b="1" dirty="0">
                <a:solidFill>
                  <a:srgbClr val="00B0F0"/>
                </a:solidFill>
              </a:rPr>
              <a:t> поговорить?</a:t>
            </a:r>
            <a:endParaRPr lang="ru-RU" sz="2000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34076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/>
              <a:t>Учись у них – у дуба, у </a:t>
            </a:r>
            <a:r>
              <a:rPr lang="uk-UA" sz="2000" dirty="0" err="1"/>
              <a:t>березы</a:t>
            </a:r>
            <a:r>
              <a:rPr lang="uk-UA" sz="2000" dirty="0"/>
              <a:t>,</a:t>
            </a:r>
            <a:endParaRPr lang="ru-RU" sz="2000" dirty="0"/>
          </a:p>
          <a:p>
            <a:r>
              <a:rPr lang="uk-UA" sz="2000" dirty="0"/>
              <a:t>Кругом зима. </a:t>
            </a:r>
            <a:r>
              <a:rPr lang="uk-UA" sz="2000" dirty="0" err="1"/>
              <a:t>Жестокая</a:t>
            </a:r>
            <a:r>
              <a:rPr lang="uk-UA" sz="2000" dirty="0"/>
              <a:t> пора!</a:t>
            </a:r>
            <a:endParaRPr lang="ru-RU" sz="2000" dirty="0"/>
          </a:p>
          <a:p>
            <a:r>
              <a:rPr lang="uk-UA" sz="2000" dirty="0" err="1"/>
              <a:t>Напрасные</a:t>
            </a:r>
            <a:r>
              <a:rPr lang="uk-UA" sz="2000" dirty="0"/>
              <a:t> на них </a:t>
            </a:r>
            <a:r>
              <a:rPr lang="uk-UA" sz="2000" dirty="0" err="1"/>
              <a:t>застыли</a:t>
            </a:r>
            <a:r>
              <a:rPr lang="uk-UA" sz="2000" dirty="0"/>
              <a:t> </a:t>
            </a:r>
            <a:r>
              <a:rPr lang="uk-UA" sz="2000" dirty="0" err="1"/>
              <a:t>слезы</a:t>
            </a:r>
            <a:r>
              <a:rPr lang="uk-UA" sz="2000" dirty="0"/>
              <a:t>, </a:t>
            </a:r>
            <a:endParaRPr lang="ru-RU" sz="2000" dirty="0"/>
          </a:p>
          <a:p>
            <a:r>
              <a:rPr lang="uk-UA" sz="2000" dirty="0"/>
              <a:t>И </a:t>
            </a:r>
            <a:r>
              <a:rPr lang="uk-UA" sz="2000" dirty="0" err="1"/>
              <a:t>треснула</a:t>
            </a:r>
            <a:r>
              <a:rPr lang="uk-UA" sz="2000" dirty="0"/>
              <a:t>, </a:t>
            </a:r>
            <a:r>
              <a:rPr lang="uk-UA" sz="2000" dirty="0" err="1"/>
              <a:t>сжимаяся</a:t>
            </a:r>
            <a:r>
              <a:rPr lang="uk-UA" sz="2000" dirty="0"/>
              <a:t>, кора.</a:t>
            </a:r>
            <a:endParaRPr lang="ru-RU" sz="2000" dirty="0"/>
          </a:p>
          <a:p>
            <a:r>
              <a:rPr lang="uk-UA" sz="2000" dirty="0"/>
              <a:t>Все </a:t>
            </a:r>
            <a:r>
              <a:rPr lang="uk-UA" sz="2000" dirty="0" err="1"/>
              <a:t>злей</a:t>
            </a:r>
            <a:r>
              <a:rPr lang="uk-UA" sz="2000" dirty="0"/>
              <a:t> </a:t>
            </a:r>
            <a:r>
              <a:rPr lang="uk-UA" sz="2000" dirty="0" err="1"/>
              <a:t>метель</a:t>
            </a:r>
            <a:r>
              <a:rPr lang="uk-UA" sz="2000" dirty="0"/>
              <a:t> и с </a:t>
            </a:r>
            <a:r>
              <a:rPr lang="uk-UA" sz="2000" dirty="0" err="1"/>
              <a:t>каждою</a:t>
            </a:r>
            <a:r>
              <a:rPr lang="uk-UA" sz="2000" dirty="0"/>
              <a:t> </a:t>
            </a:r>
            <a:r>
              <a:rPr lang="uk-UA" sz="2000" dirty="0" err="1"/>
              <a:t>минутой</a:t>
            </a:r>
            <a:endParaRPr lang="ru-RU" sz="2000" dirty="0"/>
          </a:p>
          <a:p>
            <a:r>
              <a:rPr lang="uk-UA" sz="2000" dirty="0"/>
              <a:t>Сердито </a:t>
            </a:r>
            <a:r>
              <a:rPr lang="uk-UA" sz="2000" dirty="0" err="1"/>
              <a:t>рвет</a:t>
            </a:r>
            <a:r>
              <a:rPr lang="uk-UA" sz="2000" dirty="0"/>
              <a:t> </a:t>
            </a:r>
            <a:r>
              <a:rPr lang="uk-UA" sz="2000" dirty="0" err="1"/>
              <a:t>последние</a:t>
            </a:r>
            <a:r>
              <a:rPr lang="uk-UA" sz="2000" dirty="0"/>
              <a:t> </a:t>
            </a:r>
            <a:r>
              <a:rPr lang="uk-UA" sz="2000" dirty="0" err="1"/>
              <a:t>листы</a:t>
            </a:r>
            <a:r>
              <a:rPr lang="uk-UA" sz="2000" dirty="0"/>
              <a:t>,</a:t>
            </a:r>
            <a:endParaRPr lang="ru-RU" sz="2000" dirty="0"/>
          </a:p>
          <a:p>
            <a:r>
              <a:rPr lang="uk-UA" sz="2000" dirty="0"/>
              <a:t>И за </a:t>
            </a:r>
            <a:r>
              <a:rPr lang="uk-UA" sz="2000" dirty="0" err="1"/>
              <a:t>сердце</a:t>
            </a:r>
            <a:r>
              <a:rPr lang="uk-UA" sz="2000" dirty="0"/>
              <a:t> </a:t>
            </a:r>
            <a:r>
              <a:rPr lang="uk-UA" sz="2000" dirty="0" err="1"/>
              <a:t>хватает</a:t>
            </a:r>
            <a:r>
              <a:rPr lang="uk-UA" sz="2000" dirty="0"/>
              <a:t> холод </a:t>
            </a:r>
            <a:r>
              <a:rPr lang="uk-UA" sz="2000" dirty="0" err="1"/>
              <a:t>лютый</a:t>
            </a:r>
            <a:r>
              <a:rPr lang="uk-UA" sz="2000" dirty="0"/>
              <a:t>;</a:t>
            </a:r>
            <a:endParaRPr lang="ru-RU" sz="2000" dirty="0"/>
          </a:p>
          <a:p>
            <a:r>
              <a:rPr lang="uk-UA" sz="2000" dirty="0" err="1"/>
              <a:t>Они</a:t>
            </a:r>
            <a:r>
              <a:rPr lang="uk-UA" sz="2000" dirty="0"/>
              <a:t> </a:t>
            </a:r>
            <a:r>
              <a:rPr lang="uk-UA" sz="2000" dirty="0" err="1"/>
              <a:t>стоят</a:t>
            </a:r>
            <a:r>
              <a:rPr lang="uk-UA" sz="2000" dirty="0"/>
              <a:t>, </a:t>
            </a:r>
            <a:r>
              <a:rPr lang="uk-UA" sz="2000" dirty="0" err="1"/>
              <a:t>молчат</a:t>
            </a:r>
            <a:r>
              <a:rPr lang="uk-UA" sz="2000" dirty="0"/>
              <a:t>; </a:t>
            </a:r>
            <a:r>
              <a:rPr lang="uk-UA" sz="2000" dirty="0" err="1"/>
              <a:t>молчи</a:t>
            </a:r>
            <a:r>
              <a:rPr lang="uk-UA" sz="2000" dirty="0"/>
              <a:t> и </a:t>
            </a:r>
            <a:r>
              <a:rPr lang="uk-UA" sz="2000" dirty="0" err="1"/>
              <a:t>ты</a:t>
            </a:r>
            <a:r>
              <a:rPr lang="uk-UA" sz="2000" dirty="0"/>
              <a:t>!</a:t>
            </a:r>
            <a:endParaRPr lang="ru-RU" sz="2000" dirty="0"/>
          </a:p>
          <a:p>
            <a:r>
              <a:rPr lang="uk-UA" sz="2000" dirty="0"/>
              <a:t>Не </a:t>
            </a:r>
            <a:r>
              <a:rPr lang="uk-UA" sz="2000" dirty="0" err="1"/>
              <a:t>верь</a:t>
            </a:r>
            <a:r>
              <a:rPr lang="uk-UA" sz="2000" dirty="0"/>
              <a:t> </a:t>
            </a:r>
            <a:r>
              <a:rPr lang="uk-UA" sz="2000" dirty="0" err="1"/>
              <a:t>весне</a:t>
            </a:r>
            <a:r>
              <a:rPr lang="uk-UA" sz="2000" dirty="0"/>
              <a:t>. </a:t>
            </a:r>
            <a:r>
              <a:rPr lang="uk-UA" sz="2000" dirty="0" err="1"/>
              <a:t>Ее</a:t>
            </a:r>
            <a:r>
              <a:rPr lang="uk-UA" sz="2000" dirty="0"/>
              <a:t> </a:t>
            </a:r>
            <a:r>
              <a:rPr lang="uk-UA" sz="2000" dirty="0" err="1"/>
              <a:t>промчится</a:t>
            </a:r>
            <a:r>
              <a:rPr lang="uk-UA" sz="2000" dirty="0"/>
              <a:t> </a:t>
            </a:r>
            <a:r>
              <a:rPr lang="uk-UA" sz="2000" dirty="0" err="1"/>
              <a:t>гений</a:t>
            </a:r>
            <a:r>
              <a:rPr lang="uk-UA" sz="2000" dirty="0"/>
              <a:t>,</a:t>
            </a:r>
            <a:endParaRPr lang="ru-RU" sz="2000" dirty="0"/>
          </a:p>
          <a:p>
            <a:r>
              <a:rPr lang="uk-UA" sz="2000" dirty="0" err="1"/>
              <a:t>Опять</a:t>
            </a:r>
            <a:r>
              <a:rPr lang="uk-UA" sz="2000" dirty="0"/>
              <a:t> теплом и </a:t>
            </a:r>
            <a:r>
              <a:rPr lang="uk-UA" sz="2000" dirty="0" err="1"/>
              <a:t>жизнию</a:t>
            </a:r>
            <a:r>
              <a:rPr lang="uk-UA" sz="2000" dirty="0"/>
              <a:t> </a:t>
            </a:r>
            <a:r>
              <a:rPr lang="uk-UA" sz="2000" dirty="0" err="1"/>
              <a:t>дыша</a:t>
            </a:r>
            <a:r>
              <a:rPr lang="uk-UA" sz="2000" dirty="0"/>
              <a:t>.</a:t>
            </a:r>
            <a:endParaRPr lang="ru-RU" sz="2000" dirty="0"/>
          </a:p>
          <a:p>
            <a:r>
              <a:rPr lang="uk-UA" sz="2000" dirty="0"/>
              <a:t>Для </a:t>
            </a:r>
            <a:r>
              <a:rPr lang="uk-UA" sz="2000" dirty="0" err="1"/>
              <a:t>ясных</a:t>
            </a:r>
            <a:r>
              <a:rPr lang="uk-UA" sz="2000" dirty="0"/>
              <a:t> </a:t>
            </a:r>
            <a:r>
              <a:rPr lang="uk-UA" sz="2000" dirty="0" err="1"/>
              <a:t>дней</a:t>
            </a:r>
            <a:r>
              <a:rPr lang="uk-UA" sz="2000" dirty="0"/>
              <a:t>, для </a:t>
            </a:r>
            <a:r>
              <a:rPr lang="uk-UA" sz="2000" dirty="0" err="1"/>
              <a:t>новых</a:t>
            </a:r>
            <a:r>
              <a:rPr lang="uk-UA" sz="2000" dirty="0"/>
              <a:t> </a:t>
            </a:r>
            <a:r>
              <a:rPr lang="uk-UA" sz="2000" dirty="0" err="1"/>
              <a:t>откровений</a:t>
            </a:r>
            <a:endParaRPr lang="ru-RU" sz="2000" dirty="0"/>
          </a:p>
          <a:p>
            <a:r>
              <a:rPr lang="uk-UA" sz="2000" dirty="0" err="1"/>
              <a:t>Переболит</a:t>
            </a:r>
            <a:r>
              <a:rPr lang="uk-UA" sz="2000" dirty="0"/>
              <a:t> </a:t>
            </a:r>
            <a:r>
              <a:rPr lang="uk-UA" sz="2000" dirty="0" err="1"/>
              <a:t>скорбящая</a:t>
            </a:r>
            <a:r>
              <a:rPr lang="uk-UA" sz="2000" dirty="0"/>
              <a:t> душа.</a:t>
            </a:r>
            <a:endParaRPr lang="ru-RU" sz="2000" dirty="0"/>
          </a:p>
        </p:txBody>
      </p:sp>
      <p:pic>
        <p:nvPicPr>
          <p:cNvPr id="10242" name="Picture 2" descr="http://4.bp.blogspot.com/-93AvAiDSNr4/UnpiG52pDFI/AAAAAAAAB2g/_iUimpCvOS8/s1600/%25D0%2591%25D0%25B5%25D0%25B7+%25D0%25B8%25D0%25BC%25D0%25B5%25D0%25BD%25D0%25B8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3611219" cy="37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147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uk-UA" sz="2000" dirty="0" err="1"/>
              <a:t>письменный</a:t>
            </a:r>
            <a:r>
              <a:rPr lang="uk-UA" sz="2000" dirty="0"/>
              <a:t> </a:t>
            </a:r>
            <a:r>
              <a:rPr lang="uk-UA" sz="2000" dirty="0" err="1"/>
              <a:t>анализ</a:t>
            </a:r>
            <a:r>
              <a:rPr lang="uk-UA" sz="2000" dirty="0"/>
              <a:t> </a:t>
            </a:r>
            <a:r>
              <a:rPr lang="uk-UA" sz="2000" dirty="0" err="1"/>
              <a:t>стихотворения</a:t>
            </a:r>
            <a:r>
              <a:rPr lang="uk-UA" sz="2000" dirty="0"/>
              <a:t> «</a:t>
            </a:r>
            <a:r>
              <a:rPr lang="uk-UA" sz="2000" dirty="0" err="1"/>
              <a:t>Шепот</a:t>
            </a:r>
            <a:r>
              <a:rPr lang="uk-UA" sz="2000" dirty="0"/>
              <a:t>, </a:t>
            </a:r>
            <a:r>
              <a:rPr lang="uk-UA" sz="2000" dirty="0" err="1"/>
              <a:t>робкое</a:t>
            </a:r>
            <a:r>
              <a:rPr lang="uk-UA" sz="2000" dirty="0"/>
              <a:t> </a:t>
            </a:r>
            <a:r>
              <a:rPr lang="uk-UA" sz="2000" dirty="0" err="1"/>
              <a:t>дыханье</a:t>
            </a:r>
            <a:r>
              <a:rPr lang="uk-UA" sz="2000" dirty="0"/>
              <a:t>», </a:t>
            </a:r>
            <a:r>
              <a:rPr lang="uk-UA" sz="2000" dirty="0" err="1"/>
              <a:t>выучить</a:t>
            </a:r>
            <a:r>
              <a:rPr lang="uk-UA" sz="2000" dirty="0"/>
              <a:t> </a:t>
            </a:r>
            <a:r>
              <a:rPr lang="uk-UA" sz="2000" dirty="0" err="1"/>
              <a:t>наизусть</a:t>
            </a:r>
            <a:r>
              <a:rPr lang="uk-UA" sz="2000" dirty="0"/>
              <a:t>. </a:t>
            </a:r>
            <a:r>
              <a:rPr lang="uk-UA" sz="2000" dirty="0" err="1"/>
              <a:t>Индивидуальные</a:t>
            </a:r>
            <a:r>
              <a:rPr lang="uk-UA" sz="2000" dirty="0"/>
              <a:t> </a:t>
            </a:r>
            <a:r>
              <a:rPr lang="uk-UA" sz="2000" dirty="0" err="1"/>
              <a:t>задания</a:t>
            </a:r>
            <a:r>
              <a:rPr lang="uk-UA" sz="2000" dirty="0"/>
              <a:t>:</a:t>
            </a:r>
            <a:endParaRPr lang="ru-RU" sz="2000" dirty="0"/>
          </a:p>
          <a:p>
            <a:pPr lvl="0"/>
            <a:r>
              <a:rPr lang="uk-UA" sz="2000" dirty="0" err="1"/>
              <a:t>связь</a:t>
            </a:r>
            <a:r>
              <a:rPr lang="uk-UA" sz="2000" dirty="0"/>
              <a:t> </a:t>
            </a:r>
            <a:r>
              <a:rPr lang="uk-UA" sz="2000" dirty="0" err="1"/>
              <a:t>поэзии</a:t>
            </a:r>
            <a:r>
              <a:rPr lang="uk-UA" sz="2000" dirty="0"/>
              <a:t> А.</a:t>
            </a:r>
            <a:r>
              <a:rPr lang="uk-UA" sz="2000" dirty="0" err="1"/>
              <a:t>Фета</a:t>
            </a:r>
            <a:r>
              <a:rPr lang="uk-UA" sz="2000" dirty="0"/>
              <a:t> с </a:t>
            </a:r>
            <a:r>
              <a:rPr lang="uk-UA" sz="2000" dirty="0" err="1"/>
              <a:t>музыкой</a:t>
            </a:r>
            <a:r>
              <a:rPr lang="uk-UA" sz="2000" dirty="0"/>
              <a:t>;</a:t>
            </a:r>
            <a:endParaRPr lang="ru-RU" sz="2000" dirty="0"/>
          </a:p>
          <a:p>
            <a:pPr lvl="0"/>
            <a:r>
              <a:rPr lang="uk-UA" sz="2000" dirty="0"/>
              <a:t>тема </a:t>
            </a:r>
            <a:r>
              <a:rPr lang="uk-UA" sz="2000" dirty="0" err="1"/>
              <a:t>любви</a:t>
            </a:r>
            <a:r>
              <a:rPr lang="uk-UA" sz="2000" dirty="0"/>
              <a:t> в </a:t>
            </a:r>
            <a:r>
              <a:rPr lang="uk-UA" sz="2000" dirty="0" err="1"/>
              <a:t>поэзии</a:t>
            </a:r>
            <a:r>
              <a:rPr lang="uk-UA" sz="2000" dirty="0"/>
              <a:t> А.</a:t>
            </a:r>
            <a:r>
              <a:rPr lang="uk-UA" sz="2000" dirty="0" err="1"/>
              <a:t>Фета</a:t>
            </a:r>
            <a:r>
              <a:rPr lang="uk-UA" sz="2000" dirty="0"/>
              <a:t>;</a:t>
            </a:r>
            <a:endParaRPr lang="ru-RU" sz="2000" dirty="0"/>
          </a:p>
          <a:p>
            <a:pPr lvl="0"/>
            <a:r>
              <a:rPr lang="uk-UA" sz="2000" dirty="0" err="1"/>
              <a:t>презентация</a:t>
            </a:r>
            <a:r>
              <a:rPr lang="uk-UA" sz="2000" dirty="0"/>
              <a:t> </a:t>
            </a:r>
            <a:r>
              <a:rPr lang="uk-UA" sz="2000" dirty="0" err="1"/>
              <a:t>мультимедиа</a:t>
            </a:r>
            <a:r>
              <a:rPr lang="uk-UA" sz="2000" dirty="0"/>
              <a:t>. </a:t>
            </a:r>
            <a:endParaRPr lang="ru-RU" sz="20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effectLst/>
              </a:rPr>
              <a:t>Домашнее</a:t>
            </a:r>
            <a:r>
              <a:rPr lang="uk-UA" dirty="0">
                <a:effectLst/>
              </a:rPr>
              <a:t> </a:t>
            </a:r>
            <a:r>
              <a:rPr lang="uk-UA" dirty="0" err="1">
                <a:effectLst/>
              </a:rPr>
              <a:t>задание</a:t>
            </a:r>
            <a:r>
              <a:rPr lang="uk-UA" dirty="0">
                <a:effectLst/>
              </a:rPr>
              <a:t>: </a:t>
            </a:r>
            <a:endParaRPr lang="ru-RU" dirty="0"/>
          </a:p>
        </p:txBody>
      </p:sp>
      <p:pic>
        <p:nvPicPr>
          <p:cNvPr id="11266" name="Picture 2" descr="http://2.bp.blogspot.com/-CSpcEu0yiIM/UtYX7VdfufI/AAAAAAAAJ00/5cL6BJojfPQ/s1600/%D0%B4%D0%BE%D0%BC%D0%B0%D1%88%D0%BD%D0%B5%D0%B5+%D0%B7%D0%B0%D0%B4%D0%B0%D0%BD%D0%B8%D0%B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91492"/>
            <a:ext cx="3970015" cy="41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080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1328"/>
            <a:ext cx="8579296" cy="4539960"/>
          </a:xfrm>
        </p:spPr>
        <p:txBody>
          <a:bodyPr/>
          <a:lstStyle/>
          <a:p>
            <a:r>
              <a:rPr lang="uk-UA" dirty="0" err="1" smtClean="0"/>
              <a:t>Познакомить</a:t>
            </a:r>
            <a:r>
              <a:rPr lang="uk-UA" dirty="0" smtClean="0"/>
              <a:t> </a:t>
            </a:r>
            <a:r>
              <a:rPr lang="uk-UA" dirty="0" err="1"/>
              <a:t>учащихся</a:t>
            </a:r>
            <a:r>
              <a:rPr lang="uk-UA" dirty="0"/>
              <a:t> </a:t>
            </a:r>
            <a:r>
              <a:rPr lang="uk-UA" dirty="0" err="1"/>
              <a:t>со</a:t>
            </a:r>
            <a:r>
              <a:rPr lang="uk-UA" dirty="0"/>
              <a:t> </a:t>
            </a:r>
            <a:r>
              <a:rPr lang="uk-UA" dirty="0" err="1"/>
              <a:t>сложным</a:t>
            </a:r>
            <a:r>
              <a:rPr lang="uk-UA" dirty="0"/>
              <a:t> миром </a:t>
            </a:r>
            <a:r>
              <a:rPr lang="uk-UA" dirty="0" err="1"/>
              <a:t>напевного</a:t>
            </a:r>
            <a:r>
              <a:rPr lang="uk-UA" dirty="0"/>
              <a:t> </a:t>
            </a:r>
            <a:r>
              <a:rPr lang="uk-UA" dirty="0" err="1"/>
              <a:t>фетовского</a:t>
            </a:r>
            <a:r>
              <a:rPr lang="uk-UA" dirty="0"/>
              <a:t> </a:t>
            </a:r>
            <a:r>
              <a:rPr lang="uk-UA" dirty="0" smtClean="0"/>
              <a:t>стиха</a:t>
            </a:r>
            <a:r>
              <a:rPr lang="uk-UA" dirty="0"/>
              <a:t>; </a:t>
            </a:r>
            <a:r>
              <a:rPr lang="uk-UA" dirty="0" err="1"/>
              <a:t>проанализировать</a:t>
            </a:r>
            <a:r>
              <a:rPr lang="uk-UA" dirty="0"/>
              <a:t> </a:t>
            </a:r>
            <a:r>
              <a:rPr lang="uk-UA" dirty="0" err="1"/>
              <a:t>изобразительные</a:t>
            </a:r>
            <a:r>
              <a:rPr lang="uk-UA" dirty="0"/>
              <a:t> </a:t>
            </a:r>
            <a:r>
              <a:rPr lang="uk-UA" dirty="0" err="1"/>
              <a:t>приемы</a:t>
            </a:r>
            <a:r>
              <a:rPr lang="uk-UA" dirty="0"/>
              <a:t>, </a:t>
            </a:r>
            <a:r>
              <a:rPr lang="uk-UA" dirty="0" err="1"/>
              <a:t>связанные</a:t>
            </a:r>
            <a:r>
              <a:rPr lang="uk-UA" dirty="0"/>
              <a:t> с </a:t>
            </a:r>
            <a:r>
              <a:rPr lang="uk-UA" dirty="0" err="1"/>
              <a:t>созданием</a:t>
            </a:r>
            <a:r>
              <a:rPr lang="uk-UA" dirty="0"/>
              <a:t> </a:t>
            </a:r>
            <a:r>
              <a:rPr lang="uk-UA" dirty="0" err="1"/>
              <a:t>импрессионистического</a:t>
            </a:r>
            <a:r>
              <a:rPr lang="uk-UA" dirty="0"/>
              <a:t> образа </a:t>
            </a:r>
            <a:r>
              <a:rPr lang="uk-UA" dirty="0" err="1"/>
              <a:t>природы</a:t>
            </a:r>
            <a:r>
              <a:rPr lang="uk-UA" dirty="0"/>
              <a:t> в </a:t>
            </a:r>
            <a:r>
              <a:rPr lang="uk-UA" dirty="0" err="1"/>
              <a:t>его</a:t>
            </a:r>
            <a:r>
              <a:rPr lang="uk-UA" dirty="0"/>
              <a:t> </a:t>
            </a:r>
            <a:r>
              <a:rPr lang="uk-UA" dirty="0" err="1"/>
              <a:t>лирике</a:t>
            </a:r>
            <a:r>
              <a:rPr lang="uk-UA" dirty="0"/>
              <a:t>; </a:t>
            </a:r>
            <a:r>
              <a:rPr lang="uk-UA" dirty="0" err="1"/>
              <a:t>определить</a:t>
            </a:r>
            <a:r>
              <a:rPr lang="uk-UA" dirty="0"/>
              <a:t>, </a:t>
            </a:r>
            <a:r>
              <a:rPr lang="uk-UA" dirty="0" err="1"/>
              <a:t>мировоззрение</a:t>
            </a:r>
            <a:r>
              <a:rPr lang="uk-UA" dirty="0"/>
              <a:t> </a:t>
            </a:r>
            <a:r>
              <a:rPr lang="uk-UA" dirty="0" err="1"/>
              <a:t>писателя</a:t>
            </a:r>
            <a:r>
              <a:rPr lang="uk-UA" dirty="0"/>
              <a:t>; </a:t>
            </a:r>
            <a:r>
              <a:rPr lang="uk-UA" dirty="0" err="1"/>
              <a:t>развивать</a:t>
            </a:r>
            <a:r>
              <a:rPr lang="uk-UA" dirty="0"/>
              <a:t> </a:t>
            </a:r>
            <a:r>
              <a:rPr lang="uk-UA" dirty="0" err="1"/>
              <a:t>навыки</a:t>
            </a:r>
            <a:r>
              <a:rPr lang="uk-UA" dirty="0"/>
              <a:t> </a:t>
            </a:r>
            <a:r>
              <a:rPr lang="uk-UA" dirty="0" err="1"/>
              <a:t>артистичности</a:t>
            </a:r>
            <a:r>
              <a:rPr lang="uk-UA" dirty="0"/>
              <a:t>; </a:t>
            </a:r>
            <a:r>
              <a:rPr lang="uk-UA" dirty="0" err="1"/>
              <a:t>способствовать</a:t>
            </a:r>
            <a:r>
              <a:rPr lang="uk-UA" dirty="0"/>
              <a:t> </a:t>
            </a:r>
            <a:r>
              <a:rPr lang="uk-UA" dirty="0" err="1"/>
              <a:t>эстетическому</a:t>
            </a:r>
            <a:r>
              <a:rPr lang="uk-UA" dirty="0"/>
              <a:t> </a:t>
            </a:r>
            <a:r>
              <a:rPr lang="uk-UA" dirty="0" err="1"/>
              <a:t>воспитанию</a:t>
            </a:r>
            <a:r>
              <a:rPr lang="uk-UA" dirty="0"/>
              <a:t> </a:t>
            </a:r>
            <a:r>
              <a:rPr lang="uk-UA" dirty="0" err="1"/>
              <a:t>учащихся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038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hotuslugi.ru/images/prewy/f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16" y="2665998"/>
            <a:ext cx="4215797" cy="41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4814" y="1224975"/>
            <a:ext cx="9144000" cy="1267922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Портреты</a:t>
            </a:r>
            <a:r>
              <a:rPr lang="uk-UA" sz="2400" dirty="0" smtClean="0"/>
              <a:t> </a:t>
            </a:r>
            <a:r>
              <a:rPr lang="uk-UA" sz="2400" dirty="0"/>
              <a:t>А.А.</a:t>
            </a:r>
            <a:r>
              <a:rPr lang="uk-UA" sz="2400" dirty="0" err="1"/>
              <a:t>Фета</a:t>
            </a:r>
            <a:r>
              <a:rPr lang="uk-UA" sz="2400" dirty="0"/>
              <a:t>, </a:t>
            </a:r>
            <a:r>
              <a:rPr lang="uk-UA" sz="2400" dirty="0" err="1"/>
              <a:t>музыкальное</a:t>
            </a:r>
            <a:r>
              <a:rPr lang="uk-UA" sz="2400" dirty="0"/>
              <a:t> </a:t>
            </a:r>
            <a:r>
              <a:rPr lang="uk-UA" sz="2400" dirty="0" err="1"/>
              <a:t>сопровождение</a:t>
            </a:r>
            <a:r>
              <a:rPr lang="uk-UA" sz="2400" dirty="0"/>
              <a:t> «Море» Клода </a:t>
            </a:r>
            <a:r>
              <a:rPr lang="uk-UA" sz="2400" dirty="0" err="1"/>
              <a:t>Дебюсси</a:t>
            </a:r>
            <a:r>
              <a:rPr lang="uk-UA" sz="2400" dirty="0"/>
              <a:t>, </a:t>
            </a:r>
            <a:r>
              <a:rPr lang="uk-UA" sz="2400" dirty="0" err="1"/>
              <a:t>репродукции</a:t>
            </a:r>
            <a:r>
              <a:rPr lang="uk-UA" sz="2400" dirty="0"/>
              <a:t> картин Клода Моне, Огюста </a:t>
            </a:r>
            <a:r>
              <a:rPr lang="uk-UA" sz="2400" dirty="0" err="1"/>
              <a:t>Ренуара</a:t>
            </a:r>
            <a:r>
              <a:rPr lang="uk-UA" sz="2400" dirty="0"/>
              <a:t>, </a:t>
            </a:r>
            <a:r>
              <a:rPr lang="uk-UA" sz="2400" dirty="0" err="1"/>
              <a:t>Эдгара</a:t>
            </a:r>
            <a:r>
              <a:rPr lang="uk-UA" sz="2400" dirty="0"/>
              <a:t> ,</a:t>
            </a:r>
            <a:r>
              <a:rPr lang="uk-UA" sz="2400" dirty="0" err="1"/>
              <a:t>Дега</a:t>
            </a:r>
            <a:r>
              <a:rPr lang="uk-UA" sz="2400" dirty="0"/>
              <a:t>.</a:t>
            </a:r>
            <a:endParaRPr lang="ru-RU" sz="2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Оборудование</a:t>
            </a:r>
            <a:endParaRPr lang="ru-RU" dirty="0"/>
          </a:p>
        </p:txBody>
      </p:sp>
      <p:pic>
        <p:nvPicPr>
          <p:cNvPr id="2052" name="Picture 4" descr="http://upload.wikimedia.org/wikipedia/commons/3/33/Claude_Monet_1899_Nad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4699834"/>
            <a:ext cx="1743863" cy="21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useum-online.ru/images/article_images/artists/renoir_pier_ogust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37" y="4699834"/>
            <a:ext cx="19240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2/27/Edgar_Allan_Poe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37" y="2665998"/>
            <a:ext cx="19240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lifevary.com/wp-content/uploads/2013/05/self-portrai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" y="2665998"/>
            <a:ext cx="1731973" cy="20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2326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481328"/>
            <a:ext cx="4186808" cy="4525963"/>
          </a:xfrm>
        </p:spPr>
        <p:txBody>
          <a:bodyPr/>
          <a:lstStyle/>
          <a:p>
            <a:pPr marL="109728" indent="0" algn="r">
              <a:buNone/>
            </a:pPr>
            <a:r>
              <a:rPr lang="uk-UA" i="1" dirty="0" err="1">
                <a:latin typeface="Calibri" pitchFamily="34" charset="0"/>
                <a:cs typeface="Calibri" pitchFamily="34" charset="0"/>
              </a:rPr>
              <a:t>Пленительные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сны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лелея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наяву,</a:t>
            </a:r>
            <a:endParaRPr lang="ru-RU" i="1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 err="1">
                <a:latin typeface="Calibri" pitchFamily="34" charset="0"/>
                <a:cs typeface="Calibri" pitchFamily="34" charset="0"/>
              </a:rPr>
              <a:t>Своей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божественною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властью</a:t>
            </a:r>
            <a:endParaRPr lang="ru-RU" i="1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Я к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наслаждению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высокому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зову</a:t>
            </a:r>
            <a:endParaRPr lang="ru-RU" i="1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И к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человеческому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счастью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</a:t>
            </a:r>
            <a:endParaRPr lang="ru-RU" i="1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   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                           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А.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Фет</a:t>
            </a:r>
            <a:endParaRPr lang="ru-RU" i="1" dirty="0"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effectLst/>
              </a:rPr>
              <a:t>Э</a:t>
            </a:r>
            <a:r>
              <a:rPr lang="uk-UA" dirty="0" err="1" smtClean="0">
                <a:effectLst/>
              </a:rPr>
              <a:t>пиграфы</a:t>
            </a:r>
            <a:r>
              <a:rPr lang="uk-UA" dirty="0">
                <a:effectLst/>
              </a:rPr>
              <a:t>:</a:t>
            </a:r>
            <a:endParaRPr lang="ru-RU" dirty="0"/>
          </a:p>
        </p:txBody>
      </p:sp>
      <p:pic>
        <p:nvPicPr>
          <p:cNvPr id="3074" name="Picture 2" descr="http://900igr.net/datai/literatura/Poezija-Feta/0014-002-A.F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" y="0"/>
            <a:ext cx="4751205" cy="68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367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764704"/>
            <a:ext cx="8229600" cy="4525963"/>
          </a:xfrm>
        </p:spPr>
        <p:txBody>
          <a:bodyPr/>
          <a:lstStyle/>
          <a:p>
            <a:pPr marL="109728" indent="0" algn="r">
              <a:buNone/>
            </a:pPr>
            <a:r>
              <a:rPr lang="uk-UA" i="1" dirty="0" err="1">
                <a:latin typeface="Calibri" pitchFamily="34" charset="0"/>
                <a:cs typeface="Calibri" pitchFamily="34" charset="0"/>
              </a:rPr>
              <a:t>Фет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прежде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всего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поэт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ощущений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вот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почему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 smtClean="0">
                <a:latin typeface="Calibri" pitchFamily="34" charset="0"/>
                <a:cs typeface="Calibri" pitchFamily="34" charset="0"/>
              </a:rPr>
              <a:t>так трудно </a:t>
            </a: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объяснить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поэтические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 err="1" smtClean="0">
                <a:latin typeface="Calibri" pitchFamily="34" charset="0"/>
                <a:cs typeface="Calibri" pitchFamily="34" charset="0"/>
              </a:rPr>
              <a:t>достоинства</a:t>
            </a:r>
            <a:r>
              <a:rPr lang="uk-UA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его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                                   В.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Боткин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610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pload.wikimedia.org/wikipedia/commons/thumb/b/b9/Botkin.jpg/220px-Bot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794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02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uk-UA" sz="2000" b="1" dirty="0" err="1">
                <a:solidFill>
                  <a:srgbClr val="00B0F0"/>
                </a:solidFill>
              </a:rPr>
              <a:t>Импрессионизм</a:t>
            </a:r>
            <a:r>
              <a:rPr lang="uk-UA" sz="2000" dirty="0"/>
              <a:t> (</a:t>
            </a:r>
            <a:r>
              <a:rPr lang="uk-UA" sz="2000" dirty="0" err="1"/>
              <a:t>из</a:t>
            </a:r>
            <a:r>
              <a:rPr lang="uk-UA" sz="2000" dirty="0"/>
              <a:t> </a:t>
            </a:r>
            <a:r>
              <a:rPr lang="uk-UA" sz="2000" dirty="0" err="1"/>
              <a:t>фр</a:t>
            </a:r>
            <a:r>
              <a:rPr lang="uk-UA" sz="2000" dirty="0"/>
              <a:t>. «</a:t>
            </a:r>
            <a:r>
              <a:rPr lang="uk-UA" sz="2000" dirty="0" err="1"/>
              <a:t>впечатление</a:t>
            </a:r>
            <a:r>
              <a:rPr lang="uk-UA" sz="2000" dirty="0"/>
              <a:t>»)</a:t>
            </a:r>
            <a:endParaRPr lang="ru-RU" sz="2000" dirty="0"/>
          </a:p>
          <a:p>
            <a:r>
              <a:rPr lang="uk-UA" sz="2000" b="1" dirty="0">
                <a:solidFill>
                  <a:srgbClr val="00B0F0"/>
                </a:solidFill>
              </a:rPr>
              <a:t>Анафора</a:t>
            </a:r>
            <a:r>
              <a:rPr lang="uk-UA" sz="2000" dirty="0"/>
              <a:t> – </a:t>
            </a:r>
            <a:r>
              <a:rPr lang="uk-UA" sz="2000" dirty="0" err="1"/>
              <a:t>повторение</a:t>
            </a:r>
            <a:r>
              <a:rPr lang="uk-UA" sz="2000" dirty="0"/>
              <a:t> слова </a:t>
            </a:r>
            <a:r>
              <a:rPr lang="uk-UA" sz="2000" dirty="0" err="1"/>
              <a:t>или</a:t>
            </a:r>
            <a:r>
              <a:rPr lang="uk-UA" sz="2000" dirty="0"/>
              <a:t> </a:t>
            </a:r>
            <a:r>
              <a:rPr lang="uk-UA" sz="2000" dirty="0" err="1"/>
              <a:t>группы</a:t>
            </a:r>
            <a:r>
              <a:rPr lang="uk-UA" sz="2000" dirty="0"/>
              <a:t> </a:t>
            </a:r>
            <a:r>
              <a:rPr lang="uk-UA" sz="2000" dirty="0" err="1"/>
              <a:t>слов</a:t>
            </a:r>
            <a:r>
              <a:rPr lang="uk-UA" sz="2000" dirty="0"/>
              <a:t> в </a:t>
            </a:r>
            <a:endParaRPr lang="uk-UA" sz="2000" dirty="0" smtClean="0"/>
          </a:p>
          <a:p>
            <a:pPr marL="109728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              </a:t>
            </a:r>
            <a:r>
              <a:rPr lang="uk-UA" sz="2000" dirty="0" err="1" smtClean="0"/>
              <a:t>начале</a:t>
            </a:r>
            <a:r>
              <a:rPr lang="uk-UA" sz="2000" dirty="0" smtClean="0"/>
              <a:t> </a:t>
            </a:r>
            <a:r>
              <a:rPr lang="uk-UA" sz="2000" dirty="0" err="1" smtClean="0"/>
              <a:t>фразы</a:t>
            </a:r>
            <a:r>
              <a:rPr lang="uk-UA" sz="2000" dirty="0" smtClean="0"/>
              <a:t> </a:t>
            </a:r>
            <a:r>
              <a:rPr lang="uk-UA" sz="2000" dirty="0" err="1"/>
              <a:t>или</a:t>
            </a:r>
            <a:r>
              <a:rPr lang="uk-UA" sz="2000" dirty="0"/>
              <a:t> строки.</a:t>
            </a:r>
            <a:endParaRPr lang="ru-RU" sz="2000" dirty="0"/>
          </a:p>
          <a:p>
            <a:r>
              <a:rPr lang="uk-UA" sz="2000" b="1" dirty="0" err="1">
                <a:solidFill>
                  <a:srgbClr val="00B0F0"/>
                </a:solidFill>
              </a:rPr>
              <a:t>Эпифора</a:t>
            </a:r>
            <a:r>
              <a:rPr lang="uk-UA" sz="2000" dirty="0"/>
              <a:t> – </a:t>
            </a:r>
            <a:r>
              <a:rPr lang="uk-UA" sz="2000" dirty="0" err="1"/>
              <a:t>единство</a:t>
            </a:r>
            <a:r>
              <a:rPr lang="uk-UA" sz="2000" dirty="0"/>
              <a:t> </a:t>
            </a:r>
            <a:r>
              <a:rPr lang="uk-UA" sz="2000" dirty="0" err="1"/>
              <a:t>концовок</a:t>
            </a:r>
            <a:r>
              <a:rPr lang="uk-UA" sz="2000" dirty="0"/>
              <a:t>.</a:t>
            </a:r>
            <a:endParaRPr lang="ru-RU" sz="2000" dirty="0"/>
          </a:p>
          <a:p>
            <a:r>
              <a:rPr lang="uk-UA" sz="2000" b="1" dirty="0" err="1">
                <a:solidFill>
                  <a:srgbClr val="00B0F0"/>
                </a:solidFill>
              </a:rPr>
              <a:t>Аллитерация</a:t>
            </a:r>
            <a:r>
              <a:rPr lang="uk-UA" sz="2000" dirty="0"/>
              <a:t> – </a:t>
            </a:r>
            <a:r>
              <a:rPr lang="uk-UA" sz="2000" dirty="0" err="1"/>
              <a:t>повторение</a:t>
            </a:r>
            <a:r>
              <a:rPr lang="uk-UA" sz="2000" dirty="0"/>
              <a:t> </a:t>
            </a:r>
            <a:r>
              <a:rPr lang="uk-UA" sz="2000" dirty="0" err="1"/>
              <a:t>согласных</a:t>
            </a:r>
            <a:r>
              <a:rPr lang="uk-UA" sz="2000" dirty="0"/>
              <a:t> </a:t>
            </a:r>
            <a:r>
              <a:rPr lang="uk-UA" sz="2000" dirty="0" err="1"/>
              <a:t>звуков</a:t>
            </a:r>
            <a:r>
              <a:rPr lang="uk-UA" sz="2000" dirty="0"/>
              <a:t>.</a:t>
            </a:r>
            <a:endParaRPr lang="ru-RU" sz="2000" dirty="0"/>
          </a:p>
          <a:p>
            <a:r>
              <a:rPr lang="uk-UA" sz="2000" b="1" dirty="0" err="1">
                <a:solidFill>
                  <a:srgbClr val="00B0F0"/>
                </a:solidFill>
              </a:rPr>
              <a:t>Ассонанс</a:t>
            </a:r>
            <a:r>
              <a:rPr lang="uk-UA" sz="2000" dirty="0"/>
              <a:t> – (</a:t>
            </a:r>
            <a:r>
              <a:rPr lang="uk-UA" sz="2000" dirty="0" err="1"/>
              <a:t>из</a:t>
            </a:r>
            <a:r>
              <a:rPr lang="uk-UA" sz="2000" dirty="0"/>
              <a:t> </a:t>
            </a:r>
            <a:r>
              <a:rPr lang="uk-UA" sz="2000" dirty="0" err="1"/>
              <a:t>фр</a:t>
            </a:r>
            <a:r>
              <a:rPr lang="uk-UA" sz="2000" dirty="0"/>
              <a:t>. «</a:t>
            </a:r>
            <a:r>
              <a:rPr lang="uk-UA" sz="2000" dirty="0" err="1"/>
              <a:t>созвучие</a:t>
            </a:r>
            <a:r>
              <a:rPr lang="uk-UA" sz="2000" dirty="0"/>
              <a:t>») </a:t>
            </a:r>
            <a:r>
              <a:rPr lang="uk-UA" sz="2000" dirty="0" err="1"/>
              <a:t>повторение</a:t>
            </a:r>
            <a:r>
              <a:rPr lang="uk-UA" sz="2000" dirty="0"/>
              <a:t> </a:t>
            </a:r>
            <a:r>
              <a:rPr lang="uk-UA" sz="2000" dirty="0" err="1"/>
              <a:t>гласных</a:t>
            </a:r>
            <a:r>
              <a:rPr lang="uk-UA" sz="2000" dirty="0"/>
              <a:t> </a:t>
            </a:r>
            <a:r>
              <a:rPr lang="uk-UA" sz="2000" dirty="0" err="1"/>
              <a:t>звуков</a:t>
            </a:r>
            <a:r>
              <a:rPr lang="uk-UA" sz="2000" dirty="0"/>
              <a:t>.</a:t>
            </a:r>
            <a:endParaRPr lang="ru-RU" sz="20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effectLst/>
              </a:rPr>
              <a:t>Словарная</a:t>
            </a:r>
            <a:r>
              <a:rPr lang="uk-UA" dirty="0">
                <a:effectLst/>
              </a:rPr>
              <a:t> </a:t>
            </a:r>
            <a:r>
              <a:rPr lang="uk-UA" dirty="0" err="1" smtClean="0">
                <a:effectLst/>
              </a:rPr>
              <a:t>работа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102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r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Какое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счастие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: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ночь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одни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!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Река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как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зеркало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вся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блестит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звездами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;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А там – то… голову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закинь-ка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да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взгляни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;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Какая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глубина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чистота над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нами!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smtClean="0">
                <a:latin typeface="Calibri" pitchFamily="34" charset="0"/>
                <a:cs typeface="Calibri" pitchFamily="34" charset="0"/>
              </a:rPr>
              <a:t>О, </a:t>
            </a: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называй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меня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безумным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! </a:t>
            </a: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Назови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Чем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хочешь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; в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этот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миг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разумом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слабею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И в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сердце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чувствую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такой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прилив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любви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не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могу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молчать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не стану, не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умею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!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болен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влюблен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мучась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любя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-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слушай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! О пойми! – 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страсти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не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скрываю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И я хочу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сказать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я люблю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тебя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 algn="r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Тебя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одну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тебя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люблю я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желаю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!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err="1">
                <a:effectLst/>
              </a:rPr>
              <a:t>Прослушайте</a:t>
            </a:r>
            <a:r>
              <a:rPr lang="uk-UA" sz="3200" dirty="0">
                <a:effectLst/>
              </a:rPr>
              <a:t> </a:t>
            </a:r>
            <a:r>
              <a:rPr lang="uk-UA" sz="3200" dirty="0" err="1">
                <a:effectLst/>
              </a:rPr>
              <a:t>стихотворение</a:t>
            </a:r>
            <a:r>
              <a:rPr lang="uk-UA" sz="3200" dirty="0">
                <a:effectLst/>
              </a:rPr>
              <a:t> и </a:t>
            </a:r>
            <a:r>
              <a:rPr lang="uk-UA" sz="3200" dirty="0" err="1">
                <a:effectLst/>
              </a:rPr>
              <a:t>представьте</a:t>
            </a:r>
            <a:r>
              <a:rPr lang="uk-UA" sz="3200" dirty="0">
                <a:effectLst/>
              </a:rPr>
              <a:t> автора </a:t>
            </a:r>
            <a:r>
              <a:rPr lang="uk-UA" sz="3200" dirty="0" err="1">
                <a:effectLst/>
              </a:rPr>
              <a:t>этих</a:t>
            </a:r>
            <a:r>
              <a:rPr lang="uk-UA" sz="3200" dirty="0">
                <a:effectLst/>
              </a:rPr>
              <a:t> </a:t>
            </a:r>
            <a:r>
              <a:rPr lang="uk-UA" sz="3200" dirty="0" err="1">
                <a:effectLst/>
              </a:rPr>
              <a:t>слов</a:t>
            </a:r>
            <a:r>
              <a:rPr lang="uk-UA" sz="3200" dirty="0" smtClean="0">
                <a:effectLst/>
              </a:rPr>
              <a:t>:</a:t>
            </a:r>
            <a:endParaRPr lang="ru-RU" sz="3200" dirty="0"/>
          </a:p>
        </p:txBody>
      </p:sp>
      <p:pic>
        <p:nvPicPr>
          <p:cNvPr id="5122" name="Picture 2" descr="http://www.clker.com/cliparts/5/9/4/c/12198090531909861341man%20silhouett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30676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249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uk-UA" dirty="0" err="1"/>
              <a:t>Что</a:t>
            </a:r>
            <a:r>
              <a:rPr lang="uk-UA" dirty="0"/>
              <a:t> </a:t>
            </a:r>
            <a:r>
              <a:rPr lang="uk-UA" dirty="0" err="1"/>
              <a:t>можно</a:t>
            </a:r>
            <a:r>
              <a:rPr lang="uk-UA" dirty="0"/>
              <a:t> </a:t>
            </a:r>
            <a:r>
              <a:rPr lang="uk-UA" dirty="0" err="1"/>
              <a:t>сказать</a:t>
            </a:r>
            <a:r>
              <a:rPr lang="uk-UA" dirty="0"/>
              <a:t> о </a:t>
            </a:r>
            <a:r>
              <a:rPr lang="uk-UA" dirty="0" err="1"/>
              <a:t>поэте</a:t>
            </a:r>
            <a:r>
              <a:rPr lang="uk-UA" dirty="0" smtClean="0"/>
              <a:t>?</a:t>
            </a:r>
          </a:p>
          <a:p>
            <a:pPr marL="109728" indent="0" algn="ct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/>
              </a:rPr>
              <a:t>«</a:t>
            </a:r>
            <a:r>
              <a:rPr lang="uk-UA" dirty="0" err="1">
                <a:effectLst/>
              </a:rPr>
              <a:t>Микрофон</a:t>
            </a:r>
            <a:r>
              <a:rPr lang="uk-UA" dirty="0" smtClean="0">
                <a:effectLst/>
              </a:rPr>
              <a:t>»</a:t>
            </a:r>
            <a:endParaRPr lang="ru-RU" dirty="0"/>
          </a:p>
        </p:txBody>
      </p:sp>
      <p:pic>
        <p:nvPicPr>
          <p:cNvPr id="6148" name="Picture 4" descr="http://abali.ru/wp-content/uploads/2011/10/microf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90" y="4414768"/>
            <a:ext cx="1893909" cy="243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logs.pravostok.ru/vladyka_ignaty/files/2012/03/20090421194451_vopro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1343"/>
            <a:ext cx="4608512" cy="51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59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96018"/>
            <a:ext cx="4860032" cy="5190793"/>
          </a:xfrm>
        </p:spPr>
        <p:txBody>
          <a:bodyPr/>
          <a:lstStyle/>
          <a:p>
            <a:r>
              <a:rPr lang="uk-UA" sz="2000" dirty="0" err="1">
                <a:latin typeface="Calibri" pitchFamily="34" charset="0"/>
                <a:cs typeface="Calibri" pitchFamily="34" charset="0"/>
              </a:rPr>
              <a:t>Представьте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себе,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перед нами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поэты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либералы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поэты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писатели-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разночинцы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Идет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заседание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круглым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столом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09728" indent="0">
              <a:buNone/>
            </a:pPr>
            <a:r>
              <a:rPr lang="uk-UA" sz="2000" i="1" dirty="0" err="1" smtClean="0">
                <a:latin typeface="Calibri" pitchFamily="34" charset="0"/>
                <a:cs typeface="Calibri" pitchFamily="34" charset="0"/>
              </a:rPr>
              <a:t>Писарев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Дмитрий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 smtClean="0">
                <a:latin typeface="Calibri" pitchFamily="34" charset="0"/>
                <a:cs typeface="Calibri" pitchFamily="34" charset="0"/>
              </a:rPr>
              <a:t>Иванович</a:t>
            </a:r>
            <a:endParaRPr lang="uk-UA" sz="2000" i="1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-Вам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не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кажется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господа,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что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господин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Фет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причисляет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себя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привилегированной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касте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жрецов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Аполлона?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>
                <a:effectLst/>
              </a:rPr>
              <a:t>Мотивация</a:t>
            </a:r>
            <a:r>
              <a:rPr lang="uk-UA" dirty="0">
                <a:effectLst/>
              </a:rPr>
              <a:t> </a:t>
            </a:r>
            <a:r>
              <a:rPr lang="uk-UA" dirty="0" err="1">
                <a:effectLst/>
              </a:rPr>
              <a:t>учебной</a:t>
            </a:r>
            <a:r>
              <a:rPr lang="uk-UA" dirty="0">
                <a:effectLst/>
              </a:rPr>
              <a:t> </a:t>
            </a:r>
            <a:r>
              <a:rPr lang="uk-UA" dirty="0" err="1">
                <a:effectLst/>
              </a:rPr>
              <a:t>деятельности</a:t>
            </a:r>
            <a:endParaRPr lang="ru-RU" dirty="0"/>
          </a:p>
        </p:txBody>
      </p:sp>
      <p:pic>
        <p:nvPicPr>
          <p:cNvPr id="7170" name="Picture 2" descr="http://upload.wikimedia.org/wikipedia/commons/b/b7/Dimitri_Pisa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96018"/>
            <a:ext cx="3967361" cy="53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32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4F4F4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</TotalTime>
  <Words>763</Words>
  <Application>Microsoft Office PowerPoint</Application>
  <PresentationFormat>Экран (4:3)</PresentationFormat>
  <Paragraphs>107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Открытая</vt:lpstr>
      <vt:lpstr>Презентация PowerPoint</vt:lpstr>
      <vt:lpstr>Цель</vt:lpstr>
      <vt:lpstr>Оборудование</vt:lpstr>
      <vt:lpstr>Эпиграфы:</vt:lpstr>
      <vt:lpstr>Презентация PowerPoint</vt:lpstr>
      <vt:lpstr>Словарная работа</vt:lpstr>
      <vt:lpstr>Прослушайте стихотворение и представьте автора этих слов:</vt:lpstr>
      <vt:lpstr>«Микрофон»</vt:lpstr>
      <vt:lpstr>Мотивация учебной деятельности</vt:lpstr>
      <vt:lpstr>Презентация PowerPoint</vt:lpstr>
      <vt:lpstr> </vt:lpstr>
      <vt:lpstr>Чем эти репродукции картин отличаются от известных картин о природе? </vt:lpstr>
      <vt:lpstr>Презентация PowerPoint</vt:lpstr>
      <vt:lpstr>Презентация PowerPoint</vt:lpstr>
      <vt:lpstr>Домашнее задание: </vt:lpstr>
    </vt:vector>
  </TitlesOfParts>
  <Company>Repack by Conductor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Roland</dc:creator>
  <cp:lastModifiedBy>Roland</cp:lastModifiedBy>
  <cp:revision>7</cp:revision>
  <dcterms:created xsi:type="dcterms:W3CDTF">2014-02-24T19:27:52Z</dcterms:created>
  <dcterms:modified xsi:type="dcterms:W3CDTF">2014-02-24T20:31:57Z</dcterms:modified>
</cp:coreProperties>
</file>