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9" r:id="rId4"/>
    <p:sldId id="270" r:id="rId5"/>
    <p:sldId id="279" r:id="rId6"/>
    <p:sldId id="268" r:id="rId7"/>
    <p:sldId id="262" r:id="rId8"/>
    <p:sldId id="265" r:id="rId9"/>
    <p:sldId id="264" r:id="rId10"/>
    <p:sldId id="271" r:id="rId11"/>
    <p:sldId id="276" r:id="rId12"/>
    <p:sldId id="263" r:id="rId13"/>
    <p:sldId id="273" r:id="rId14"/>
    <p:sldId id="274" r:id="rId15"/>
    <p:sldId id="275" r:id="rId16"/>
    <p:sldId id="280" r:id="rId17"/>
    <p:sldId id="272" r:id="rId18"/>
    <p:sldId id="277" r:id="rId19"/>
    <p:sldId id="278" r:id="rId20"/>
    <p:sldId id="26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3B0F"/>
    <a:srgbClr val="C29C30"/>
    <a:srgbClr val="F7EEB7"/>
    <a:srgbClr val="F9DB5D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8" autoAdjust="0"/>
    <p:restoredTop sz="94660"/>
  </p:normalViewPr>
  <p:slideViewPr>
    <p:cSldViewPr>
      <p:cViewPr varScale="1">
        <p:scale>
          <a:sx n="91" d="100"/>
          <a:sy n="91" d="100"/>
        </p:scale>
        <p:origin x="-4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71DDD-B350-47BC-8CEE-37FA0203D710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DFFD0-14DC-4243-8EEE-B02C2ED5C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5A2C-24D2-4609-8AC4-8A32E0598F3B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AED2A-80C8-4D1B-B365-98B59D7DC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A11CD-087C-47CF-A174-1E1F31EA07D4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738A2-E71A-42AA-BD9E-A8EDA42C5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D990A-1971-4937-8FC2-6C6003C75927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12453-026D-41EC-916B-B93C9444C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8B8BB-9853-4C46-B2E7-5E78339F4F59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8675F-F38C-41B8-AF78-5940C8EE7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8C683-00B4-45B0-82E6-C81BA2CE9055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0517F-6E95-4E79-B1D6-C6C6239B3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58C9A-0165-472F-9E58-7F25C29C91AC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AD859-0B33-4D51-9225-6658D3FA8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D5FBD-A2B8-4E8E-AB9C-5760D860474F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9878-12E2-49C7-A915-B8BCDEF61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18B1F-8FA2-4128-87F3-DBFFAEAAF644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83A9-D794-487D-8B7F-5D7B9614D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E042C-D443-4393-92EB-0604542D9AD5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CA5DD-3340-452D-B5C5-6BD4807FD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6AD31-69F5-424E-90CC-8E5E77153EBE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6F77-CDE1-4200-9145-AD1A7AF12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DFF196-E0CB-4E2E-BA7E-AB0082BED5FE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403DBB-2249-4EFF-B8BB-7E732BB96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D8B25C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3288" y="3092004"/>
            <a:ext cx="2417767" cy="30229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476375" y="188913"/>
            <a:ext cx="676910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ТЕМА УКРАЇНИ В ТВОРЧОСТІ МИТЦІВ СВІТОВОЇ ЛІТЕРАТУРИ ПОЧАТКУ 20 СТ.</a:t>
            </a:r>
          </a:p>
          <a:p>
            <a:pPr>
              <a:spcBef>
                <a:spcPct val="50000"/>
              </a:spcBef>
              <a:defRPr/>
            </a:pPr>
            <a:r>
              <a:rPr lang="uk-UA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РАЙНЕР МАРІЯ РІЛЬКЕ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39750" y="620713"/>
            <a:ext cx="381635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Великий вплив на Рільке справила поезія </a:t>
            </a:r>
            <a:r>
              <a:rPr lang="ru-RU" sz="2400" b="1"/>
              <a:t>Т. Шевченка</a:t>
            </a:r>
            <a:r>
              <a:rPr lang="ru-RU" sz="2400"/>
              <a:t>. Під час подорожі він придбав "</a:t>
            </a:r>
            <a:r>
              <a:rPr lang="ru-RU" sz="2400" b="1"/>
              <a:t>Кобзаря</a:t>
            </a:r>
            <a:r>
              <a:rPr lang="ru-RU" sz="2400"/>
              <a:t>" у російському перекладі. Книга зберігалася у його власній домашній бібліотеці протягом його життя. Великий інтерес у поета викликала творчість М. Гоголя, особливо його українські повісті</a:t>
            </a:r>
            <a:endParaRPr lang="uk-UA" sz="240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0456" y="482947"/>
            <a:ext cx="3900096" cy="533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457200" y="476250"/>
            <a:ext cx="3609975" cy="55451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2600" smtClean="0"/>
              <a:t>	Українські мотиви зустрічаємо в “Книзі образів”. Так, у вірші “Буря” поет оспівує Мазепу. А поезія “Карл ХІІ мчить по Україні” свідчить про оригінальність думки автора, про глибокі надії на достойне прийдешнє України</a:t>
            </a:r>
          </a:p>
        </p:txBody>
      </p:sp>
      <p:pic>
        <p:nvPicPr>
          <p:cNvPr id="39940" name="Picture 4" descr="ril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765175"/>
            <a:ext cx="3760788" cy="5084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7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478657" y="852587"/>
            <a:ext cx="4752527" cy="547260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/>
              <a:t>Саме</a:t>
            </a:r>
            <a:r>
              <a:rPr lang="ru-RU" sz="2800" dirty="0"/>
              <a:t> в </a:t>
            </a:r>
            <a:r>
              <a:rPr lang="ru-RU" sz="2800" dirty="0" err="1"/>
              <a:t>Україні</a:t>
            </a:r>
            <a:r>
              <a:rPr lang="ru-RU" sz="2800" dirty="0"/>
              <a:t> поет </a:t>
            </a:r>
            <a:r>
              <a:rPr lang="ru-RU" sz="2800" dirty="0" err="1"/>
              <a:t>знайшов</a:t>
            </a:r>
            <a:r>
              <a:rPr lang="ru-RU" sz="2800" dirty="0"/>
              <a:t> </a:t>
            </a:r>
            <a:r>
              <a:rPr lang="ru-RU" sz="2800" dirty="0" err="1"/>
              <a:t>зразок</a:t>
            </a:r>
            <a:r>
              <a:rPr lang="ru-RU" sz="2800" dirty="0"/>
              <a:t> </a:t>
            </a:r>
            <a:r>
              <a:rPr lang="ru-RU" sz="2800" dirty="0" err="1"/>
              <a:t>жаданого</a:t>
            </a:r>
            <a:r>
              <a:rPr lang="ru-RU" sz="2800" dirty="0"/>
              <a:t> </a:t>
            </a:r>
            <a:r>
              <a:rPr lang="ru-RU" sz="2800" dirty="0" err="1"/>
              <a:t>єднання</a:t>
            </a:r>
            <a:r>
              <a:rPr lang="ru-RU" sz="2800" dirty="0"/>
              <a:t> людей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природи</a:t>
            </a:r>
            <a:r>
              <a:rPr lang="ru-RU" sz="2800" dirty="0"/>
              <a:t>, </a:t>
            </a:r>
            <a:r>
              <a:rPr lang="ru-RU" sz="2800" dirty="0" err="1"/>
              <a:t>землі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Бога. </a:t>
            </a:r>
            <a:r>
              <a:rPr lang="ru-RU" sz="2800" dirty="0" err="1"/>
              <a:t>Рільке</a:t>
            </a:r>
            <a:r>
              <a:rPr lang="ru-RU" sz="2800" dirty="0"/>
              <a:t> </a:t>
            </a:r>
            <a:r>
              <a:rPr lang="ru-RU" sz="2800" dirty="0" err="1"/>
              <a:t>переклав</a:t>
            </a:r>
            <a:r>
              <a:rPr lang="ru-RU" sz="2800" dirty="0"/>
              <a:t> "Слово о полку </a:t>
            </a:r>
            <a:r>
              <a:rPr lang="ru-RU" sz="2800" dirty="0" err="1"/>
              <a:t>Ігоревім</a:t>
            </a:r>
            <a:r>
              <a:rPr lang="ru-RU" sz="2800" dirty="0"/>
              <a:t>", написав </a:t>
            </a:r>
            <a:r>
              <a:rPr lang="ru-RU" sz="2800" dirty="0" err="1"/>
              <a:t>притчі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вірші</a:t>
            </a:r>
            <a:r>
              <a:rPr lang="ru-RU" sz="2800" dirty="0"/>
              <a:t>. </a:t>
            </a:r>
            <a:r>
              <a:rPr lang="ru-RU" sz="2800" dirty="0" err="1"/>
              <a:t>Україна</a:t>
            </a:r>
            <a:r>
              <a:rPr lang="ru-RU" sz="2800" dirty="0"/>
              <a:t> </a:t>
            </a:r>
            <a:r>
              <a:rPr lang="ru-RU" sz="2800" dirty="0" err="1"/>
              <a:t>змальована</a:t>
            </a:r>
            <a:r>
              <a:rPr lang="ru-RU" sz="2800" dirty="0"/>
              <a:t> ним як </a:t>
            </a:r>
            <a:r>
              <a:rPr lang="ru-RU" sz="2800" dirty="0" err="1"/>
              <a:t>чудовий</a:t>
            </a:r>
            <a:r>
              <a:rPr lang="ru-RU" sz="2800" dirty="0"/>
              <a:t> край </a:t>
            </a:r>
            <a:r>
              <a:rPr lang="ru-RU" sz="2800" dirty="0" err="1"/>
              <a:t>безмежних</a:t>
            </a:r>
            <a:r>
              <a:rPr lang="ru-RU" sz="2800" dirty="0"/>
              <a:t> </a:t>
            </a:r>
            <a:r>
              <a:rPr lang="ru-RU" sz="2800" dirty="0" err="1"/>
              <a:t>просторів</a:t>
            </a:r>
            <a:r>
              <a:rPr lang="ru-RU" sz="2800" dirty="0"/>
              <a:t>, </a:t>
            </a:r>
            <a:r>
              <a:rPr lang="ru-RU" sz="2800" dirty="0" err="1"/>
              <a:t>край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героїчним</a:t>
            </a:r>
            <a:r>
              <a:rPr lang="ru-RU" sz="2800" dirty="0"/>
              <a:t> </a:t>
            </a:r>
            <a:r>
              <a:rPr lang="ru-RU" sz="2800" dirty="0" err="1"/>
              <a:t>минулим</a:t>
            </a:r>
            <a:r>
              <a:rPr lang="ru-RU" sz="2800" dirty="0"/>
              <a:t>, </a:t>
            </a:r>
            <a:r>
              <a:rPr lang="ru-RU" sz="2800" dirty="0" err="1"/>
              <a:t>багатою</a:t>
            </a:r>
            <a:r>
              <a:rPr lang="ru-RU" sz="2800" dirty="0"/>
              <a:t> </a:t>
            </a:r>
            <a:r>
              <a:rPr lang="ru-RU" sz="2800" dirty="0" err="1"/>
              <a:t>історією</a:t>
            </a:r>
            <a:r>
              <a:rPr lang="ru-RU" sz="2800" dirty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0858" y="1275110"/>
            <a:ext cx="3507597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395288" y="692150"/>
            <a:ext cx="3970337" cy="5434013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uk-UA" sz="2600" smtClean="0"/>
              <a:t>	Україна пробудила в поетові реальне відчуття масштабності природи, її величі і безмежності світу. Тут йому відкрилася головна мета його життя і мистецтва – нести у світ гармонію. На цій землі він знайшов приклад жаданого єднання людей і природи,землі і Бога</a:t>
            </a:r>
          </a:p>
        </p:txBody>
      </p:sp>
      <p:grpSp>
        <p:nvGrpSpPr>
          <p:cNvPr id="6" name="Вертикальный свиток 5"/>
          <p:cNvGrpSpPr>
            <a:grpSpLocks/>
          </p:cNvGrpSpPr>
          <p:nvPr/>
        </p:nvGrpSpPr>
        <p:grpSpPr bwMode="auto">
          <a:xfrm rot="10980575">
            <a:off x="4500563" y="404813"/>
            <a:ext cx="4500562" cy="5445125"/>
            <a:chOff x="0" y="161"/>
            <a:chExt cx="3621" cy="4055"/>
          </a:xfrm>
        </p:grpSpPr>
        <p:pic>
          <p:nvPicPr>
            <p:cNvPr id="30725" name="Вертикальный свиток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61"/>
              <a:ext cx="3621" cy="4055"/>
            </a:xfrm>
            <a:prstGeom prst="rect">
              <a:avLst/>
            </a:prstGeom>
            <a:noFill/>
          </p:spPr>
        </p:pic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 flipV="1">
              <a:off x="493" y="656"/>
              <a:ext cx="2637" cy="3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2200">
                <a:solidFill>
                  <a:srgbClr val="000000"/>
                </a:solidFill>
              </a:endParaRPr>
            </a:p>
            <a:p>
              <a:pPr algn="ctr"/>
              <a:endParaRPr lang="en-US" sz="2000">
                <a:solidFill>
                  <a:schemeClr val="bg1"/>
                </a:solidFill>
              </a:endParaRPr>
            </a:p>
            <a:p>
              <a:pPr algn="ctr"/>
              <a:r>
                <a:rPr lang="ru-RU" sz="2200">
                  <a:solidFill>
                    <a:srgbClr val="000000"/>
                  </a:solidFill>
                </a:rPr>
                <a:t>.</a:t>
              </a:r>
            </a:p>
          </p:txBody>
        </p:sp>
      </p:grpSp>
      <p:sp>
        <p:nvSpPr>
          <p:cNvPr id="30730" name="Text Box 10"/>
          <p:cNvSpPr txBox="1">
            <a:spLocks noChangeArrowheads="1"/>
          </p:cNvSpPr>
          <p:nvPr/>
        </p:nvSpPr>
        <p:spPr bwMode="auto">
          <a:xfrm rot="199354">
            <a:off x="5292725" y="1196975"/>
            <a:ext cx="3313113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i="1">
                <a:solidFill>
                  <a:srgbClr val="513B0F"/>
                </a:solidFill>
              </a:rPr>
              <a:t>Земля без меж,вітри, рівнини,</a:t>
            </a:r>
          </a:p>
          <a:p>
            <a:pPr>
              <a:spcBef>
                <a:spcPct val="50000"/>
              </a:spcBef>
            </a:pPr>
            <a:r>
              <a:rPr lang="uk-UA" i="1">
                <a:solidFill>
                  <a:srgbClr val="513B0F"/>
                </a:solidFill>
              </a:rPr>
              <a:t>Лісів там тіні старовинні</a:t>
            </a:r>
          </a:p>
          <a:p>
            <a:pPr>
              <a:spcBef>
                <a:spcPct val="50000"/>
              </a:spcBef>
            </a:pPr>
            <a:r>
              <a:rPr lang="uk-UA" i="1">
                <a:solidFill>
                  <a:srgbClr val="513B0F"/>
                </a:solidFill>
              </a:rPr>
              <a:t>Й незмірна неба височінь.</a:t>
            </a:r>
          </a:p>
          <a:p>
            <a:pPr>
              <a:spcBef>
                <a:spcPct val="50000"/>
              </a:spcBef>
            </a:pPr>
            <a:r>
              <a:rPr lang="uk-UA" i="1">
                <a:solidFill>
                  <a:srgbClr val="513B0F"/>
                </a:solidFill>
              </a:rPr>
              <a:t>Пливуть собі назустріч села</a:t>
            </a:r>
          </a:p>
          <a:p>
            <a:pPr>
              <a:spcBef>
                <a:spcPct val="50000"/>
              </a:spcBef>
            </a:pPr>
            <a:r>
              <a:rPr lang="uk-UA" i="1">
                <a:solidFill>
                  <a:srgbClr val="513B0F"/>
                </a:solidFill>
              </a:rPr>
              <a:t>І знов зникають вдалині,</a:t>
            </a:r>
          </a:p>
          <a:p>
            <a:pPr>
              <a:spcBef>
                <a:spcPct val="50000"/>
              </a:spcBef>
            </a:pPr>
            <a:r>
              <a:rPr lang="uk-UA" i="1">
                <a:solidFill>
                  <a:srgbClr val="513B0F"/>
                </a:solidFill>
              </a:rPr>
              <a:t>Немов прожиті щойно дні</a:t>
            </a:r>
          </a:p>
          <a:p>
            <a:pPr>
              <a:spcBef>
                <a:spcPct val="50000"/>
              </a:spcBef>
            </a:pPr>
            <a:r>
              <a:rPr lang="uk-UA" i="1">
                <a:solidFill>
                  <a:srgbClr val="513B0F"/>
                </a:solidFill>
              </a:rPr>
              <a:t>Чи пісня дзвонів невесела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07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5867400" y="1484313"/>
            <a:ext cx="2962275" cy="38893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2600" smtClean="0"/>
              <a:t>	Україна дала творчу наснагу поетові.</a:t>
            </a:r>
          </a:p>
          <a:p>
            <a:pPr>
              <a:buFont typeface="Wingdings 2" pitchFamily="18" charset="2"/>
              <a:buNone/>
            </a:pPr>
            <a:r>
              <a:rPr lang="uk-UA" sz="2600" smtClean="0"/>
              <a:t>	Він хотів назавжди поселитися в Києві – в місті “близькому до Бога”. </a:t>
            </a:r>
          </a:p>
        </p:txBody>
      </p:sp>
      <p:grpSp>
        <p:nvGrpSpPr>
          <p:cNvPr id="6" name="Вертикальный свиток 5"/>
          <p:cNvGrpSpPr>
            <a:grpSpLocks/>
          </p:cNvGrpSpPr>
          <p:nvPr/>
        </p:nvGrpSpPr>
        <p:grpSpPr bwMode="auto">
          <a:xfrm rot="16200000">
            <a:off x="575469" y="584994"/>
            <a:ext cx="4897438" cy="5689600"/>
            <a:chOff x="0" y="161"/>
            <a:chExt cx="3621" cy="4055"/>
          </a:xfrm>
        </p:grpSpPr>
        <p:pic>
          <p:nvPicPr>
            <p:cNvPr id="37893" name="Вертикальный свиток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61"/>
              <a:ext cx="3621" cy="4055"/>
            </a:xfrm>
            <a:prstGeom prst="rect">
              <a:avLst/>
            </a:prstGeom>
            <a:noFill/>
          </p:spPr>
        </p:pic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493" y="656"/>
              <a:ext cx="2637" cy="3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2200">
                <a:solidFill>
                  <a:srgbClr val="000000"/>
                </a:solidFill>
              </a:endParaRPr>
            </a:p>
            <a:p>
              <a:pPr algn="ctr"/>
              <a:endParaRPr lang="en-US" sz="2000">
                <a:solidFill>
                  <a:schemeClr val="bg1"/>
                </a:solidFill>
              </a:endParaRPr>
            </a:p>
            <a:p>
              <a:pPr algn="ctr"/>
              <a:r>
                <a:rPr lang="ru-RU" sz="2200">
                  <a:solidFill>
                    <a:srgbClr val="000000"/>
                  </a:solidFill>
                </a:rPr>
                <a:t>.</a:t>
              </a:r>
            </a:p>
          </p:txBody>
        </p:sp>
      </p:grp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187450" y="1989138"/>
            <a:ext cx="44640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000" i="1">
                <a:solidFill>
                  <a:schemeClr val="folHlink"/>
                </a:solidFill>
              </a:rPr>
              <a:t>Я на порозі місто зупинився</a:t>
            </a:r>
          </a:p>
          <a:p>
            <a:r>
              <a:rPr lang="uk-UA" sz="2000" i="1">
                <a:solidFill>
                  <a:schemeClr val="folHlink"/>
                </a:solidFill>
              </a:rPr>
              <a:t>І зрозумів,що це ж про нього мріяв.</a:t>
            </a:r>
          </a:p>
          <a:p>
            <a:r>
              <a:rPr lang="uk-UA" sz="2000" i="1">
                <a:solidFill>
                  <a:schemeClr val="folHlink"/>
                </a:solidFill>
              </a:rPr>
              <a:t>І ньому  гори й води – все священне,</a:t>
            </a:r>
          </a:p>
          <a:p>
            <a:r>
              <a:rPr lang="uk-UA" sz="2000" i="1">
                <a:solidFill>
                  <a:schemeClr val="folHlink"/>
                </a:solidFill>
              </a:rPr>
              <a:t>І золотих пісків Дніпро насіяв,</a:t>
            </a:r>
          </a:p>
          <a:p>
            <a:r>
              <a:rPr lang="uk-UA" sz="2000" i="1">
                <a:solidFill>
                  <a:schemeClr val="folHlink"/>
                </a:solidFill>
              </a:rPr>
              <a:t>Його точили люті буревії</a:t>
            </a:r>
          </a:p>
          <a:p>
            <a:r>
              <a:rPr lang="uk-UA" sz="2000" i="1">
                <a:solidFill>
                  <a:schemeClr val="folHlink"/>
                </a:solidFill>
              </a:rPr>
              <a:t>Обличчя помережане пружками</a:t>
            </a:r>
          </a:p>
          <a:p>
            <a:r>
              <a:rPr lang="uk-UA" sz="2000" i="1">
                <a:solidFill>
                  <a:schemeClr val="folHlink"/>
                </a:solidFill>
              </a:rPr>
              <a:t>Та я відразу ж закохався в Київ.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378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457200" y="692150"/>
            <a:ext cx="4475163" cy="54340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2600" smtClean="0"/>
              <a:t>	Поет любив українське малярство. Надзвичайно його вразили ікони київських монастирів. Бачив твори Д.Левицького, Л.Боровиковського. А ще знав картини М.Ярошенка й І.Рєпіна. Зберігав українські сувеніри : шовкову хустку та срібний візантійський хрест</a:t>
            </a:r>
          </a:p>
        </p:txBody>
      </p:sp>
      <p:pic>
        <p:nvPicPr>
          <p:cNvPr id="38916" name="Picture 4" descr="yaroshzizn"/>
          <p:cNvPicPr>
            <a:picLocks noChangeAspect="1" noChangeArrowheads="1"/>
          </p:cNvPicPr>
          <p:nvPr/>
        </p:nvPicPr>
        <p:blipFill>
          <a:blip r:embed="rId2">
            <a:lum bright="10000" contrast="-8000"/>
          </a:blip>
          <a:srcRect/>
          <a:stretch>
            <a:fillRect/>
          </a:stretch>
        </p:blipFill>
        <p:spPr bwMode="auto">
          <a:xfrm>
            <a:off x="5364163" y="333375"/>
            <a:ext cx="293528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795963" y="6021388"/>
            <a:ext cx="2089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i="1"/>
              <a:t>М.Ярошенко “Всюди життя”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89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457200" y="765175"/>
            <a:ext cx="3538538" cy="53609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2600" smtClean="0"/>
              <a:t>	Істинні митці зажди відчувають справжню красу. Тому українською мовою Рільке перекладали кращі майстри. До його творчості звертались М.Бажан, О.Попов, М.Лукаш, В.Стус , Д. Павличко</a:t>
            </a:r>
          </a:p>
        </p:txBody>
      </p:sp>
      <p:pic>
        <p:nvPicPr>
          <p:cNvPr id="44036" name="Picture 4" descr="BajanNikolPlat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88913"/>
            <a:ext cx="2160588" cy="2952750"/>
          </a:xfrm>
          <a:prstGeom prst="rect">
            <a:avLst/>
          </a:prstGeom>
          <a:noFill/>
        </p:spPr>
      </p:pic>
      <p:pic>
        <p:nvPicPr>
          <p:cNvPr id="44037" name="Picture 5" descr="Микола-Лука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1844675"/>
            <a:ext cx="2303462" cy="3168650"/>
          </a:xfrm>
          <a:prstGeom prst="rect">
            <a:avLst/>
          </a:prstGeom>
          <a:noFill/>
        </p:spPr>
      </p:pic>
      <p:pic>
        <p:nvPicPr>
          <p:cNvPr id="44038" name="Picture 6" descr="187536_html_m6aabc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3500438"/>
            <a:ext cx="2087562" cy="2952750"/>
          </a:xfrm>
          <a:prstGeom prst="rect">
            <a:avLst/>
          </a:prstGeom>
          <a:noFill/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4572000" y="314166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/>
              <a:t>М.Бажан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6877050" y="5084763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/>
              <a:t>М.Лукаш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4643438" y="6491288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/>
              <a:t>Д.Павличко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44039" grpId="0"/>
      <p:bldP spid="440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Grp="1"/>
          </p:cNvSpPr>
          <p:nvPr>
            <p:ph type="body" idx="1"/>
          </p:nvPr>
        </p:nvSpPr>
        <p:spPr>
          <a:xfrm>
            <a:off x="468313" y="476250"/>
            <a:ext cx="3671887" cy="593725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uk-UA" sz="170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uk-UA" sz="1700" smtClean="0"/>
              <a:t>	</a:t>
            </a:r>
            <a:r>
              <a:rPr lang="uk-UA" sz="1800" smtClean="0"/>
              <a:t>В.Стус перекладав поезії Рільке,перебуваючи за гратами. В листах до дружини Валентини поет скаржиться на недостатню кількість довідників, словників, що не дає йому можливості повноцінно працювати над перекладами віршів австрійського поета. Рільке, Гете і Пастернака за півроку до смерті в листі до дружини Стус назве найближчими йому поетами.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uk-UA" sz="1800" smtClean="0"/>
              <a:t>	Переклади В.Стуса з Рільке посідають у томі його перекладів лише 70 сторінок.За звичайними мірками це не так уже й багато. Та за мірками життя Стуса – це перекладацький подвиг.</a:t>
            </a:r>
          </a:p>
        </p:txBody>
      </p:sp>
      <p:pic>
        <p:nvPicPr>
          <p:cNvPr id="23554" name="Picture 8" descr="stu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620713"/>
            <a:ext cx="35337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9"/>
          <p:cNvSpPr>
            <a:spLocks noChangeArrowheads="1"/>
          </p:cNvSpPr>
          <p:nvPr/>
        </p:nvSpPr>
        <p:spPr bwMode="auto">
          <a:xfrm>
            <a:off x="4427538" y="5805488"/>
            <a:ext cx="4572000" cy="3667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/>
              <a:t>В. Стус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179388" y="836613"/>
            <a:ext cx="3024187" cy="4525962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uk-UA" sz="1900" smtClean="0"/>
              <a:t>	Перекласти Рільке означало зрозуміти самодостатність,незнищенність кожної особистості. Обіпертися на його духовний досвід – означає виплекати собі невмирущість власного народу. Чи не тому прихилився у важку хвилину до його поезії В.Стус,який твердив: “Я є вільний – і тому Україна є вільною, бо вона в мені…” </a:t>
            </a:r>
          </a:p>
        </p:txBody>
      </p:sp>
      <p:grpSp>
        <p:nvGrpSpPr>
          <p:cNvPr id="6" name="Вертикальный свиток 5"/>
          <p:cNvGrpSpPr>
            <a:grpSpLocks/>
          </p:cNvGrpSpPr>
          <p:nvPr/>
        </p:nvGrpSpPr>
        <p:grpSpPr bwMode="auto">
          <a:xfrm rot="195679" flipH="1">
            <a:off x="3419475" y="404813"/>
            <a:ext cx="5905500" cy="6192837"/>
            <a:chOff x="0" y="161"/>
            <a:chExt cx="3621" cy="4055"/>
          </a:xfrm>
        </p:grpSpPr>
        <p:pic>
          <p:nvPicPr>
            <p:cNvPr id="40965" name="Вертикальный свиток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61"/>
              <a:ext cx="3621" cy="4055"/>
            </a:xfrm>
            <a:prstGeom prst="rect">
              <a:avLst/>
            </a:prstGeom>
            <a:noFill/>
          </p:spPr>
        </p:pic>
        <p:sp>
          <p:nvSpPr>
            <p:cNvPr id="40966" name="Text Box 6"/>
            <p:cNvSpPr txBox="1">
              <a:spLocks noChangeArrowheads="1"/>
            </p:cNvSpPr>
            <p:nvPr/>
          </p:nvSpPr>
          <p:spPr bwMode="auto">
            <a:xfrm>
              <a:off x="493" y="656"/>
              <a:ext cx="2637" cy="3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2200">
                <a:solidFill>
                  <a:srgbClr val="000000"/>
                </a:solidFill>
              </a:endParaRPr>
            </a:p>
            <a:p>
              <a:pPr algn="ctr"/>
              <a:endParaRPr lang="en-US" sz="2000">
                <a:solidFill>
                  <a:schemeClr val="bg1"/>
                </a:solidFill>
              </a:endParaRPr>
            </a:p>
            <a:p>
              <a:pPr algn="ctr"/>
              <a:r>
                <a:rPr lang="ru-RU" sz="2200">
                  <a:solidFill>
                    <a:srgbClr val="000000"/>
                  </a:solidFill>
                </a:rPr>
                <a:t>.</a:t>
              </a:r>
            </a:p>
          </p:txBody>
        </p:sp>
      </p:grpSp>
      <p:sp>
        <p:nvSpPr>
          <p:cNvPr id="40967" name="Rectangle 7"/>
          <p:cNvSpPr>
            <a:spLocks noChangeArrowheads="1"/>
          </p:cNvSpPr>
          <p:nvPr/>
        </p:nvSpPr>
        <p:spPr bwMode="auto">
          <a:xfrm rot="211529">
            <a:off x="4138613" y="1490663"/>
            <a:ext cx="43910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k-UA" sz="1700" i="1">
                <a:solidFill>
                  <a:schemeClr val="bg1"/>
                </a:solidFill>
              </a:rPr>
              <a:t>О дерево звелось! О надвисання! </a:t>
            </a:r>
          </a:p>
          <a:p>
            <a:pPr algn="ctr"/>
            <a:r>
              <a:rPr lang="uk-UA" sz="1700" i="1">
                <a:solidFill>
                  <a:schemeClr val="bg1"/>
                </a:solidFill>
              </a:rPr>
              <a:t>О крон нагірній гук — Орфеїв спів! </a:t>
            </a:r>
          </a:p>
          <a:p>
            <a:pPr algn="ctr"/>
            <a:r>
              <a:rPr lang="uk-UA" sz="1700" i="1">
                <a:solidFill>
                  <a:schemeClr val="bg1"/>
                </a:solidFill>
              </a:rPr>
              <a:t>І змовкло все. Та вже й в самім мовчанні новий початок, знак і порух зрів.</a:t>
            </a:r>
          </a:p>
          <a:p>
            <a:pPr algn="ctr"/>
            <a:r>
              <a:rPr lang="uk-UA" sz="1700" i="1">
                <a:solidFill>
                  <a:schemeClr val="bg1"/>
                </a:solidFill>
              </a:rPr>
              <a:t> Із кубл і лігов звірі вирушали</a:t>
            </a:r>
          </a:p>
          <a:p>
            <a:pPr algn="ctr"/>
            <a:r>
              <a:rPr lang="uk-UA" sz="1700" i="1">
                <a:solidFill>
                  <a:schemeClr val="bg1"/>
                </a:solidFill>
              </a:rPr>
              <a:t> в прояснений і виріджений ліс,</a:t>
            </a:r>
          </a:p>
          <a:p>
            <a:pPr algn="ctr"/>
            <a:r>
              <a:rPr lang="uk-UA" sz="1700" i="1">
                <a:solidFill>
                  <a:schemeClr val="bg1"/>
                </a:solidFill>
              </a:rPr>
              <a:t> і видалось: не страх їм горла стис</a:t>
            </a:r>
          </a:p>
          <a:p>
            <a:pPr algn="ctr"/>
            <a:r>
              <a:rPr lang="uk-UA" sz="1700" i="1">
                <a:solidFill>
                  <a:schemeClr val="bg1"/>
                </a:solidFill>
              </a:rPr>
              <a:t> і не від хитрощів вони змовкали, </a:t>
            </a:r>
          </a:p>
          <a:p>
            <a:pPr algn="ctr"/>
            <a:r>
              <a:rPr lang="uk-UA" sz="1700" i="1">
                <a:solidFill>
                  <a:schemeClr val="bg1"/>
                </a:solidFill>
              </a:rPr>
              <a:t>а з наслухань. Пощухли їм в серцях трубіж, і рев, і крики. Де не скоро з’явилася б і хижка наслухання,</a:t>
            </a:r>
          </a:p>
          <a:p>
            <a:pPr algn="ctr"/>
            <a:r>
              <a:rPr lang="uk-UA" sz="1700" i="1">
                <a:solidFill>
                  <a:schemeClr val="bg1"/>
                </a:solidFill>
              </a:rPr>
              <a:t> в яскині найтьмянішого бажання </a:t>
            </a:r>
          </a:p>
          <a:p>
            <a:pPr algn="ctr"/>
            <a:r>
              <a:rPr lang="uk-UA" sz="1700" i="1">
                <a:solidFill>
                  <a:schemeClr val="bg1"/>
                </a:solidFill>
              </a:rPr>
              <a:t>із брамою, де аж двигтять підпори,</a:t>
            </a:r>
          </a:p>
          <a:p>
            <a:pPr algn="ctr"/>
            <a:r>
              <a:rPr lang="uk-UA" sz="1700" i="1">
                <a:solidFill>
                  <a:schemeClr val="bg1"/>
                </a:solidFill>
              </a:rPr>
              <a:t> собори спорудив ти їм в ушах!</a:t>
            </a:r>
            <a:r>
              <a:rPr lang="uk-UA" sz="16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 rot="229823">
            <a:off x="6443663" y="5516563"/>
            <a:ext cx="15843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>
                <a:solidFill>
                  <a:schemeClr val="bg1"/>
                </a:solidFill>
              </a:rPr>
              <a:t>Переклад В.Стуса</a:t>
            </a:r>
          </a:p>
          <a:p>
            <a:pPr>
              <a:spcBef>
                <a:spcPct val="50000"/>
              </a:spcBef>
            </a:pPr>
            <a:endParaRPr lang="uk-UA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40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409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Вертикальный свиток 5"/>
          <p:cNvGrpSpPr>
            <a:grpSpLocks/>
          </p:cNvGrpSpPr>
          <p:nvPr/>
        </p:nvGrpSpPr>
        <p:grpSpPr bwMode="auto">
          <a:xfrm rot="16200000">
            <a:off x="1908176" y="-892175"/>
            <a:ext cx="1511300" cy="4968875"/>
            <a:chOff x="0" y="161"/>
            <a:chExt cx="3621" cy="4055"/>
          </a:xfrm>
        </p:grpSpPr>
        <p:pic>
          <p:nvPicPr>
            <p:cNvPr id="41990" name="Вертикальный свиток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61"/>
              <a:ext cx="3621" cy="4055"/>
            </a:xfrm>
            <a:prstGeom prst="rect">
              <a:avLst/>
            </a:prstGeom>
            <a:noFill/>
          </p:spPr>
        </p:pic>
        <p:sp>
          <p:nvSpPr>
            <p:cNvPr id="41991" name="Text Box 7"/>
            <p:cNvSpPr txBox="1">
              <a:spLocks noChangeArrowheads="1"/>
            </p:cNvSpPr>
            <p:nvPr/>
          </p:nvSpPr>
          <p:spPr bwMode="auto">
            <a:xfrm>
              <a:off x="493" y="656"/>
              <a:ext cx="2637" cy="3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2200">
                <a:solidFill>
                  <a:srgbClr val="000000"/>
                </a:solidFill>
              </a:endParaRPr>
            </a:p>
            <a:p>
              <a:pPr algn="ctr"/>
              <a:endParaRPr lang="en-US" sz="2000">
                <a:solidFill>
                  <a:schemeClr val="bg1"/>
                </a:solidFill>
              </a:endParaRPr>
            </a:p>
            <a:p>
              <a:pPr algn="ctr"/>
              <a:r>
                <a:rPr lang="ru-RU" sz="2200">
                  <a:solidFill>
                    <a:srgbClr val="000000"/>
                  </a:solidFill>
                </a:rPr>
                <a:t>.</a:t>
              </a:r>
              <a:endParaRPr lang="uk-UA"/>
            </a:p>
          </p:txBody>
        </p:sp>
      </p:grp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1116013" y="1125538"/>
            <a:ext cx="38163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i="1">
                <a:solidFill>
                  <a:schemeClr val="bg1"/>
                </a:solidFill>
              </a:rPr>
              <a:t>Україно, Україно,</a:t>
            </a:r>
          </a:p>
          <a:p>
            <a:pPr>
              <a:spcBef>
                <a:spcPct val="50000"/>
              </a:spcBef>
            </a:pPr>
            <a:r>
              <a:rPr lang="uk-UA" i="1">
                <a:solidFill>
                  <a:schemeClr val="bg1"/>
                </a:solidFill>
              </a:rPr>
              <a:t>Ти вічно в пам'яті моїй ,в житті моїм</a:t>
            </a:r>
          </a:p>
        </p:txBody>
      </p:sp>
      <p:grpSp>
        <p:nvGrpSpPr>
          <p:cNvPr id="2" name="Вертикальный свиток 5"/>
          <p:cNvGrpSpPr>
            <a:grpSpLocks/>
          </p:cNvGrpSpPr>
          <p:nvPr/>
        </p:nvGrpSpPr>
        <p:grpSpPr bwMode="auto">
          <a:xfrm rot="5400000">
            <a:off x="5615781" y="1088232"/>
            <a:ext cx="1800225" cy="4897438"/>
            <a:chOff x="0" y="161"/>
            <a:chExt cx="3621" cy="4055"/>
          </a:xfrm>
        </p:grpSpPr>
        <p:pic>
          <p:nvPicPr>
            <p:cNvPr id="41997" name="Вертикальный свиток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61"/>
              <a:ext cx="3621" cy="4055"/>
            </a:xfrm>
            <a:prstGeom prst="rect">
              <a:avLst/>
            </a:prstGeom>
            <a:noFill/>
          </p:spPr>
        </p:pic>
        <p:sp>
          <p:nvSpPr>
            <p:cNvPr id="41998" name="Text Box 14"/>
            <p:cNvSpPr txBox="1">
              <a:spLocks noChangeArrowheads="1"/>
            </p:cNvSpPr>
            <p:nvPr/>
          </p:nvSpPr>
          <p:spPr bwMode="auto">
            <a:xfrm>
              <a:off x="493" y="656"/>
              <a:ext cx="2637" cy="3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2200">
                <a:solidFill>
                  <a:srgbClr val="000000"/>
                </a:solidFill>
              </a:endParaRPr>
            </a:p>
            <a:p>
              <a:pPr algn="ctr"/>
              <a:endParaRPr lang="en-US" sz="2000">
                <a:solidFill>
                  <a:schemeClr val="bg1"/>
                </a:solidFill>
              </a:endParaRPr>
            </a:p>
            <a:p>
              <a:pPr algn="ctr"/>
              <a:r>
                <a:rPr lang="ru-RU" sz="2200">
                  <a:solidFill>
                    <a:srgbClr val="000000"/>
                  </a:solidFill>
                </a:rPr>
                <a:t>.</a:t>
              </a:r>
              <a:endParaRPr lang="uk-UA"/>
            </a:p>
          </p:txBody>
        </p:sp>
      </p:grp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4787900" y="2997200"/>
            <a:ext cx="3457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i="1">
                <a:solidFill>
                  <a:schemeClr val="bg1"/>
                </a:solidFill>
              </a:rPr>
              <a:t>“…саме вона – Україна , обдарувала мене почуттям братерського звязку з людьми”.</a:t>
            </a:r>
          </a:p>
        </p:txBody>
      </p:sp>
      <p:grpSp>
        <p:nvGrpSpPr>
          <p:cNvPr id="3" name="Вертикальный свиток 5"/>
          <p:cNvGrpSpPr>
            <a:grpSpLocks/>
          </p:cNvGrpSpPr>
          <p:nvPr/>
        </p:nvGrpSpPr>
        <p:grpSpPr bwMode="auto">
          <a:xfrm rot="16200000">
            <a:off x="1870868" y="2745582"/>
            <a:ext cx="1655763" cy="4895850"/>
            <a:chOff x="0" y="161"/>
            <a:chExt cx="3621" cy="4055"/>
          </a:xfrm>
        </p:grpSpPr>
        <p:pic>
          <p:nvPicPr>
            <p:cNvPr id="42001" name="Вертикальный свиток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61"/>
              <a:ext cx="3621" cy="4055"/>
            </a:xfrm>
            <a:prstGeom prst="rect">
              <a:avLst/>
            </a:prstGeom>
            <a:noFill/>
          </p:spPr>
        </p:pic>
        <p:sp>
          <p:nvSpPr>
            <p:cNvPr id="42002" name="Text Box 18"/>
            <p:cNvSpPr txBox="1">
              <a:spLocks noChangeArrowheads="1"/>
            </p:cNvSpPr>
            <p:nvPr/>
          </p:nvSpPr>
          <p:spPr bwMode="auto">
            <a:xfrm>
              <a:off x="493" y="656"/>
              <a:ext cx="2637" cy="3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2200">
                <a:solidFill>
                  <a:srgbClr val="000000"/>
                </a:solidFill>
              </a:endParaRPr>
            </a:p>
            <a:p>
              <a:pPr algn="ctr"/>
              <a:endParaRPr lang="en-US" sz="2000">
                <a:solidFill>
                  <a:schemeClr val="bg1"/>
                </a:solidFill>
              </a:endParaRPr>
            </a:p>
            <a:p>
              <a:pPr algn="ctr"/>
              <a:r>
                <a:rPr lang="ru-RU" sz="2200">
                  <a:solidFill>
                    <a:srgbClr val="000000"/>
                  </a:solidFill>
                </a:rPr>
                <a:t>.</a:t>
              </a:r>
              <a:endParaRPr lang="uk-UA"/>
            </a:p>
          </p:txBody>
        </p:sp>
      </p:grp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900113" y="4868863"/>
            <a:ext cx="3889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i="1">
                <a:solidFill>
                  <a:schemeClr val="bg1"/>
                </a:solidFill>
              </a:rPr>
              <a:t>З листа до матері:“…Край чудової України”</a:t>
            </a: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1258888" y="260350"/>
            <a:ext cx="6842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/>
              <a:t>ВИСЛОВЛЮВАННЯ Р.М. РІЛЬКЕ ПРО УКРАЇНУ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1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8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98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74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7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/>
      <p:bldP spid="41999" grpId="0"/>
      <p:bldP spid="42003" grpId="0"/>
      <p:bldP spid="420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467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РАЙНЕР МАРІЯ РІЛЬКЕ</a:t>
            </a:r>
            <a:br>
              <a:rPr lang="ru-RU" dirty="0" smtClean="0"/>
            </a:br>
            <a:r>
              <a:rPr lang="ru-RU" dirty="0" smtClean="0"/>
              <a:t>(1875-1926)</a:t>
            </a:r>
            <a:endParaRPr lang="ru-RU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4416301" y="1786211"/>
            <a:ext cx="4644008" cy="4608511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>
                <a:solidFill>
                  <a:srgbClr val="000000"/>
                </a:solidFill>
                <a:cs typeface="Arial" charset="0"/>
              </a:rPr>
              <a:t>- австрійський поет, прозаїк та есеїст. Пройшовши у своїй творчості шлях, яким розвивалась західна поезія кінця </a:t>
            </a:r>
            <a:r>
              <a:rPr lang="en-US" sz="2400">
                <a:solidFill>
                  <a:srgbClr val="000000"/>
                </a:solidFill>
                <a:cs typeface="Arial" charset="0"/>
              </a:rPr>
              <a:t>XIX - </a:t>
            </a:r>
            <a:r>
              <a:rPr lang="ru-RU" sz="2400">
                <a:solidFill>
                  <a:srgbClr val="000000"/>
                </a:solidFill>
                <a:cs typeface="Arial" charset="0"/>
              </a:rPr>
              <a:t>початку </a:t>
            </a:r>
            <a:r>
              <a:rPr lang="en-US" sz="2400">
                <a:solidFill>
                  <a:srgbClr val="000000"/>
                </a:solidFill>
                <a:cs typeface="Arial" charset="0"/>
              </a:rPr>
              <a:t>XX </a:t>
            </a:r>
            <a:r>
              <a:rPr lang="ru-RU" sz="2400">
                <a:solidFill>
                  <a:srgbClr val="000000"/>
                </a:solidFill>
                <a:cs typeface="Arial" charset="0"/>
              </a:rPr>
              <a:t>ст., сягнув вершин модерністської літератури.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89017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2727" y="3011239"/>
            <a:ext cx="7776864" cy="1872209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660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Дякую за увагу!</a:t>
            </a:r>
            <a:endParaRPr lang="ru-RU" sz="66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867400" y="5445125"/>
            <a:ext cx="3097213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Виконала </a:t>
            </a:r>
          </a:p>
          <a:p>
            <a:pPr>
              <a:spcBef>
                <a:spcPct val="50000"/>
              </a:spcBef>
            </a:pPr>
            <a:r>
              <a:rPr lang="uk-UA"/>
              <a:t>Учениця 11-А класу</a:t>
            </a:r>
          </a:p>
          <a:p>
            <a:pPr>
              <a:spcBef>
                <a:spcPct val="50000"/>
              </a:spcBef>
            </a:pPr>
            <a:r>
              <a:rPr lang="uk-UA"/>
              <a:t> Клюс Марія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/>
          </p:cNvSpPr>
          <p:nvPr>
            <p:ph type="body" idx="1"/>
          </p:nvPr>
        </p:nvSpPr>
        <p:spPr>
          <a:xfrm>
            <a:off x="323850" y="981075"/>
            <a:ext cx="4402138" cy="5289550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sz="2100" smtClean="0"/>
              <a:t>	Райнер Марія Рільке постійно прагнув відшукати витоки і шляхи досягнення високої майстерності у поетичній творчості. Він вважав, що кожний поет, подібно до античного співця Орфея, своїми творами повинен впливати на людей, облагороджувати їх, вести за собою. Його поезія хвилює й зачаровує, тому Райнера Марію Рільке називали «Орфеєм XX століття»</a:t>
            </a:r>
          </a:p>
        </p:txBody>
      </p:sp>
      <p:pic>
        <p:nvPicPr>
          <p:cNvPr id="15362" name="Picture 4" descr="Rainer_Maria_Rilke (1)"/>
          <p:cNvPicPr>
            <a:picLocks noChangeAspect="1" noChangeArrowheads="1"/>
          </p:cNvPicPr>
          <p:nvPr/>
        </p:nvPicPr>
        <p:blipFill>
          <a:blip r:embed="rId2">
            <a:lum bright="-36000"/>
          </a:blip>
          <a:srcRect/>
          <a:stretch>
            <a:fillRect/>
          </a:stretch>
        </p:blipFill>
        <p:spPr bwMode="auto">
          <a:xfrm>
            <a:off x="5003800" y="692150"/>
            <a:ext cx="35941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body" idx="1"/>
          </p:nvPr>
        </p:nvSpPr>
        <p:spPr>
          <a:xfrm>
            <a:off x="468313" y="620713"/>
            <a:ext cx="4175125" cy="5402262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uk-UA" sz="1700" smtClean="0"/>
              <a:t> 	З 1894 року Рільке почав друкувати свої вірші. Він багато працює над поповненням своїх знань, подорожує до інших країн, відвідує Німеччину, Францію, Італію, Іспанію, Росію. Двічі Рільке побував в Україні. Перша подорож у 1899 році розбудила в поета інтерес до історії Київської Русі, а також до козацької доби, в яких він вбачав витоки історії великого народу. Рільке був глибоко вражений Софійським собором і Києво-Печерською Лаврою, їй він присвятив кілька поезій і найбільш захоплено розповідав про свої враження від неї. У Лаврських печерах Києва поет побував кілька разів. «Сьогодні кілька годин мандрував підземними ходами. Це найсвятіший монастир... В моїх руках палаюча свіча. Я пройшов усі ці підземелля раз на самоті, раз із людьми» </a:t>
            </a:r>
          </a:p>
        </p:txBody>
      </p:sp>
      <p:pic>
        <p:nvPicPr>
          <p:cNvPr id="16386" name="Picture 4" descr="5013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908050"/>
            <a:ext cx="314325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457200" y="549275"/>
            <a:ext cx="4259263" cy="532765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uk-UA" sz="2600" smtClean="0"/>
              <a:t>	Запалила поета мрією відвідати Україну Лу Андреас-Саломе - німецька письменниця,яка народилась і виросла в Росії,у Петербурзі. Вона вражала сучасників розумом і силою характеру. Письменниця здружилась з Рільке і вважала себе однією з найближчих його подруг</a:t>
            </a:r>
          </a:p>
        </p:txBody>
      </p:sp>
      <p:pic>
        <p:nvPicPr>
          <p:cNvPr id="43012" name="Picture 4" descr="sal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33375"/>
            <a:ext cx="3524250" cy="5084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/>
          </p:cNvSpPr>
          <p:nvPr>
            <p:ph type="body" idx="1"/>
          </p:nvPr>
        </p:nvSpPr>
        <p:spPr>
          <a:xfrm>
            <a:off x="323850" y="765175"/>
            <a:ext cx="3898900" cy="5975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100" smtClean="0"/>
              <a:t>     Під час другої подорожі в Росію Рільке відвідав Л. Толстого у Ясній Поляні, а звідти поїхав до України і на початку червня 1900 р. прибув до Києва, де прожив майже два тижні. </a:t>
            </a:r>
            <a:r>
              <a:rPr lang="uk-UA" sz="2100" smtClean="0"/>
              <a:t>Про це він писав у листі до матері: “Мамо ,я вже два тижні у Києві. Перед цим побував у Ясній Поляні,родовому маєтку Толстого. Безперечно, Київ – то є найсильніше враження. Це місто близьке до Бога. Я б хотів тут оселитись назавжди ”</a:t>
            </a:r>
            <a:endParaRPr lang="uk-UA" sz="2600" smtClean="0"/>
          </a:p>
        </p:txBody>
      </p:sp>
      <p:pic>
        <p:nvPicPr>
          <p:cNvPr id="17410" name="Picture 4" descr="12"/>
          <p:cNvPicPr>
            <a:picLocks noChangeAspect="1" noChangeArrowheads="1"/>
          </p:cNvPicPr>
          <p:nvPr/>
        </p:nvPicPr>
        <p:blipFill>
          <a:blip r:embed="rId2">
            <a:lum bright="24000" contrast="-12000"/>
          </a:blip>
          <a:srcRect/>
          <a:stretch>
            <a:fillRect/>
          </a:stretch>
        </p:blipFill>
        <p:spPr bwMode="auto">
          <a:xfrm>
            <a:off x="4643438" y="692150"/>
            <a:ext cx="374491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475" y="1125538"/>
            <a:ext cx="5473700" cy="5543550"/>
          </a:xfrm>
        </p:spPr>
        <p:txBody>
          <a:bodyPr>
            <a:normAutofit fontScale="92500" lnSpcReduction="20000"/>
          </a:bodyPr>
          <a:lstStyle/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100" dirty="0" err="1" smtClean="0"/>
              <a:t>Після</a:t>
            </a:r>
            <a:r>
              <a:rPr lang="ru-RU" sz="3100" dirty="0" smtClean="0"/>
              <a:t> </a:t>
            </a:r>
            <a:r>
              <a:rPr lang="ru-RU" sz="3100" dirty="0" err="1" smtClean="0"/>
              <a:t>Києва</a:t>
            </a:r>
            <a:r>
              <a:rPr lang="ru-RU" sz="3100" dirty="0" smtClean="0"/>
              <a:t> </a:t>
            </a:r>
            <a:r>
              <a:rPr lang="ru-RU" sz="3100" dirty="0" err="1" smtClean="0"/>
              <a:t>він</a:t>
            </a:r>
            <a:r>
              <a:rPr lang="ru-RU" sz="3100" dirty="0" smtClean="0"/>
              <a:t> </a:t>
            </a:r>
            <a:r>
              <a:rPr lang="ru-RU" sz="3100" dirty="0" err="1" smtClean="0"/>
              <a:t>майже</a:t>
            </a:r>
            <a:r>
              <a:rPr lang="ru-RU" sz="3100" dirty="0" smtClean="0"/>
              <a:t> два </a:t>
            </a:r>
            <a:r>
              <a:rPr lang="ru-RU" sz="3100" dirty="0" err="1" smtClean="0"/>
              <a:t>місяці</a:t>
            </a:r>
            <a:r>
              <a:rPr lang="ru-RU" sz="3100" dirty="0" smtClean="0"/>
              <a:t> </a:t>
            </a:r>
            <a:r>
              <a:rPr lang="ru-RU" sz="3100" dirty="0" err="1" smtClean="0"/>
              <a:t>подорожував</a:t>
            </a:r>
            <a:r>
              <a:rPr lang="ru-RU" sz="3100" dirty="0" smtClean="0"/>
              <a:t> </a:t>
            </a:r>
            <a:r>
              <a:rPr lang="ru-RU" sz="3100" dirty="0" err="1" smtClean="0"/>
              <a:t>Україною</a:t>
            </a:r>
            <a:r>
              <a:rPr lang="ru-RU" sz="3100" dirty="0" smtClean="0"/>
              <a:t> та </a:t>
            </a:r>
            <a:r>
              <a:rPr lang="ru-RU" sz="3100" dirty="0" err="1" smtClean="0"/>
              <a:t>Росією</a:t>
            </a:r>
            <a:r>
              <a:rPr lang="ru-RU" sz="3100" dirty="0" smtClean="0"/>
              <a:t>. Спустившись </a:t>
            </a:r>
            <a:r>
              <a:rPr lang="ru-RU" sz="3100" dirty="0" err="1" smtClean="0"/>
              <a:t>Дніпром</a:t>
            </a:r>
            <a:r>
              <a:rPr lang="ru-RU" sz="3100" dirty="0" smtClean="0"/>
              <a:t> до </a:t>
            </a:r>
            <a:r>
              <a:rPr lang="ru-RU" sz="3100" dirty="0" err="1" smtClean="0"/>
              <a:t>Кременчука</a:t>
            </a:r>
            <a:r>
              <a:rPr lang="ru-RU" sz="3100" dirty="0" smtClean="0"/>
              <a:t>, </a:t>
            </a:r>
            <a:r>
              <a:rPr lang="ru-RU" sz="3100" dirty="0" err="1" smtClean="0"/>
              <a:t>відвідав</a:t>
            </a:r>
            <a:r>
              <a:rPr lang="ru-RU" sz="3100" dirty="0" smtClean="0"/>
              <a:t> могилу Т. </a:t>
            </a:r>
            <a:r>
              <a:rPr lang="ru-RU" sz="3100" dirty="0" err="1" smtClean="0"/>
              <a:t>Шевченка</a:t>
            </a:r>
            <a:r>
              <a:rPr lang="ru-RU" sz="3100" dirty="0" smtClean="0"/>
              <a:t> в </a:t>
            </a:r>
            <a:r>
              <a:rPr lang="ru-RU" sz="3100" dirty="0" err="1" smtClean="0"/>
              <a:t>Каневі</a:t>
            </a:r>
            <a:r>
              <a:rPr lang="ru-RU" sz="3100" dirty="0" smtClean="0"/>
              <a:t>, а </a:t>
            </a:r>
            <a:r>
              <a:rPr lang="ru-RU" sz="3100" dirty="0" err="1" smtClean="0"/>
              <a:t>далі</a:t>
            </a:r>
            <a:r>
              <a:rPr lang="ru-RU" sz="3100" dirty="0" smtClean="0"/>
              <a:t> </a:t>
            </a:r>
            <a:r>
              <a:rPr lang="ru-RU" sz="3100" dirty="0" err="1" smtClean="0"/>
              <a:t>поїхав</a:t>
            </a:r>
            <a:r>
              <a:rPr lang="ru-RU" sz="3100" dirty="0" smtClean="0"/>
              <a:t> до </a:t>
            </a:r>
            <a:r>
              <a:rPr lang="ru-RU" sz="3100" dirty="0" err="1" smtClean="0"/>
              <a:t>Полтави</a:t>
            </a:r>
            <a:r>
              <a:rPr lang="ru-RU" sz="3100" dirty="0" smtClean="0"/>
              <a:t> </a:t>
            </a:r>
            <a:r>
              <a:rPr lang="ru-RU" sz="3100" dirty="0" err="1" smtClean="0"/>
              <a:t>і</a:t>
            </a:r>
            <a:r>
              <a:rPr lang="ru-RU" sz="3100" dirty="0" smtClean="0"/>
              <a:t> </a:t>
            </a:r>
            <a:r>
              <a:rPr lang="ru-RU" sz="3100" dirty="0" err="1" smtClean="0"/>
              <a:t>навколишніх</a:t>
            </a:r>
            <a:r>
              <a:rPr lang="ru-RU" sz="3100" dirty="0" smtClean="0"/>
              <a:t> сел. </a:t>
            </a:r>
            <a:r>
              <a:rPr lang="ru-RU" sz="3100" dirty="0" err="1" smtClean="0"/>
              <a:t>Потім</a:t>
            </a:r>
            <a:r>
              <a:rPr lang="ru-RU" sz="3100" dirty="0" smtClean="0"/>
              <a:t> </a:t>
            </a:r>
            <a:r>
              <a:rPr lang="ru-RU" sz="3100" dirty="0" err="1" smtClean="0"/>
              <a:t>був</a:t>
            </a:r>
            <a:r>
              <a:rPr lang="ru-RU" sz="3100" dirty="0" smtClean="0"/>
              <a:t> у </a:t>
            </a:r>
            <a:r>
              <a:rPr lang="ru-RU" sz="3100" dirty="0" err="1" smtClean="0"/>
              <a:t>Харкові</a:t>
            </a:r>
            <a:r>
              <a:rPr lang="ru-RU" sz="3100" dirty="0" smtClean="0"/>
              <a:t>, а </a:t>
            </a:r>
            <a:r>
              <a:rPr lang="ru-RU" sz="3100" dirty="0" err="1" smtClean="0"/>
              <a:t>трохи</a:t>
            </a:r>
            <a:r>
              <a:rPr lang="ru-RU" sz="3100" dirty="0" smtClean="0"/>
              <a:t> </a:t>
            </a:r>
            <a:r>
              <a:rPr lang="ru-RU" sz="3100" dirty="0" err="1" smtClean="0"/>
              <a:t>згодом</a:t>
            </a:r>
            <a:r>
              <a:rPr lang="ru-RU" sz="3100" dirty="0" smtClean="0"/>
              <a:t>, у </a:t>
            </a:r>
            <a:r>
              <a:rPr lang="ru-RU" sz="3100" dirty="0" err="1" smtClean="0"/>
              <a:t>липні</a:t>
            </a:r>
            <a:r>
              <a:rPr lang="ru-RU" sz="3100" dirty="0" smtClean="0"/>
              <a:t> 1900 р., поет </a:t>
            </a:r>
            <a:r>
              <a:rPr lang="ru-RU" sz="3100" dirty="0" err="1" smtClean="0"/>
              <a:t>провів</a:t>
            </a:r>
            <a:r>
              <a:rPr lang="ru-RU" sz="3100" dirty="0" smtClean="0"/>
              <a:t> </a:t>
            </a:r>
            <a:r>
              <a:rPr lang="ru-RU" sz="3100" dirty="0" err="1" smtClean="0"/>
              <a:t>кілька</a:t>
            </a:r>
            <a:r>
              <a:rPr lang="ru-RU" sz="3100" dirty="0" smtClean="0"/>
              <a:t> </a:t>
            </a:r>
            <a:r>
              <a:rPr lang="ru-RU" sz="3100" dirty="0" err="1" smtClean="0"/>
              <a:t>днів</a:t>
            </a:r>
            <a:r>
              <a:rPr lang="ru-RU" sz="3100" dirty="0" smtClean="0"/>
              <a:t> у невеликому </a:t>
            </a:r>
            <a:r>
              <a:rPr lang="ru-RU" sz="3100" dirty="0" err="1" smtClean="0"/>
              <a:t>селі</a:t>
            </a:r>
            <a:r>
              <a:rPr lang="ru-RU" sz="3100" dirty="0" smtClean="0"/>
              <a:t> </a:t>
            </a:r>
            <a:r>
              <a:rPr lang="ru-RU" sz="3100" dirty="0" err="1" smtClean="0"/>
              <a:t>під</a:t>
            </a:r>
            <a:r>
              <a:rPr lang="ru-RU" sz="3100" dirty="0" smtClean="0"/>
              <a:t> Ярославлем, </a:t>
            </a:r>
            <a:r>
              <a:rPr lang="ru-RU" sz="3100" dirty="0" err="1" smtClean="0"/>
              <a:t>після</a:t>
            </a:r>
            <a:r>
              <a:rPr lang="ru-RU" sz="3100" dirty="0" smtClean="0"/>
              <a:t> </a:t>
            </a:r>
            <a:r>
              <a:rPr lang="ru-RU" sz="3100" dirty="0" err="1" smtClean="0"/>
              <a:t>чого</a:t>
            </a:r>
            <a:r>
              <a:rPr lang="ru-RU" sz="3100" dirty="0" smtClean="0"/>
              <a:t> покинув </a:t>
            </a:r>
            <a:r>
              <a:rPr lang="ru-RU" sz="3100" dirty="0" err="1" smtClean="0"/>
              <a:t>Росію</a:t>
            </a:r>
            <a:r>
              <a:rPr lang="ru-RU" sz="3100" dirty="0" smtClean="0"/>
              <a:t> </a:t>
            </a:r>
            <a:r>
              <a:rPr lang="ru-RU" sz="3100" dirty="0" err="1" smtClean="0"/>
              <a:t>і</a:t>
            </a:r>
            <a:r>
              <a:rPr lang="ru-RU" sz="3100" dirty="0" smtClean="0"/>
              <a:t> </a:t>
            </a:r>
            <a:r>
              <a:rPr lang="ru-RU" sz="3100" dirty="0" err="1" smtClean="0"/>
              <a:t>Україну</a:t>
            </a:r>
            <a:r>
              <a:rPr lang="ru-RU" sz="3100" dirty="0" smtClean="0"/>
              <a:t>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100" dirty="0" smtClean="0"/>
              <a:t> 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70" y="1417538"/>
            <a:ext cx="3275856" cy="471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4069649" y="347160"/>
            <a:ext cx="4811132" cy="6167366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2200">
              <a:solidFill>
                <a:srgbClr val="000000"/>
              </a:solidFill>
              <a:cs typeface="Arial" charset="0"/>
            </a:endParaRPr>
          </a:p>
          <a:p>
            <a:pPr algn="ctr"/>
            <a:endParaRPr lang="en-US" sz="200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ru-RU" sz="2200">
                <a:solidFill>
                  <a:srgbClr val="000000"/>
                </a:solidFill>
                <a:cs typeface="Arial" charset="0"/>
              </a:rPr>
              <a:t>.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076825" y="1125538"/>
            <a:ext cx="309562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</a:rPr>
              <a:t>Згаси мій зір - я все ж тебе знайду, </a:t>
            </a:r>
            <a:br>
              <a:rPr lang="ru-RU" i="1">
                <a:solidFill>
                  <a:schemeClr val="bg1"/>
                </a:solidFill>
              </a:rPr>
            </a:br>
            <a:r>
              <a:rPr lang="ru-RU" i="1">
                <a:solidFill>
                  <a:schemeClr val="bg1"/>
                </a:solidFill>
              </a:rPr>
              <a:t>Замкни мій слух - я все ж тебе почую, </a:t>
            </a:r>
            <a:br>
              <a:rPr lang="ru-RU" i="1">
                <a:solidFill>
                  <a:schemeClr val="bg1"/>
                </a:solidFill>
              </a:rPr>
            </a:br>
            <a:r>
              <a:rPr lang="ru-RU" i="1">
                <a:solidFill>
                  <a:schemeClr val="bg1"/>
                </a:solidFill>
              </a:rPr>
              <a:t>Я і без ніг до тебе домандрую, </a:t>
            </a:r>
            <a:br>
              <a:rPr lang="ru-RU" i="1">
                <a:solidFill>
                  <a:schemeClr val="bg1"/>
                </a:solidFill>
              </a:rPr>
            </a:br>
            <a:r>
              <a:rPr lang="ru-RU" i="1">
                <a:solidFill>
                  <a:schemeClr val="bg1"/>
                </a:solidFill>
              </a:rPr>
              <a:t>Без уст тобі обітницю складу. </a:t>
            </a:r>
            <a:br>
              <a:rPr lang="ru-RU" i="1">
                <a:solidFill>
                  <a:schemeClr val="bg1"/>
                </a:solidFill>
              </a:rPr>
            </a:br>
            <a:r>
              <a:rPr lang="ru-RU" i="1">
                <a:solidFill>
                  <a:schemeClr val="bg1"/>
                </a:solidFill>
              </a:rPr>
              <a:t>Відломиш руки - я тоді тебе </a:t>
            </a:r>
            <a:br>
              <a:rPr lang="ru-RU" i="1">
                <a:solidFill>
                  <a:schemeClr val="bg1"/>
                </a:solidFill>
              </a:rPr>
            </a:br>
            <a:r>
              <a:rPr lang="ru-RU" i="1">
                <a:solidFill>
                  <a:schemeClr val="bg1"/>
                </a:solidFill>
              </a:rPr>
              <a:t>Впіймаю серцем. Наче між долонь, </a:t>
            </a:r>
            <a:br>
              <a:rPr lang="ru-RU" i="1">
                <a:solidFill>
                  <a:schemeClr val="bg1"/>
                </a:solidFill>
              </a:rPr>
            </a:br>
            <a:r>
              <a:rPr lang="ru-RU" i="1">
                <a:solidFill>
                  <a:schemeClr val="bg1"/>
                </a:solidFill>
              </a:rPr>
              <a:t>А спиниш серце - мозок запульсує; </a:t>
            </a:r>
            <a:br>
              <a:rPr lang="ru-RU" i="1">
                <a:solidFill>
                  <a:schemeClr val="bg1"/>
                </a:solidFill>
              </a:rPr>
            </a:br>
            <a:r>
              <a:rPr lang="ru-RU" i="1">
                <a:solidFill>
                  <a:schemeClr val="bg1"/>
                </a:solidFill>
              </a:rPr>
              <a:t>Коли ж ти вкинеш в мозок мій огонь, </a:t>
            </a:r>
            <a:br>
              <a:rPr lang="ru-RU" i="1">
                <a:solidFill>
                  <a:schemeClr val="bg1"/>
                </a:solidFill>
              </a:rPr>
            </a:br>
            <a:r>
              <a:rPr lang="ru-RU" i="1">
                <a:solidFill>
                  <a:schemeClr val="bg1"/>
                </a:solidFill>
              </a:rPr>
              <a:t>Тебе в крові палючій понесу я.</a:t>
            </a:r>
            <a:endParaRPr lang="uk-UA" i="1">
              <a:solidFill>
                <a:schemeClr val="bg1"/>
              </a:solidFill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323850" y="476250"/>
            <a:ext cx="3671888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i="1">
                <a:solidFill>
                  <a:schemeClr val="bg1"/>
                </a:solidFill>
              </a:rPr>
              <a:t> </a:t>
            </a:r>
            <a:endParaRPr lang="en-US" sz="2000">
              <a:solidFill>
                <a:srgbClr val="000000"/>
              </a:solidFill>
            </a:endParaRPr>
          </a:p>
          <a:p>
            <a:r>
              <a:rPr lang="ru-RU" sz="2000"/>
              <a:t>Україна органічно увійшла у творчість поета. Відвідини Києва дали поштовх до створення збірки "Книги годин" ("Часослов").</a:t>
            </a:r>
            <a:r>
              <a:rPr lang="uk-UA" sz="2000"/>
              <a:t> Саме у збірці “Книга годин” найбільше відчувається присутність Бога. Він у Рільке вміщує в собі буття, визначає вартість усього,навіть найменшої частини. Поет стверджує: “ Тебе знаходжу всюди і у всьому ”. Бог всьому дає життя і сам є життям, тією дивною силою, що наявна всюди. Природа і Бог у Рільке тотожні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194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554411" y="86469"/>
            <a:ext cx="8064896" cy="3240361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/>
              <a:t>"</a:t>
            </a:r>
            <a:r>
              <a:rPr lang="ru-RU" sz="2200" b="1" dirty="0" err="1"/>
              <a:t>Згаси</a:t>
            </a:r>
            <a:r>
              <a:rPr lang="ru-RU" sz="2200" b="1" dirty="0"/>
              <a:t> </a:t>
            </a:r>
            <a:r>
              <a:rPr lang="ru-RU" sz="2200" b="1" dirty="0" err="1"/>
              <a:t>мій</a:t>
            </a:r>
            <a:r>
              <a:rPr lang="ru-RU" sz="2200" b="1" dirty="0"/>
              <a:t> </a:t>
            </a:r>
            <a:r>
              <a:rPr lang="ru-RU" sz="2200" b="1" dirty="0" err="1"/>
              <a:t>зір</a:t>
            </a:r>
            <a:r>
              <a:rPr lang="ru-RU" sz="2200" b="1" dirty="0"/>
              <a:t>..."</a:t>
            </a:r>
            <a:r>
              <a:rPr lang="ru-RU" sz="2200" dirty="0"/>
              <a:t>. </a:t>
            </a:r>
            <a:r>
              <a:rPr lang="ru-RU" sz="2200" dirty="0" err="1"/>
              <a:t>Поезія</a:t>
            </a:r>
            <a:r>
              <a:rPr lang="ru-RU" sz="2200" dirty="0"/>
              <a:t> </a:t>
            </a:r>
            <a:r>
              <a:rPr lang="ru-RU" sz="2200" dirty="0" err="1"/>
              <a:t>ввійшла</a:t>
            </a:r>
            <a:r>
              <a:rPr lang="ru-RU" sz="2200" dirty="0"/>
              <a:t> до циклу "Книга </a:t>
            </a:r>
            <a:r>
              <a:rPr lang="ru-RU" sz="2200" dirty="0" err="1"/>
              <a:t>прощі</a:t>
            </a:r>
            <a:r>
              <a:rPr lang="ru-RU" sz="2200" dirty="0"/>
              <a:t>" </a:t>
            </a:r>
            <a:r>
              <a:rPr lang="ru-RU" sz="2200" dirty="0" err="1"/>
              <a:t>зі</a:t>
            </a:r>
            <a:r>
              <a:rPr lang="ru-RU" sz="2200" dirty="0"/>
              <a:t> </a:t>
            </a:r>
            <a:r>
              <a:rPr lang="ru-RU" sz="2200" dirty="0" err="1"/>
              <a:t>збірки</a:t>
            </a:r>
            <a:r>
              <a:rPr lang="ru-RU" sz="2200" dirty="0"/>
              <a:t> "Книги годин", над </a:t>
            </a:r>
            <a:r>
              <a:rPr lang="ru-RU" sz="2200" dirty="0" err="1"/>
              <a:t>якою</a:t>
            </a:r>
            <a:r>
              <a:rPr lang="ru-RU" sz="2200" dirty="0"/>
              <a:t> поет </a:t>
            </a:r>
            <a:r>
              <a:rPr lang="ru-RU" sz="2200" dirty="0" err="1"/>
              <a:t>працював</a:t>
            </a:r>
            <a:r>
              <a:rPr lang="ru-RU" sz="2200" dirty="0"/>
              <a:t> </a:t>
            </a:r>
            <a:r>
              <a:rPr lang="ru-RU" sz="2200" dirty="0" err="1"/>
              <a:t>з</a:t>
            </a:r>
            <a:r>
              <a:rPr lang="ru-RU" sz="2200" dirty="0"/>
              <a:t> 1899 по 1903 </a:t>
            </a:r>
            <a:r>
              <a:rPr lang="ru-RU" sz="2200" dirty="0" err="1"/>
              <a:t>рр</a:t>
            </a:r>
            <a:r>
              <a:rPr lang="ru-RU" sz="2200" dirty="0"/>
              <a:t>. </a:t>
            </a:r>
            <a:r>
              <a:rPr lang="ru-RU" sz="2200" dirty="0" err="1"/>
              <a:t>Збірка</a:t>
            </a:r>
            <a:r>
              <a:rPr lang="ru-RU" sz="2200" dirty="0"/>
              <a:t> </a:t>
            </a:r>
            <a:r>
              <a:rPr lang="ru-RU" sz="2200" dirty="0" err="1"/>
              <a:t>було</a:t>
            </a:r>
            <a:r>
              <a:rPr lang="ru-RU" sz="2200" dirty="0"/>
              <a:t> створено у 1901 р.</a:t>
            </a:r>
            <a:endParaRPr lang="en-US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/>
              <a:t>В </a:t>
            </a:r>
            <a:r>
              <a:rPr lang="ru-RU" sz="2200" dirty="0" err="1"/>
              <a:t>основі</a:t>
            </a:r>
            <a:r>
              <a:rPr lang="ru-RU" sz="2200" dirty="0"/>
              <a:t> </a:t>
            </a:r>
            <a:r>
              <a:rPr lang="ru-RU" sz="2200" dirty="0" err="1"/>
              <a:t>враження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</a:t>
            </a:r>
            <a:r>
              <a:rPr lang="ru-RU" sz="2200" dirty="0" err="1"/>
              <a:t>мандрів</a:t>
            </a:r>
            <a:r>
              <a:rPr lang="ru-RU" sz="2200" dirty="0"/>
              <a:t> </a:t>
            </a:r>
            <a:r>
              <a:rPr lang="ru-RU" sz="2200" dirty="0" err="1"/>
              <a:t>Україною</a:t>
            </a:r>
            <a:r>
              <a:rPr lang="ru-RU" sz="2200" dirty="0"/>
              <a:t> та </a:t>
            </a:r>
            <a:r>
              <a:rPr lang="ru-RU" sz="2200" dirty="0" err="1"/>
              <a:t>Росією</a:t>
            </a:r>
            <a:r>
              <a:rPr lang="ru-RU" sz="2200" dirty="0"/>
              <a:t> </a:t>
            </a:r>
            <a:r>
              <a:rPr lang="en-US" sz="2200" dirty="0"/>
              <a:t>1900 р., </a:t>
            </a:r>
            <a:r>
              <a:rPr lang="en-US" sz="2200" dirty="0" err="1"/>
              <a:t>зокрема</a:t>
            </a:r>
            <a:r>
              <a:rPr lang="en-US" sz="2200" dirty="0"/>
              <a:t> </a:t>
            </a:r>
            <a:r>
              <a:rPr lang="en-US" sz="2200" dirty="0" err="1"/>
              <a:t>перебування</a:t>
            </a:r>
            <a:r>
              <a:rPr lang="en-US" sz="2200" dirty="0"/>
              <a:t> </a:t>
            </a:r>
            <a:r>
              <a:rPr lang="en-US" sz="2200" dirty="0" err="1"/>
              <a:t>Рільке</a:t>
            </a:r>
            <a:r>
              <a:rPr lang="en-US" sz="2200" dirty="0"/>
              <a:t> у </a:t>
            </a:r>
            <a:r>
              <a:rPr lang="en-US" sz="2200" dirty="0" err="1"/>
              <a:t>Києві</a:t>
            </a:r>
            <a:r>
              <a:rPr lang="en-US" sz="2200" dirty="0"/>
              <a:t>.</a:t>
            </a:r>
            <a:endParaRPr lang="ru-RU" sz="2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887590"/>
            <a:ext cx="5760640" cy="397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911</TotalTime>
  <Words>1060</Words>
  <Application>Microsoft Office PowerPoint</Application>
  <PresentationFormat>Экран (4:3)</PresentationFormat>
  <Paragraphs>87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Franklin Gothic Book</vt:lpstr>
      <vt:lpstr>Wingdings 2</vt:lpstr>
      <vt:lpstr>Calibri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Слайд 1</vt:lpstr>
      <vt:lpstr>РАЙНЕР МАРІЯ РІЛЬКЕ (1875-1926)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України в творчості митців світової літератури початку 20 ст. Гійом Аполінер, Рільке</dc:title>
  <dc:creator>Sofia</dc:creator>
  <cp:lastModifiedBy>HOME</cp:lastModifiedBy>
  <cp:revision>34</cp:revision>
  <dcterms:created xsi:type="dcterms:W3CDTF">2013-11-22T18:17:21Z</dcterms:created>
  <dcterms:modified xsi:type="dcterms:W3CDTF">2013-12-22T19:25:50Z</dcterms:modified>
</cp:coreProperties>
</file>