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81" r:id="rId5"/>
    <p:sldId id="282" r:id="rId6"/>
    <p:sldId id="266" r:id="rId7"/>
    <p:sldId id="269" r:id="rId8"/>
    <p:sldId id="283" r:id="rId9"/>
    <p:sldId id="284" r:id="rId10"/>
    <p:sldId id="286" r:id="rId11"/>
    <p:sldId id="287" r:id="rId12"/>
    <p:sldId id="285" r:id="rId13"/>
    <p:sldId id="270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3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834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23.02.2014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23.02.2014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00" y="1556792"/>
            <a:ext cx="8448734" cy="3298825"/>
          </a:xfrm>
        </p:spPr>
        <p:txBody>
          <a:bodyPr anchor="ctr"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9600" b="0" i="0" baseline="0" dirty="0" smtClean="0">
                <a:solidFill>
                  <a:srgbClr val="374C81"/>
                </a:solidFill>
                <a:latin typeface="Constantia" pitchFamily="18" charset="0"/>
              </a:rPr>
              <a:t>Пауло Коельо</a:t>
            </a:r>
            <a:endParaRPr lang="ru-RU" sz="9600" b="0" i="0" baseline="0" dirty="0">
              <a:solidFill>
                <a:srgbClr val="374C8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8268" y="5013176"/>
            <a:ext cx="7390557" cy="184482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  <a:latin typeface="Cambria" pitchFamily="18" charset="0"/>
              </a:rPr>
              <a:t>Виконала</a:t>
            </a:r>
            <a:r>
              <a:rPr lang="ru-RU" sz="2800" b="0" i="0" dirty="0" smtClean="0">
                <a:solidFill>
                  <a:srgbClr val="374C81"/>
                </a:solidFill>
                <a:latin typeface="Cambria" pitchFamily="18" charset="0"/>
              </a:rPr>
              <a:t>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solidFill>
                  <a:srgbClr val="374C81"/>
                </a:solidFill>
                <a:latin typeface="Cambria" pitchFamily="18" charset="0"/>
              </a:rPr>
              <a:t>Ліцеїстка</a:t>
            </a:r>
            <a:r>
              <a:rPr lang="ru-RU" dirty="0" smtClean="0">
                <a:solidFill>
                  <a:srgbClr val="374C81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374C81"/>
                </a:solidFill>
                <a:latin typeface="Cambria" pitchFamily="18" charset="0"/>
              </a:rPr>
              <a:t>II </a:t>
            </a:r>
            <a:r>
              <a:rPr lang="uk-UA" dirty="0" smtClean="0">
                <a:solidFill>
                  <a:srgbClr val="374C81"/>
                </a:solidFill>
                <a:latin typeface="Cambria" pitchFamily="18" charset="0"/>
              </a:rPr>
              <a:t>курсу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  <a:latin typeface="Cambria" pitchFamily="18" charset="0"/>
              </a:rPr>
              <a:t>Біолого</a:t>
            </a:r>
            <a:r>
              <a:rPr lang="uk-UA" sz="2800" b="0" i="0" dirty="0" smtClean="0">
                <a:solidFill>
                  <a:srgbClr val="374C81"/>
                </a:solidFill>
                <a:latin typeface="Cambria" pitchFamily="18" charset="0"/>
              </a:rPr>
              <a:t> – хімічного профілю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dirty="0" smtClean="0">
                <a:solidFill>
                  <a:srgbClr val="374C81"/>
                </a:solidFill>
                <a:latin typeface="Cambria" pitchFamily="18" charset="0"/>
              </a:rPr>
              <a:t>Нетішинського</a:t>
            </a:r>
            <a:r>
              <a:rPr lang="uk-UA" dirty="0" smtClean="0">
                <a:solidFill>
                  <a:srgbClr val="374C81"/>
                </a:solidFill>
                <a:latin typeface="Cambria" pitchFamily="18" charset="0"/>
              </a:rPr>
              <a:t> НВК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  <a:latin typeface="Cambria" pitchFamily="18" charset="0"/>
              </a:rPr>
              <a:t>Пацаловська</a:t>
            </a:r>
            <a:r>
              <a:rPr lang="uk-UA" sz="2800" b="0" i="0" dirty="0" smtClean="0">
                <a:solidFill>
                  <a:srgbClr val="374C81"/>
                </a:solidFill>
                <a:latin typeface="Cambria" pitchFamily="18" charset="0"/>
              </a:rPr>
              <a:t> Лілія</a:t>
            </a:r>
            <a:endParaRPr lang="ru-RU" sz="2800" b="0" i="0" dirty="0">
              <a:solidFill>
                <a:srgbClr val="374C8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012" y="5832"/>
            <a:ext cx="9709442" cy="11449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5000"/>
              </a:lnSpc>
            </a:pPr>
            <a:r>
              <a:rPr lang="uk-UA" sz="2800" b="1" dirty="0" smtClean="0">
                <a:latin typeface="Monotype Corsiva" pitchFamily="66" charset="0"/>
              </a:rPr>
              <a:t>«</a:t>
            </a:r>
            <a:r>
              <a:rPr lang="uk-UA" sz="3600" b="1" dirty="0" smtClean="0">
                <a:latin typeface="Gabriola" pitchFamily="82" charset="0"/>
              </a:rPr>
              <a:t>Найбільш </a:t>
            </a:r>
            <a:r>
              <a:rPr lang="uk-UA" sz="3600" b="1" dirty="0">
                <a:latin typeface="Gabriola" pitchFamily="82" charset="0"/>
              </a:rPr>
              <a:t>грізна зброя — це слово, яке руйнує життя, не залишаючи слідів крові, і її рани ніколи не </a:t>
            </a:r>
            <a:r>
              <a:rPr lang="uk-UA" sz="3600" b="1" dirty="0" smtClean="0">
                <a:latin typeface="Gabriola" pitchFamily="82" charset="0"/>
              </a:rPr>
              <a:t>зарубцьовуються»</a:t>
            </a:r>
            <a:endParaRPr lang="uk-UA" sz="36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 anchor="t"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sz="4800" b="1" dirty="0" err="1">
                <a:solidFill>
                  <a:srgbClr val="C00000"/>
                </a:solidFill>
                <a:latin typeface="Century Schoolbook" pitchFamily="18" charset="0"/>
              </a:rPr>
              <a:t>Алхімік</a:t>
            </a:r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» 1988 </a:t>
            </a: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рік</a:t>
            </a:r>
            <a:endParaRPr lang="ru-RU" sz="4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980729"/>
            <a:ext cx="7966620" cy="58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 smtClean="0">
                <a:latin typeface="Cambria" pitchFamily="18" charset="0"/>
              </a:rPr>
              <a:t>…</a:t>
            </a:r>
            <a:endParaRPr lang="uk-UA" sz="3200" dirty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За час подорожі, він стикається з коханням, небезпекою, можливостями, невдачами та вивчає багато про самого себе та світ загалом. Під час того, як він мандрував, він зустрічає вродливу арабську жінку на ім'я </a:t>
            </a:r>
            <a:r>
              <a:rPr lang="uk-UA" dirty="0" err="1">
                <a:latin typeface="Cambria" pitchFamily="18" charset="0"/>
              </a:rPr>
              <a:t>Фатіма</a:t>
            </a:r>
            <a:r>
              <a:rPr lang="uk-UA" dirty="0">
                <a:latin typeface="Cambria" pitchFamily="18" charset="0"/>
              </a:rPr>
              <a:t>, яка пояснила йому, що якщо прислухатися серця — можна відшукати те, чого воно шукає.</a:t>
            </a: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Згодом Сантьяго зустрічає самотнього алхіміка, який розповідає йому про власний шлях. Він каже, що люди бажають знайти скарби свого власного шляху, але не сам шлях. Сантьяго відчував невпевненість у своїх бажаннях і прислухався до вчень алхіміка. Алхімік каже: «Той, хто не зрозуміє свого власного шляху — не збагне його вчення». Також зазначає, що скарб набагато цінніший, аніж золото.</a:t>
            </a:r>
            <a:endParaRPr lang="uk-UA" sz="1800" dirty="0">
              <a:latin typeface="Cambria" pitchFamily="18" charset="0"/>
            </a:endParaRPr>
          </a:p>
        </p:txBody>
      </p:sp>
      <p:pic>
        <p:nvPicPr>
          <p:cNvPr id="8194" name="Picture 2" descr="C:\Users\Admin\Desktop\Пауло Коельо\Алхімік\1262024246_0beccf261f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897636"/>
            <a:ext cx="3934174" cy="583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Century Schoolbook" pitchFamily="18" charset="0"/>
              </a:rPr>
              <a:t>Цитати</a:t>
            </a:r>
            <a:endParaRPr lang="uk-UA" sz="5400" dirty="0"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267" y="762520"/>
            <a:ext cx="8208911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</a:rPr>
              <a:t>Кохання — це і є велике божевілля чоловіка й жінки</a:t>
            </a:r>
            <a:r>
              <a:rPr lang="uk-UA" dirty="0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Смуток — доводить, що душа твоя не омертвіла.</a:t>
            </a: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Рука Бога безмежно щедра, незважаючи на його суворість. </a:t>
            </a: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Лише одна річ заважає здійсненню мрії — страх перед поразкою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.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Де серце, там і скарб.</a:t>
            </a:r>
          </a:p>
          <a:p>
            <a:pPr algn="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Життя притягує життя.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Мудрий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не той, хто знає багато, а той, хто знає потрібне.</a:t>
            </a:r>
          </a:p>
          <a:p>
            <a:pPr algn="r"/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Не треба боятися невідомого, бо ми можемо здобути все, що захочемо.</a:t>
            </a: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</a:rPr>
              <a:t>Не те, що входить до вуст, поганить людину, а те, що виходить з її вуст.</a:t>
            </a:r>
          </a:p>
          <a:p>
            <a:pPr algn="r"/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Якщо почнеш обіцяти те, чого ще й сам не маєш, втратиш бажання його добути.</a:t>
            </a:r>
          </a:p>
        </p:txBody>
      </p:sp>
      <p:pic>
        <p:nvPicPr>
          <p:cNvPr id="9219" name="Picture 3" descr="C:\Users\Admin\Desktop\Пауло Коельо\coelho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51" y="762520"/>
            <a:ext cx="4015874" cy="605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2" y="99227"/>
            <a:ext cx="7140890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Коли ми намагаємося стати кращими, все навколо нас також кращає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>
              <a:latin typeface="Century Schoolbook" pitchFamily="18" charset="0"/>
            </a:endParaRP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Ми звикли помічати ближнє, але не істинне.</a:t>
            </a: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Не можна оголити меча, і не використати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>
              <a:latin typeface="Century Schoolbook" pitchFamily="18" charset="0"/>
            </a:endParaRP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Загроза смерті змушує людей боротися за життя.</a:t>
            </a: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Очі виказують силу душі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>
              <a:latin typeface="Century Schoolbook" pitchFamily="18" charset="0"/>
            </a:endParaRP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</a:rPr>
              <a:t>Хто втручається в Легенди інших, ніколи не розкриє власної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 algn="r">
              <a:lnSpc>
                <a:spcPct val="95000"/>
              </a:lnSpc>
            </a:pPr>
            <a:endParaRPr lang="uk-UA" dirty="0">
              <a:latin typeface="Century Schoolbook" pitchFamily="18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Найдивовижнішими є, власне, прості речі; але збагнути їх здатні лише мудреці та маги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uk-UA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algn="r">
              <a:lnSpc>
                <a:spcPct val="95000"/>
              </a:lnSpc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Любов ніколи не заважає людині жити власного Легендою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.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0242" name="Picture 2" descr="C:\Users\Admin\Desktop\Пауло Коельо\d0bfd0b0d183d0bbd0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/>
          <a:stretch/>
        </p:blipFill>
        <p:spPr bwMode="auto">
          <a:xfrm>
            <a:off x="7288752" y="215941"/>
            <a:ext cx="4879166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0" y="116632"/>
            <a:ext cx="8056084" cy="1080121"/>
          </a:xfrm>
        </p:spPr>
        <p:txBody>
          <a:bodyPr>
            <a:normAutofit/>
          </a:bodyPr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uk-UA" sz="2800" dirty="0" smtClean="0">
                <a:solidFill>
                  <a:srgbClr val="374C81"/>
                </a:solidFill>
                <a:latin typeface="Cambria" pitchFamily="18" charset="0"/>
              </a:rPr>
              <a:t>Пауло Коельо</a:t>
            </a:r>
            <a:r>
              <a:rPr lang="vi-VN" sz="2800" dirty="0" smtClean="0">
                <a:solidFill>
                  <a:srgbClr val="374C81"/>
                </a:solidFill>
                <a:latin typeface="Cambria" pitchFamily="18" charset="0"/>
              </a:rPr>
              <a:t> — </a:t>
            </a:r>
            <a:r>
              <a:rPr lang="vi-VN" sz="2800" dirty="0">
                <a:solidFill>
                  <a:srgbClr val="374C81"/>
                </a:solidFill>
                <a:latin typeface="Cambria" pitchFamily="18" charset="0"/>
              </a:rPr>
              <a:t>бразильський письменник, романи якого перекладено 71 мовою світу</a:t>
            </a:r>
            <a:endParaRPr lang="ru-RU" sz="2800" b="0" i="0" dirty="0">
              <a:solidFill>
                <a:srgbClr val="374C81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Admin\Desktop\Пауло Коельо\a_cd1634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4" y="260648"/>
            <a:ext cx="3927709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ауло Коельо\paulo-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1" y="1235357"/>
            <a:ext cx="7205549" cy="52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570" y="1"/>
            <a:ext cx="12157495" cy="2132856"/>
          </a:xfrm>
        </p:spPr>
        <p:txBody>
          <a:bodyPr>
            <a:noAutofit/>
          </a:bodyPr>
          <a:lstStyle/>
          <a:p>
            <a:pPr marL="0" indent="442913" algn="just" defTabSz="1216152">
              <a:buClr>
                <a:srgbClr val="374C81"/>
              </a:buClr>
              <a:buNone/>
            </a:pP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Пауло Коельо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народився </a:t>
            </a:r>
            <a:r>
              <a:rPr lang="uk-UA" sz="2200" b="1" dirty="0">
                <a:solidFill>
                  <a:srgbClr val="990000"/>
                </a:solidFill>
                <a:latin typeface="Cambria" pitchFamily="18" charset="0"/>
              </a:rPr>
              <a:t>24 серпня </a:t>
            </a:r>
            <a:r>
              <a:rPr lang="uk-UA" sz="2200" b="1" dirty="0" smtClean="0">
                <a:solidFill>
                  <a:srgbClr val="990000"/>
                </a:solidFill>
                <a:latin typeface="Cambria" pitchFamily="18" charset="0"/>
              </a:rPr>
              <a:t>1947 року </a:t>
            </a:r>
            <a:r>
              <a:rPr lang="uk-UA" sz="2200" b="1" dirty="0" smtClean="0">
                <a:solidFill>
                  <a:srgbClr val="374C81"/>
                </a:solidFill>
                <a:latin typeface="Cambria" pitchFamily="18" charset="0"/>
              </a:rPr>
              <a:t>у Ріо-де-Жанейро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у звичайній сім'ї середнього достатку: батько — інженер, мати — домогосподарка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. З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дитинства мріяв стати письменником. Але в 1960-і роки в Бразилії мистецтво було заборонено військовою диктатурою. У той час слово «художник» було синонімом слів «гомосексуаліст», «комуніст», «наркоман» і «ледар».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Турбуючись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про майбутнє сина і намагаючись захистити його від переслідувань влади, батьки відправляють 17 літнього Пауло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в психіатричну клініку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. </a:t>
            </a:r>
            <a:endParaRPr lang="uk-UA" sz="2200" dirty="0" smtClean="0">
              <a:solidFill>
                <a:srgbClr val="374C81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Admin\Desktop\Пауло Коельо\107798584_1386430709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2132857"/>
            <a:ext cx="6855170" cy="466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0" y="2132857"/>
            <a:ext cx="51591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 defTabSz="1216152">
              <a:buClr>
                <a:srgbClr val="374C81"/>
              </a:buClr>
            </a:pP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Після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трьох спроб втечі його випускають звідти. Вийшовши з клініки,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Коельо стає хіпі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. Він читає все без перебору Маркса й Леніна, пробує займатися журналістикою та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драматургією. </a:t>
            </a:r>
          </a:p>
          <a:p>
            <a:pPr indent="442913" algn="just" defTabSz="1216152">
              <a:buClr>
                <a:srgbClr val="374C81"/>
              </a:buClr>
            </a:pPr>
            <a:r>
              <a:rPr lang="uk-UA" sz="2200" b="1" dirty="0" smtClean="0">
                <a:solidFill>
                  <a:srgbClr val="374C81"/>
                </a:solidFill>
                <a:latin typeface="Cambria" pitchFamily="18" charset="0"/>
              </a:rPr>
              <a:t>Засновує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підпільний журнал «2001»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, у якому обговорювалися проблеми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духовності. Крім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того </a:t>
            </a:r>
            <a:r>
              <a:rPr lang="uk-UA" sz="2200" b="1" dirty="0" smtClean="0">
                <a:solidFill>
                  <a:srgbClr val="374C81"/>
                </a:solidFill>
                <a:latin typeface="Cambria" pitchFamily="18" charset="0"/>
              </a:rPr>
              <a:t>пише тексти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анархічних </a:t>
            </a:r>
            <a:r>
              <a:rPr lang="uk-UA" sz="2200" b="1" dirty="0" smtClean="0">
                <a:solidFill>
                  <a:srgbClr val="374C81"/>
                </a:solidFill>
                <a:latin typeface="Cambria" pitchFamily="18" charset="0"/>
              </a:rPr>
              <a:t>пісень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 - гурт </a:t>
            </a:r>
            <a:r>
              <a:rPr lang="en-US" sz="2200" dirty="0">
                <a:solidFill>
                  <a:srgbClr val="374C81"/>
                </a:solidFill>
                <a:latin typeface="Cambria" pitchFamily="18" charset="0"/>
              </a:rPr>
              <a:t>Raul </a:t>
            </a:r>
            <a:r>
              <a:rPr lang="en-US" sz="2200" dirty="0" err="1">
                <a:solidFill>
                  <a:srgbClr val="374C81"/>
                </a:solidFill>
                <a:latin typeface="Cambria" pitchFamily="18" charset="0"/>
              </a:rPr>
              <a:t>Seixas</a:t>
            </a:r>
            <a:r>
              <a:rPr lang="en-US" sz="2200" dirty="0">
                <a:solidFill>
                  <a:srgbClr val="374C81"/>
                </a:solidFill>
                <a:latin typeface="Cambria" pitchFamily="18" charset="0"/>
              </a:rPr>
              <a:t>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зробив ці тексти такими популярними, що Коельо відразу стає багатим і знаменитим. </a:t>
            </a:r>
          </a:p>
        </p:txBody>
      </p:sp>
    </p:spTree>
    <p:extLst>
      <p:ext uri="{BB962C8B-B14F-4D97-AF65-F5344CB8AC3E}">
        <p14:creationId xmlns:p14="http://schemas.microsoft.com/office/powerpoint/2010/main" val="364088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14492" y="0"/>
            <a:ext cx="5343002" cy="5193717"/>
          </a:xfrm>
        </p:spPr>
        <p:txBody>
          <a:bodyPr>
            <a:noAutofit/>
          </a:bodyPr>
          <a:lstStyle/>
          <a:p>
            <a:pPr marL="0" indent="442913" algn="just" defTabSz="1216152">
              <a:buClr>
                <a:srgbClr val="374C81"/>
              </a:buClr>
              <a:buNone/>
            </a:pP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Але незабаром теми його віршів привернули увагу влади.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Коельо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звинувачують у підривній антиурядовій діяльності, за що тричі заарештовують і піддають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катуванням. Він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перестає писати і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 робить кар'єру в </a:t>
            </a:r>
            <a:r>
              <a:rPr lang="en-US" sz="2200" b="1" dirty="0">
                <a:solidFill>
                  <a:srgbClr val="374C81"/>
                </a:solidFill>
                <a:latin typeface="Cambria" pitchFamily="18" charset="0"/>
              </a:rPr>
              <a:t>CBS Records</a:t>
            </a:r>
            <a:r>
              <a:rPr lang="en-US" sz="2200" dirty="0">
                <a:solidFill>
                  <a:srgbClr val="374C81"/>
                </a:solidFill>
                <a:latin typeface="Cambria" pitchFamily="18" charset="0"/>
              </a:rPr>
              <a:t>.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Але в один прекрасний день його звільняють без усяких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пояснень.</a:t>
            </a:r>
          </a:p>
          <a:p>
            <a:pPr marL="0" indent="442913" algn="just" defTabSz="1216152">
              <a:buClr>
                <a:srgbClr val="374C81"/>
              </a:buClr>
              <a:buNone/>
            </a:pP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І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тоді він вирішує відправитися подорожувати. Випадкова зустріч в Амстердамі приводить його в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католицький орден </a:t>
            </a:r>
            <a:r>
              <a:rPr lang="en-US" sz="2200" b="1" dirty="0">
                <a:solidFill>
                  <a:srgbClr val="374C81"/>
                </a:solidFill>
                <a:latin typeface="Cambria" pitchFamily="18" charset="0"/>
              </a:rPr>
              <a:t>RAM</a:t>
            </a:r>
            <a:r>
              <a:rPr lang="en-US" sz="2200" dirty="0">
                <a:solidFill>
                  <a:srgbClr val="374C81"/>
                </a:solidFill>
                <a:latin typeface="Cambria" pitchFamily="18" charset="0"/>
              </a:rPr>
              <a:t>, 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створений у 1492 р. Тут Пауло навчився розуміти мову знаків. </a:t>
            </a:r>
            <a:endParaRPr lang="uk-UA" sz="2200" dirty="0" smtClean="0">
              <a:solidFill>
                <a:srgbClr val="374C8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Admin\Desktop\Пауло Коельо\interview_neoplanet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8278" r="13443" b="5546"/>
          <a:stretch/>
        </p:blipFill>
        <p:spPr bwMode="auto">
          <a:xfrm>
            <a:off x="0" y="0"/>
            <a:ext cx="6958508" cy="5193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35" y="5209197"/>
            <a:ext cx="121646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Відповідно до ритуалу шляху, орден направляє його в паломницьку подорож до </a:t>
            </a:r>
            <a:r>
              <a:rPr lang="uk-UA" sz="2200" b="1" dirty="0">
                <a:solidFill>
                  <a:srgbClr val="374C81"/>
                </a:solidFill>
                <a:latin typeface="Cambria" pitchFamily="18" charset="0"/>
              </a:rPr>
              <a:t>Сантьяго - де - Компостелла</a:t>
            </a:r>
            <a:r>
              <a:rPr lang="uk-UA" sz="2200" dirty="0">
                <a:solidFill>
                  <a:srgbClr val="374C81"/>
                </a:solidFill>
                <a:latin typeface="Cambria" pitchFamily="18" charset="0"/>
              </a:rPr>
              <a:t>. </a:t>
            </a:r>
            <a:r>
              <a:rPr lang="uk-UA" sz="2200" dirty="0" smtClean="0">
                <a:solidFill>
                  <a:srgbClr val="374C81"/>
                </a:solidFill>
                <a:latin typeface="Cambria" pitchFamily="18" charset="0"/>
              </a:rPr>
              <a:t> </a:t>
            </a:r>
            <a:r>
              <a:rPr lang="uk-UA" sz="2200" dirty="0" smtClean="0">
                <a:latin typeface="Cambria" pitchFamily="18" charset="0"/>
              </a:rPr>
              <a:t>Подолавши </a:t>
            </a:r>
            <a:r>
              <a:rPr lang="uk-UA" sz="2200" dirty="0">
                <a:latin typeface="Cambria" pitchFamily="18" charset="0"/>
              </a:rPr>
              <a:t>80 кілометрів легендарною стежкою прочан, </a:t>
            </a:r>
            <a:r>
              <a:rPr lang="uk-UA" sz="2200" dirty="0" smtClean="0">
                <a:latin typeface="Cambria" pitchFamily="18" charset="0"/>
              </a:rPr>
              <a:t>Коельо </a:t>
            </a:r>
            <a:r>
              <a:rPr lang="uk-UA" sz="2200" dirty="0">
                <a:latin typeface="Cambria" pitchFamily="18" charset="0"/>
              </a:rPr>
              <a:t>описав цю подорож у своїй першій книзі </a:t>
            </a:r>
            <a:r>
              <a:rPr lang="uk-UA" sz="2200" b="1" dirty="0">
                <a:solidFill>
                  <a:srgbClr val="990000"/>
                </a:solidFill>
                <a:latin typeface="Cambria" pitchFamily="18" charset="0"/>
              </a:rPr>
              <a:t>«Паломництво»</a:t>
            </a:r>
            <a:r>
              <a:rPr lang="uk-UA" sz="2200" dirty="0">
                <a:latin typeface="Cambria" pitchFamily="18" charset="0"/>
              </a:rPr>
              <a:t>, видану в </a:t>
            </a:r>
            <a:r>
              <a:rPr lang="uk-UA" sz="2200" b="1" dirty="0">
                <a:solidFill>
                  <a:srgbClr val="990000"/>
                </a:solidFill>
                <a:latin typeface="Cambria" pitchFamily="18" charset="0"/>
              </a:rPr>
              <a:t>1987 році</a:t>
            </a:r>
            <a:r>
              <a:rPr lang="uk-UA" sz="2200" dirty="0">
                <a:latin typeface="Cambria" pitchFamily="18" charset="0"/>
              </a:rPr>
              <a:t>. Незабаром за нею з'явилась і друга — «Алхімік», що принесла авторові світову популярність.</a:t>
            </a:r>
          </a:p>
        </p:txBody>
      </p:sp>
    </p:spTree>
    <p:extLst>
      <p:ext uri="{BB962C8B-B14F-4D97-AF65-F5344CB8AC3E}">
        <p14:creationId xmlns:p14="http://schemas.microsoft.com/office/powerpoint/2010/main" val="17232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46" y="-23837"/>
            <a:ext cx="10502746" cy="860549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atin typeface="Cambria" pitchFamily="18" charset="0"/>
              </a:rPr>
              <a:t>Найвідоміші</a:t>
            </a:r>
            <a:r>
              <a:rPr lang="ru-RU" sz="4400" b="1" dirty="0" smtClean="0">
                <a:latin typeface="Cambria" pitchFamily="18" charset="0"/>
              </a:rPr>
              <a:t> твори Пауло Коельо</a:t>
            </a:r>
            <a:endParaRPr lang="ru-RU" sz="4400" b="1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334772" cy="6165304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</a:rPr>
              <a:t>11 </a:t>
            </a:r>
            <a:r>
              <a:rPr lang="ru-RU" dirty="0" smtClean="0">
                <a:latin typeface="Cambria" pitchFamily="18" charset="0"/>
              </a:rPr>
              <a:t>хвилин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(2003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Алхімік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(1988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Бріда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1990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Валькірії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1992 рік)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Відьма</a:t>
            </a:r>
            <a:r>
              <a:rPr lang="ru-RU" dirty="0" smtClean="0">
                <a:latin typeface="Cambria" pitchFamily="18" charset="0"/>
              </a:rPr>
              <a:t> з </a:t>
            </a:r>
            <a:r>
              <a:rPr lang="ru-RU" dirty="0" err="1" smtClean="0">
                <a:latin typeface="Cambria" pitchFamily="18" charset="0"/>
              </a:rPr>
              <a:t>Портобелло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2007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Вероніка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вирішує померти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1998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Щоденник</a:t>
            </a:r>
            <a:r>
              <a:rPr lang="ru-RU" dirty="0">
                <a:latin typeface="Cambria" pitchFamily="18" charset="0"/>
              </a:rPr>
              <a:t> мага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(1987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Диявол та </a:t>
            </a:r>
            <a:r>
              <a:rPr lang="ru-RU" dirty="0">
                <a:latin typeface="Cambria" pitchFamily="18" charset="0"/>
              </a:rPr>
              <a:t>сеньйорита Прім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2000 рік)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</a:rPr>
              <a:t>Заїр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2005 рік)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Книга </a:t>
            </a:r>
            <a:r>
              <a:rPr lang="ru-RU" dirty="0">
                <a:latin typeface="Cambria" pitchFamily="18" charset="0"/>
              </a:rPr>
              <a:t>воїна світла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1997 рік)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</a:rPr>
              <a:t>Мактуб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1994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На березі Ріо - П’єдра </a:t>
            </a:r>
            <a:r>
              <a:rPr lang="ru-RU" dirty="0">
                <a:latin typeface="Cambria" pitchFamily="18" charset="0"/>
              </a:rPr>
              <a:t>я </a:t>
            </a:r>
            <a:r>
              <a:rPr lang="ru-RU" dirty="0" smtClean="0">
                <a:latin typeface="Cambria" pitchFamily="18" charset="0"/>
              </a:rPr>
              <a:t>сіла </a:t>
            </a:r>
            <a:r>
              <a:rPr lang="ru-RU" dirty="0">
                <a:latin typeface="Cambria" pitchFamily="18" charset="0"/>
              </a:rPr>
              <a:t>та заплакала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1994 рік)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Переможець залишається один</a:t>
            </a:r>
            <a:r>
              <a:rPr lang="uk-UA" dirty="0">
                <a:latin typeface="Cambria" pitchFamily="18" charset="0"/>
              </a:rPr>
              <a:t>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2009 рік)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err="1" smtClean="0">
                <a:latin typeface="Cambria" pitchFamily="18" charset="0"/>
              </a:rPr>
              <a:t>Любовні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листи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пророка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(1997 рік)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err="1" smtClean="0">
                <a:latin typeface="Cambria" pitchFamily="18" charset="0"/>
              </a:rPr>
              <a:t>П’ята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гора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1996 рік)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Алеф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(2011 рік)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Century Schoolbook" pitchFamily="18" charset="0"/>
              </a:rPr>
              <a:t>Вероніка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вирішує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померти» 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1998 рік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C:\Users\Admin\Desktop\Пауло Коельо\Вероника решает умереть\вероника-решает-умере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798127"/>
            <a:ext cx="3744416" cy="570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4213" y="798127"/>
            <a:ext cx="7632847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 smtClean="0">
                <a:latin typeface="Cambria" pitchFamily="18" charset="0"/>
              </a:rPr>
              <a:t>Сюжет</a:t>
            </a:r>
          </a:p>
          <a:p>
            <a:pPr indent="442913" algn="just">
              <a:lnSpc>
                <a:spcPct val="95000"/>
              </a:lnSpc>
            </a:pPr>
            <a:r>
              <a:rPr lang="uk-UA" dirty="0" smtClean="0">
                <a:latin typeface="Cambria" pitchFamily="18" charset="0"/>
              </a:rPr>
              <a:t>Молода </a:t>
            </a:r>
            <a:r>
              <a:rPr lang="uk-UA" dirty="0">
                <a:latin typeface="Cambria" pitchFamily="18" charset="0"/>
              </a:rPr>
              <a:t>24-річна дівчина Вероніка з Любляни, втомившись від </a:t>
            </a:r>
            <a:r>
              <a:rPr lang="uk-UA" dirty="0" smtClean="0">
                <a:latin typeface="Cambria" pitchFamily="18" charset="0"/>
              </a:rPr>
              <a:t>нудного </a:t>
            </a:r>
            <a:r>
              <a:rPr lang="uk-UA" dirty="0">
                <a:latin typeface="Cambria" pitchFamily="18" charset="0"/>
              </a:rPr>
              <a:t>і </a:t>
            </a:r>
            <a:r>
              <a:rPr lang="uk-UA" dirty="0" smtClean="0">
                <a:latin typeface="Cambria" pitchFamily="18" charset="0"/>
              </a:rPr>
              <a:t>рутинного </a:t>
            </a:r>
            <a:r>
              <a:rPr lang="uk-UA" dirty="0">
                <a:latin typeface="Cambria" pitchFamily="18" charset="0"/>
              </a:rPr>
              <a:t>життя, вирішує покінчити з собою, прийнявши дуже велику дозу снодійного. В очікуванні дії таблеток вона побачила статтю в журналі під назвою «Де знаходиться Словенія?» і вирішила написати </a:t>
            </a:r>
            <a:r>
              <a:rPr lang="uk-UA" dirty="0" smtClean="0">
                <a:latin typeface="Cambria" pitchFamily="18" charset="0"/>
              </a:rPr>
              <a:t>відповідь.</a:t>
            </a:r>
          </a:p>
          <a:p>
            <a:pPr indent="442913" algn="just">
              <a:lnSpc>
                <a:spcPct val="95000"/>
              </a:lnSpc>
            </a:pPr>
            <a:r>
              <a:rPr lang="uk-UA" dirty="0" smtClean="0">
                <a:latin typeface="Cambria" pitchFamily="18" charset="0"/>
              </a:rPr>
              <a:t>Але </a:t>
            </a:r>
            <a:r>
              <a:rPr lang="uk-UA" dirty="0">
                <a:latin typeface="Cambria" pitchFamily="18" charset="0"/>
              </a:rPr>
              <a:t>самогубство дівчини виявилося невдалим: лікарі зуміли врятувати її, і тепер Вероніка знаходиться в </a:t>
            </a:r>
            <a:r>
              <a:rPr lang="uk-UA" dirty="0" err="1">
                <a:latin typeface="Cambria" pitchFamily="18" charset="0"/>
              </a:rPr>
              <a:t>Віллеті</a:t>
            </a:r>
            <a:r>
              <a:rPr lang="uk-UA" dirty="0">
                <a:latin typeface="Cambria" pitchFamily="18" charset="0"/>
              </a:rPr>
              <a:t> - </a:t>
            </a:r>
            <a:r>
              <a:rPr lang="uk-UA" dirty="0" smtClean="0">
                <a:latin typeface="Cambria" pitchFamily="18" charset="0"/>
              </a:rPr>
              <a:t>словенській </a:t>
            </a:r>
            <a:r>
              <a:rPr lang="uk-UA" dirty="0">
                <a:latin typeface="Cambria" pitchFamily="18" charset="0"/>
              </a:rPr>
              <a:t>лікарні для душевнохворих. Перший час Вероніку займає лише думка про те, де можна знайти таблетки, щоб таки довести свій план до кінця. </a:t>
            </a:r>
            <a:endParaRPr lang="uk-UA" dirty="0" smtClean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 smtClean="0">
                <a:latin typeface="Cambria" pitchFamily="18" charset="0"/>
              </a:rPr>
              <a:t>Дівчина </a:t>
            </a:r>
            <a:r>
              <a:rPr lang="uk-UA" dirty="0">
                <a:latin typeface="Cambria" pitchFamily="18" charset="0"/>
              </a:rPr>
              <a:t>шукає спосіб покінчити з собою, а в цей час знайомиться з іншими мешканцями </a:t>
            </a:r>
            <a:r>
              <a:rPr lang="uk-UA" dirty="0" err="1">
                <a:latin typeface="Cambria" pitchFamily="18" charset="0"/>
              </a:rPr>
              <a:t>Вілетти</a:t>
            </a:r>
            <a:r>
              <a:rPr lang="uk-UA" dirty="0">
                <a:latin typeface="Cambria" pitchFamily="18" charset="0"/>
              </a:rPr>
              <a:t>, які відкривають їй очі на трохи інший світ. 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Century Schoolbook" pitchFamily="18" charset="0"/>
              </a:rPr>
              <a:t>Вероніка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вирішує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померти» 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1998 рік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213" y="684002"/>
            <a:ext cx="7894612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 smtClean="0">
                <a:latin typeface="Cambria" pitchFamily="18" charset="0"/>
              </a:rPr>
              <a:t>…</a:t>
            </a: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Першою, з ким познайомилася Вероніка, була </a:t>
            </a:r>
            <a:r>
              <a:rPr lang="uk-UA" dirty="0" err="1">
                <a:latin typeface="Cambria" pitchFamily="18" charset="0"/>
              </a:rPr>
              <a:t>Зедка</a:t>
            </a:r>
            <a:r>
              <a:rPr lang="uk-UA" dirty="0">
                <a:latin typeface="Cambria" pitchFamily="18" charset="0"/>
              </a:rPr>
              <a:t>, що потрапила в лікарню з хронічною депресією. Ще один новий знайомий дівчини - доктор Ігор. Саме він відкриває Вероніці страшну правду про те, що в результаті спроби суїциду, серце дівчини сильно постраждало, і їй залишилося жити всього </a:t>
            </a:r>
            <a:r>
              <a:rPr lang="uk-UA" dirty="0" smtClean="0">
                <a:latin typeface="Cambria" pitchFamily="18" charset="0"/>
              </a:rPr>
              <a:t>тиждень.</a:t>
            </a:r>
          </a:p>
          <a:p>
            <a:pPr indent="442913" algn="just">
              <a:lnSpc>
                <a:spcPct val="95000"/>
              </a:lnSpc>
            </a:pPr>
            <a:r>
              <a:rPr lang="uk-UA" dirty="0" smtClean="0">
                <a:latin typeface="Cambria" pitchFamily="18" charset="0"/>
              </a:rPr>
              <a:t>Дізнавшись </a:t>
            </a:r>
            <a:r>
              <a:rPr lang="uk-UA" dirty="0">
                <a:latin typeface="Cambria" pitchFamily="18" charset="0"/>
              </a:rPr>
              <a:t>про це Вероніка розуміє, що до неї повернулося бажання жити, вона вже не хоче помирати, вона рада </a:t>
            </a:r>
            <a:r>
              <a:rPr lang="uk-UA" dirty="0" smtClean="0">
                <a:latin typeface="Cambria" pitchFamily="18" charset="0"/>
              </a:rPr>
              <a:t>своїй новій знайомій </a:t>
            </a:r>
            <a:r>
              <a:rPr lang="uk-UA" dirty="0">
                <a:latin typeface="Cambria" pitchFamily="18" charset="0"/>
              </a:rPr>
              <a:t>Марі, вона закохана в Едуарда - іншого пацієнта лікарні, який страждає від шизофренії, але дівчина усвідомлює, що вибору у неї немає і вирішує прожити решту днів, як мовиться, «на повну котушку».</a:t>
            </a:r>
          </a:p>
          <a:p>
            <a:pPr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Коли Вероніці залишається жити всього день або два, вона разом з Едуардом втікає з лікарні, щоб на волі провести свої останні години життя.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5122" name="Picture 2" descr="C:\Users\Admin\Desktop\Пауло Коельо\Вероника решает умереть\veronik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836712"/>
            <a:ext cx="381642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 anchor="t"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sz="4800" b="1" dirty="0" err="1">
                <a:solidFill>
                  <a:srgbClr val="C00000"/>
                </a:solidFill>
                <a:latin typeface="Century Schoolbook" pitchFamily="18" charset="0"/>
              </a:rPr>
              <a:t>Одинадцять</a:t>
            </a:r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Century Schoolbook" pitchFamily="18" charset="0"/>
              </a:rPr>
              <a:t>хвилин</a:t>
            </a: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» </a:t>
            </a:r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2003 рік</a:t>
            </a:r>
            <a:endParaRPr lang="ru-RU" sz="4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3039" y="980728"/>
            <a:ext cx="4231864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 smtClean="0">
                <a:latin typeface="Cambria" pitchFamily="18" charset="0"/>
              </a:rPr>
              <a:t>Сюжет</a:t>
            </a:r>
            <a:endParaRPr lang="uk-UA" sz="3200" dirty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Марія, дівчина з бразильської провінції, піддавшись на умовляння вербувальника, їде працювати в Швейцарію — танцівницею в закритому клубі. </a:t>
            </a:r>
            <a:endParaRPr lang="uk-UA" dirty="0" smtClean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 smtClean="0">
                <a:latin typeface="Cambria" pitchFamily="18" charset="0"/>
              </a:rPr>
              <a:t>Одначе </a:t>
            </a:r>
            <a:r>
              <a:rPr lang="uk-UA" dirty="0">
                <a:latin typeface="Cambria" pitchFamily="18" charset="0"/>
              </a:rPr>
              <a:t>дійсність виявилася далекою від обіцянок, й Марія стає повією. Та на цьому шляху її чекає зустріч, яка змінить її саму та її життя</a:t>
            </a:r>
            <a:r>
              <a:rPr lang="uk-UA" dirty="0" smtClean="0">
                <a:latin typeface="Cambria" pitchFamily="18" charset="0"/>
              </a:rPr>
              <a:t>.</a:t>
            </a:r>
            <a:endParaRPr lang="uk-UA" sz="1800" dirty="0">
              <a:latin typeface="Cambria" pitchFamily="18" charset="0"/>
            </a:endParaRPr>
          </a:p>
        </p:txBody>
      </p:sp>
      <p:pic>
        <p:nvPicPr>
          <p:cNvPr id="6146" name="Picture 2" descr="C:\Users\Admin\Desktop\Пауло Коельо\11 хвилин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797351"/>
            <a:ext cx="3772843" cy="605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Пауло Коельо\11 хвилин\coelho-11minu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91" y="847934"/>
            <a:ext cx="4032448" cy="605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760512"/>
          </a:xfrm>
        </p:spPr>
        <p:txBody>
          <a:bodyPr anchor="t"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sz="4800" b="1" dirty="0" err="1">
                <a:solidFill>
                  <a:srgbClr val="C00000"/>
                </a:solidFill>
                <a:latin typeface="Century Schoolbook" pitchFamily="18" charset="0"/>
              </a:rPr>
              <a:t>Алхімік</a:t>
            </a:r>
            <a:r>
              <a:rPr lang="ru-RU" sz="4800" b="1" dirty="0">
                <a:solidFill>
                  <a:srgbClr val="C00000"/>
                </a:solidFill>
                <a:latin typeface="Century Schoolbook" pitchFamily="18" charset="0"/>
              </a:rPr>
              <a:t>» 1988 </a:t>
            </a:r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</a:rPr>
              <a:t>рік</a:t>
            </a:r>
            <a:endParaRPr lang="ru-RU" sz="4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6220" y="980728"/>
            <a:ext cx="7788683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200" dirty="0" smtClean="0">
                <a:latin typeface="Cambria" pitchFamily="18" charset="0"/>
              </a:rPr>
              <a:t>Сюжет</a:t>
            </a:r>
            <a:endParaRPr lang="uk-UA" sz="3200" dirty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«Алхімік» розповідає про подорож пастуха з Андалусії на ім'я Сантьяго. Сантьяго вірить, що його повторювані сни віщі, вирішує звернутися до ворожки аби з'ясувати їхнє значення. Вона розповідає про існування скарбу в Єгипетських пірамідах. Коли він виходив, ворожка зазначила, що якщо він знайде скарб — вона хоче його десяту частину</a:t>
            </a:r>
            <a:r>
              <a:rPr lang="uk-UA" dirty="0" smtClean="0">
                <a:latin typeface="Cambria" pitchFamily="18" charset="0"/>
              </a:rPr>
              <a:t>.</a:t>
            </a:r>
            <a:endParaRPr lang="uk-UA" dirty="0">
              <a:latin typeface="Cambria" pitchFamily="18" charset="0"/>
            </a:endParaRPr>
          </a:p>
          <a:p>
            <a:pPr indent="442913" algn="just">
              <a:lnSpc>
                <a:spcPct val="95000"/>
              </a:lnSpc>
            </a:pPr>
            <a:r>
              <a:rPr lang="uk-UA" dirty="0">
                <a:latin typeface="Cambria" pitchFamily="18" charset="0"/>
              </a:rPr>
              <a:t>На початку його подорожі він зустрічає старого короля, що переконує його продати овець та відправитися у подорож до Єгипту, а також розповідає його власне життя, зокрема, що він хотів здійснити у житті. Його слова: «Якщо ти чогось хочеш — увесь Всесвіт буде сприяти тому, щоб твоє бажання збулося» є глибиною філософії та стали головним девізом книги</a:t>
            </a:r>
            <a:r>
              <a:rPr lang="uk-UA" dirty="0" smtClean="0">
                <a:latin typeface="Cambria" pitchFamily="18" charset="0"/>
              </a:rPr>
              <a:t>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7170" name="Picture 2" descr="C:\Users\Admin\Desktop\Пауло Коельо\Алхімік\1214349570_paul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988102"/>
            <a:ext cx="4104456" cy="578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1242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TS102787940</vt:lpstr>
      <vt:lpstr>Пауло Коельо</vt:lpstr>
      <vt:lpstr>Презентация PowerPoint</vt:lpstr>
      <vt:lpstr>Презентация PowerPoint</vt:lpstr>
      <vt:lpstr>Презентация PowerPoint</vt:lpstr>
      <vt:lpstr>Найвідоміші твори Пауло Коельо</vt:lpstr>
      <vt:lpstr>«Вероніка вирішує померти» 1998 рік</vt:lpstr>
      <vt:lpstr>«Вероніка вирішує померти» 1998 рік</vt:lpstr>
      <vt:lpstr>«Одинадцять хвилин» 2003 рік</vt:lpstr>
      <vt:lpstr>«Алхімік» 1988 рік</vt:lpstr>
      <vt:lpstr>«Алхімік» 1988 рік</vt:lpstr>
      <vt:lpstr>Цитати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2014-02-23T14:24:48Z</dcterms:created>
  <dcterms:modified xsi:type="dcterms:W3CDTF">2014-02-23T16:00:08Z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