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627C330-E79F-46A1-8A39-6504CD6C7075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B33E19-B14F-4C40-B8D2-26B6F3D26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3928" y="116632"/>
            <a:ext cx="5105400" cy="2664296"/>
          </a:xfrm>
        </p:spPr>
        <p:txBody>
          <a:bodyPr/>
          <a:lstStyle/>
          <a:p>
            <a:r>
              <a:rPr lang="ru-RU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«Портрет </a:t>
            </a:r>
            <a:r>
              <a:rPr lang="ru-RU" sz="36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ru-RU" sz="3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Грея» </a:t>
            </a:r>
            <a:r>
              <a:rPr lang="ru-RU" sz="32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мій</a:t>
            </a:r>
            <a:r>
              <a:rPr lang="ru-RU" sz="32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улюблений</a:t>
            </a:r>
            <a:r>
              <a:rPr lang="ru-RU" sz="32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sz="32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32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3200" b="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лірератури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portret-doriana-greya-soderjanie5.jpg"/>
          <p:cNvPicPr>
            <a:picLocks noChangeAspect="1"/>
          </p:cNvPicPr>
          <p:nvPr/>
        </p:nvPicPr>
        <p:blipFill>
          <a:blip r:embed="rId2" cstate="print"/>
          <a:srcRect l="2520" b="12447"/>
          <a:stretch>
            <a:fillRect/>
          </a:stretch>
        </p:blipFill>
        <p:spPr>
          <a:xfrm>
            <a:off x="179512" y="764729"/>
            <a:ext cx="4392488" cy="5904631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uk-UA" b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Цікаві факти</a:t>
            </a:r>
            <a:endParaRPr lang="ru-RU" b="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5400600" cy="5616624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Роман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екранізувався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остання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екранізація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прокат 09.09.09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Сучасний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британський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Вілл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Селф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запропонував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романі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Доріан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Dorian, 1992)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напівпародійну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версію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Грея. Час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книги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Селфа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— 80-ті роки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неологізмів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введених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Дугласом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Коуплендом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романі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X»,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Доріан-грейство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приховувати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старіння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Цей роман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написаний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три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тижні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хвороба «Синдром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Грея» — культ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молодості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страх перед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зів'яненням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старінням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ru-RU" dirty="0"/>
          </a:p>
        </p:txBody>
      </p:sp>
      <p:pic>
        <p:nvPicPr>
          <p:cNvPr id="4" name="Рисунок 3" descr="The_picture_of_Dorian_Gray_by_FrankVen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7597" y="1124744"/>
            <a:ext cx="3346403" cy="4464496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uk-UA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Екранізація роману</a:t>
            </a:r>
            <a:endParaRPr lang="ru-RU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187220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У 2009 році режисером Олівером Паркером було знято фільм за мотивами роману </a:t>
            </a:r>
            <a:r>
              <a:rPr lang="uk-UA" dirty="0" err="1" smtClean="0"/>
              <a:t>“Портрет</a:t>
            </a:r>
            <a:r>
              <a:rPr lang="uk-UA" dirty="0" smtClean="0"/>
              <a:t> </a:t>
            </a:r>
            <a:r>
              <a:rPr lang="uk-UA" dirty="0" err="1" smtClean="0"/>
              <a:t>Доріана</a:t>
            </a:r>
            <a:r>
              <a:rPr lang="uk-UA" dirty="0" smtClean="0"/>
              <a:t> </a:t>
            </a:r>
            <a:r>
              <a:rPr lang="uk-UA" dirty="0" err="1" smtClean="0"/>
              <a:t>Грея”</a:t>
            </a:r>
            <a:r>
              <a:rPr lang="uk-UA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Гасло фільму - </a:t>
            </a:r>
            <a:r>
              <a:rPr lang="uk-UA" sz="3900" b="1" i="1" dirty="0" smtClean="0">
                <a:latin typeface="Times New Roman" pitchFamily="18" charset="0"/>
                <a:cs typeface="Times New Roman" pitchFamily="18" charset="0"/>
              </a:rPr>
              <a:t>«Молодий назавжди. Проклятий навіки »</a:t>
            </a:r>
            <a:endParaRPr lang="ru-RU" sz="39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00001b.jpg"/>
          <p:cNvPicPr>
            <a:picLocks noChangeAspect="1"/>
          </p:cNvPicPr>
          <p:nvPr/>
        </p:nvPicPr>
        <p:blipFill>
          <a:blip r:embed="rId2" cstate="print"/>
          <a:srcRect b="19823"/>
          <a:stretch>
            <a:fillRect/>
          </a:stretch>
        </p:blipFill>
        <p:spPr>
          <a:xfrm>
            <a:off x="827584" y="3356992"/>
            <a:ext cx="6858000" cy="3092921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79912" y="5756752"/>
            <a:ext cx="5114778" cy="1101248"/>
          </a:xfrm>
        </p:spPr>
        <p:txBody>
          <a:bodyPr/>
          <a:lstStyle/>
          <a:p>
            <a:r>
              <a:rPr lang="uk-UA" dirty="0" smtClean="0"/>
              <a:t>2014 р.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4536504" cy="6051072"/>
          </a:xfrm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«Портрет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Грея»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роман Оскара Уайльда,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найвідоміший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найпопулярніший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1890 року. Друга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автор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доповнив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дописав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розділи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1891 року.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87px-Lippincott_doriangr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32656"/>
            <a:ext cx="3535726" cy="54726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16016" y="5733256"/>
            <a:ext cx="3387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Обкладинка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7776864" cy="640871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Назва в оригіналі – 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Picture of Dorian Gray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Font typeface="Wingdings" pitchFamily="2" charset="2"/>
              <a:buChar char="v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фантастика,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роман</a:t>
            </a:r>
          </a:p>
          <a:p>
            <a:pPr>
              <a:buFont typeface="Wingdings" pitchFamily="2" charset="2"/>
              <a:buChar char="v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"Портрет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Грея" Оскар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Вайльд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висвітлює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міжособистісним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аспектами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Оскар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Вайльд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взаємозв'язок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думку художника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Безіла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дзеркало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духовний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зображуваних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Життєве кредо автора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754760" cy="4846320"/>
          </a:xfrm>
        </p:spPr>
        <p:txBody>
          <a:bodyPr/>
          <a:lstStyle/>
          <a:p>
            <a:pPr>
              <a:spcBef>
                <a:spcPct val="50000"/>
              </a:spcBef>
              <a:buNone/>
            </a:pPr>
            <a:r>
              <a:rPr lang="uk-UA" sz="2800" i="1" dirty="0" err="1" smtClean="0">
                <a:solidFill>
                  <a:srgbClr val="008000"/>
                </a:solidFill>
                <a:latin typeface="Times New Roman" pitchFamily="18" charset="0"/>
              </a:rPr>
              <a:t>“До</a:t>
            </a:r>
            <a:r>
              <a:rPr lang="uk-UA" sz="2800" i="1" dirty="0" smtClean="0">
                <a:solidFill>
                  <a:srgbClr val="008000"/>
                </a:solidFill>
                <a:latin typeface="Times New Roman" pitchFamily="18" charset="0"/>
              </a:rPr>
              <a:t> мистецтва я ставився, як до найвищої діяльності; життя я вважав одним із проявів </a:t>
            </a:r>
            <a:r>
              <a:rPr lang="uk-UA" sz="2800" i="1" dirty="0" err="1" smtClean="0">
                <a:solidFill>
                  <a:srgbClr val="008000"/>
                </a:solidFill>
                <a:latin typeface="Times New Roman" pitchFamily="18" charset="0"/>
              </a:rPr>
              <a:t>творчості”</a:t>
            </a:r>
            <a:endParaRPr lang="uk-UA" sz="2800" i="1" dirty="0" smtClean="0">
              <a:solidFill>
                <a:srgbClr val="008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uk-UA" sz="2800" i="1" dirty="0" smtClean="0">
                <a:solidFill>
                  <a:srgbClr val="008000"/>
                </a:solidFill>
                <a:latin typeface="Times New Roman" pitchFamily="18" charset="0"/>
              </a:rPr>
              <a:t>			</a:t>
            </a:r>
            <a:r>
              <a:rPr lang="uk-UA" sz="2800" dirty="0" smtClean="0">
                <a:solidFill>
                  <a:srgbClr val="008000"/>
                </a:solidFill>
                <a:latin typeface="Times New Roman" pitchFamily="18" charset="0"/>
              </a:rPr>
              <a:t>О.Уайльд</a:t>
            </a:r>
            <a:endParaRPr lang="ru-RU" sz="2800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pic>
        <p:nvPicPr>
          <p:cNvPr id="4" name="Рисунок 3" descr="600x602_0xd42ee42a_1464657917138191192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1412776"/>
            <a:ext cx="4873724" cy="488997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139952" y="188640"/>
            <a:ext cx="4104580" cy="62674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добре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егоїста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злочинця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знищує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душу. Оскар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Вайльд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підкреслює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виправляти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докоряти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них. Людина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знищити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вона сама.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T55dg7.jpeg"/>
          <p:cNvSpPr>
            <a:spLocks noChangeAspect="1" noChangeArrowheads="1"/>
          </p:cNvSpPr>
          <p:nvPr/>
        </p:nvSpPr>
        <p:spPr bwMode="auto">
          <a:xfrm>
            <a:off x="155575" y="-2605088"/>
            <a:ext cx="4305300" cy="5429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T55dg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60648"/>
            <a:ext cx="4305300" cy="5429250"/>
          </a:xfrm>
          <a:prstGeom prst="rect">
            <a:avLst/>
          </a:prstGeom>
        </p:spPr>
      </p:pic>
      <p:sp>
        <p:nvSpPr>
          <p:cNvPr id="15364" name="AutoShape 4" descr="T55dg7.jpeg"/>
          <p:cNvSpPr>
            <a:spLocks noChangeAspect="1" noChangeArrowheads="1"/>
          </p:cNvSpPr>
          <p:nvPr/>
        </p:nvSpPr>
        <p:spPr bwMode="auto">
          <a:xfrm>
            <a:off x="155575" y="-2605088"/>
            <a:ext cx="4305300" cy="5429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Grp="1" noChangeArrowheads="1"/>
          </p:cNvSpPr>
          <p:nvPr>
            <p:ph idx="1"/>
          </p:nvPr>
        </p:nvSpPr>
        <p:spPr bwMode="auto">
          <a:xfrm>
            <a:off x="3059832" y="2420888"/>
            <a:ext cx="1828056" cy="1531552"/>
          </a:xfrm>
          <a:prstGeom prst="ellipse">
            <a:avLst/>
          </a:prstGeom>
          <a:solidFill>
            <a:srgbClr val="00B050"/>
          </a:solidFill>
          <a:ln w="317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None/>
            </a:pPr>
            <a:r>
              <a:rPr lang="uk-UA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ДОРІАН</a:t>
            </a:r>
            <a:br>
              <a:rPr lang="uk-UA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uk-UA" sz="24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ГРЕЙ</a:t>
            </a:r>
            <a:endParaRPr lang="ru-RU" sz="24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259632" y="3573016"/>
            <a:ext cx="13255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Боягуз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67544" y="2060848"/>
            <a:ext cx="237648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Уособлення краси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1619672" y="1052736"/>
            <a:ext cx="51133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 здатний на глибокі серйозні почуття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5651500" y="1989138"/>
            <a:ext cx="2879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Безсердечний егоїст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796136" y="3645024"/>
            <a:ext cx="226677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Вбивця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товариша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5724128" y="4725144"/>
            <a:ext cx="21605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Розпусник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827584" y="4725144"/>
            <a:ext cx="4495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Вбивця власної совісті, душі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339751" y="3644900"/>
            <a:ext cx="792385" cy="1441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 flipV="1">
            <a:off x="2699791" y="2348880"/>
            <a:ext cx="719783" cy="2160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995638" y="1412776"/>
            <a:ext cx="297" cy="1008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4787726" y="2276872"/>
            <a:ext cx="864393" cy="5760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4715718" y="3645024"/>
            <a:ext cx="1080417" cy="2160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2915815" y="3933056"/>
            <a:ext cx="791791" cy="9361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4427686" y="3861048"/>
            <a:ext cx="1584473" cy="9361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Пороки </a:t>
            </a:r>
            <a:r>
              <a:rPr lang="uk-UA" sz="4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uk-UA" sz="4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Грея</a:t>
            </a:r>
            <a:endParaRPr lang="ru-RU" sz="4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5"/>
          <p:cNvSpPr>
            <a:spLocks noGrp="1" noChangeArrowheads="1"/>
          </p:cNvSpPr>
          <p:nvPr>
            <p:ph idx="1"/>
          </p:nvPr>
        </p:nvSpPr>
        <p:spPr bwMode="auto">
          <a:xfrm>
            <a:off x="395536" y="1556792"/>
            <a:ext cx="1944216" cy="1296144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None/>
            </a:pPr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Усвідомлення </a:t>
            </a:r>
          </a:p>
          <a:p>
            <a:pPr algn="l">
              <a:buNone/>
            </a:pPr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своєї краси</a:t>
            </a: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348038" y="1773238"/>
            <a:ext cx="2087562" cy="93503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22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Захоплення</a:t>
            </a:r>
          </a:p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бутафорією</a:t>
            </a: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940152" y="1772816"/>
            <a:ext cx="2088232" cy="93503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3175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Егоїзм та</a:t>
            </a:r>
          </a:p>
          <a:p>
            <a:r>
              <a:rPr lang="uk-UA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безсердечність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79512" y="3645024"/>
            <a:ext cx="2447925" cy="93662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 sz="2000"/>
          </a:p>
          <a:p>
            <a:r>
              <a:rPr lang="uk-UA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Розпуста</a:t>
            </a:r>
          </a:p>
          <a:p>
            <a:endParaRPr lang="ru-RU" sz="2000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3492500" y="3644900"/>
            <a:ext cx="2160588" cy="86518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Вбивство</a:t>
            </a:r>
            <a:r>
              <a:rPr lang="uk-UA" sz="2000" dirty="0"/>
              <a:t> </a:t>
            </a:r>
          </a:p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людини</a:t>
            </a: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6156176" y="3645024"/>
            <a:ext cx="1943100" cy="8636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Страх</a:t>
            </a: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79512" y="5373216"/>
            <a:ext cx="2627313" cy="10810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Вбивство совісті</a:t>
            </a:r>
          </a:p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та душі</a:t>
            </a: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923928" y="5229200"/>
            <a:ext cx="4105275" cy="115252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Шлях до пороку</a:t>
            </a:r>
          </a:p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</a:p>
          <a:p>
            <a:r>
              <a:rPr lang="uk-UA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Шлях до самознищення</a:t>
            </a: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2339975" y="2133600"/>
            <a:ext cx="976313" cy="288925"/>
          </a:xfrm>
          <a:prstGeom prst="chevron">
            <a:avLst>
              <a:gd name="adj" fmla="val 84478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5508104" y="2060849"/>
            <a:ext cx="400249" cy="288032"/>
          </a:xfrm>
          <a:prstGeom prst="chevron">
            <a:avLst>
              <a:gd name="adj" fmla="val 84478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2699792" y="3933057"/>
            <a:ext cx="760289" cy="288032"/>
          </a:xfrm>
          <a:prstGeom prst="chevron">
            <a:avLst>
              <a:gd name="adj" fmla="val 84478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5652120" y="3933057"/>
            <a:ext cx="544265" cy="144015"/>
          </a:xfrm>
          <a:prstGeom prst="chevron">
            <a:avLst>
              <a:gd name="adj" fmla="val 84478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2843809" y="5661248"/>
            <a:ext cx="1080120" cy="288032"/>
          </a:xfrm>
          <a:prstGeom prst="leftRightArrow">
            <a:avLst>
              <a:gd name="adj1" fmla="val 50000"/>
              <a:gd name="adj2" fmla="val 59281"/>
            </a:avLst>
          </a:prstGeom>
          <a:solidFill>
            <a:schemeClr val="tx1"/>
          </a:soli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4896544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Уайльд у передмові до роману слушно писав: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«Суперечки з приводу мистецького твору свідчать, що цей твір новий, складний і життєздатний».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"Портрет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Доріана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Грея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" можна тлумачити по-різному, але не визнавати його безумовну неординарність і художню довершеність - неможливо. Критики, сперечаючись з окремих питань стосовно мистецьких позицій Оскара Уайльда, доходять спільного висновку про роман: це твір новий, складний і життєздатний. Свідченням цього є довголітнє життя роману, в якому кожне нове покоління читачів знаходить те, що співзвучне даному часу, що хвилює душу, збагачує розум, приносить насолоду, бо творчість великого англійського письменника Оскара Уайльда - то справжнє мистецтво.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T55dg4.jpeg"/>
          <p:cNvPicPr>
            <a:picLocks noChangeAspect="1"/>
          </p:cNvPicPr>
          <p:nvPr/>
        </p:nvPicPr>
        <p:blipFill>
          <a:blip r:embed="rId2" cstate="print"/>
          <a:srcRect l="6261" t="4898" r="4641" b="11341"/>
          <a:stretch>
            <a:fillRect/>
          </a:stretch>
        </p:blipFill>
        <p:spPr>
          <a:xfrm>
            <a:off x="5076056" y="548680"/>
            <a:ext cx="3909665" cy="5544616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0040"/>
            <a:ext cx="7228656" cy="444664"/>
          </a:xfrm>
        </p:spPr>
        <p:txBody>
          <a:bodyPr>
            <a:normAutofit/>
          </a:bodyPr>
          <a:lstStyle/>
          <a:p>
            <a:r>
              <a:rPr lang="uk-UA" sz="2400" b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Афоризми великих людей про красу</a:t>
            </a:r>
            <a:endParaRPr lang="ru-RU" sz="2400" b="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7516688" cy="56190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“Не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зовнішність треба прикрашати, а бути красивим в духовних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починаннях”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(Фалес).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“Краса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– це королева, яка владарює дуже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недовго”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(Сократ).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“В істинній красі завжди є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ґандж”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(Ф. Бекон).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“Той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хто красиво говорить і має приємну зовнішність, рідко буває істинно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людяним”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(Конфуцій).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“Любов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одна, проте підробок під неї –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тисячі”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(Ф. де Ларошфуко).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“Ми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знаємо, що любов сильна, як смерть; проте тендітна, як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скло”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(Г. де Мопассан).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“Любов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– це квіти моралі; немає у людини здорового морального кореня – немає і шляхетної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любові”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(В.Сухомлинський).</a:t>
            </a:r>
            <a:endParaRPr lang="ru-RU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v"/>
              <a:tabLst>
                <a:tab pos="571500" algn="l"/>
              </a:tabLst>
            </a:pP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“Лицемірна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любов гірше </a:t>
            </a:r>
            <a:r>
              <a:rPr lang="uk-UA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ненависті”</a:t>
            </a:r>
            <a:r>
              <a:rPr lang="uk-UA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(Пліній).</a:t>
            </a:r>
            <a:endParaRPr lang="uk-UA" sz="28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3">
      <a:dk1>
        <a:sysClr val="windowText" lastClr="000000"/>
      </a:dk1>
      <a:lt1>
        <a:sysClr val="window" lastClr="FFFFFF"/>
      </a:lt1>
      <a:dk2>
        <a:srgbClr val="66FFCC"/>
      </a:dk2>
      <a:lt2>
        <a:srgbClr val="FFFFFF"/>
      </a:lt2>
      <a:accent1>
        <a:srgbClr val="66FFCC"/>
      </a:accent1>
      <a:accent2>
        <a:srgbClr val="66FFCC"/>
      </a:accent2>
      <a:accent3>
        <a:srgbClr val="DE6C36"/>
      </a:accent3>
      <a:accent4>
        <a:srgbClr val="F9B639"/>
      </a:accent4>
      <a:accent5>
        <a:srgbClr val="66FFCC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</TotalTime>
  <Words>635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«Портрет Доріана Грея» - мій улюблений твір зі світової лірератури </vt:lpstr>
      <vt:lpstr>Слайд 2</vt:lpstr>
      <vt:lpstr>Слайд 3</vt:lpstr>
      <vt:lpstr>Життєве кредо автора</vt:lpstr>
      <vt:lpstr>Слайд 5</vt:lpstr>
      <vt:lpstr>Слайд 6</vt:lpstr>
      <vt:lpstr>Пороки Доріана Грея</vt:lpstr>
      <vt:lpstr>Слайд 8</vt:lpstr>
      <vt:lpstr>Афоризми великих людей про красу</vt:lpstr>
      <vt:lpstr>Цікаві факти</vt:lpstr>
      <vt:lpstr>Екранізація роману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«Портрет Доріана Грея» - мій улюблений твір зі світової лірератури</dc:title>
  <dc:creator>RePack by SPecialiST</dc:creator>
  <cp:lastModifiedBy>RePack by SPecialiST</cp:lastModifiedBy>
  <cp:revision>15</cp:revision>
  <dcterms:created xsi:type="dcterms:W3CDTF">2014-05-12T16:06:50Z</dcterms:created>
  <dcterms:modified xsi:type="dcterms:W3CDTF">2014-05-12T18:14:30Z</dcterms:modified>
</cp:coreProperties>
</file>