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4" r:id="rId8"/>
    <p:sldId id="270" r:id="rId9"/>
    <p:sldId id="271" r:id="rId10"/>
    <p:sldId id="272" r:id="rId11"/>
    <p:sldId id="269" r:id="rId12"/>
    <p:sldId id="266" r:id="rId13"/>
    <p:sldId id="268" r:id="rId14"/>
    <p:sldId id="265" r:id="rId15"/>
    <p:sldId id="273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95D007-D76F-4D3F-B557-8DA092310B24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205E24-6CF7-461E-BBF0-180096D90643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564904"/>
            <a:ext cx="7772400" cy="1975104"/>
          </a:xfrm>
        </p:spPr>
        <p:txBody>
          <a:bodyPr/>
          <a:lstStyle/>
          <a:p>
            <a:pPr algn="ctr"/>
            <a:r>
              <a:rPr lang="uk-UA" sz="4400" dirty="0" smtClean="0"/>
              <a:t>Артюр Рембо</a:t>
            </a:r>
            <a:endParaRPr lang="uk-UA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581128"/>
            <a:ext cx="7772400" cy="1080120"/>
          </a:xfrm>
        </p:spPr>
        <p:txBody>
          <a:bodyPr/>
          <a:lstStyle/>
          <a:p>
            <a:pPr algn="r"/>
            <a:r>
              <a:rPr lang="uk-UA" b="1" dirty="0" smtClean="0"/>
              <a:t>Підготував Лагода Віталій,</a:t>
            </a:r>
          </a:p>
          <a:p>
            <a:pPr algn="r"/>
            <a:r>
              <a:rPr lang="uk-UA" b="1" dirty="0" smtClean="0"/>
              <a:t>Учень 7-Б </a:t>
            </a:r>
            <a:r>
              <a:rPr lang="uk-UA" b="1" dirty="0" smtClean="0"/>
              <a:t>класу</a:t>
            </a:r>
            <a:endParaRPr lang="uk-UA" b="1" dirty="0"/>
          </a:p>
        </p:txBody>
      </p:sp>
      <p:pic>
        <p:nvPicPr>
          <p:cNvPr id="1026" name="Picture 2" descr="F:\Carjat_Arthur_Rimbaud_1872_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88640"/>
            <a:ext cx="2376264" cy="3595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Творчість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У третій період творчості (1872-1873) Рембо пише цикл «Осяяння», який засвідчив народження незвичайної форми вірша, що можна назвати і віршем у прозі, і ритмізованою прозою. Чарівною красою віє від загадкових картин, навіяних гарячковою вільною фантазією поета. Головне в «Осяяннях» — фіксація особистих настроїв і відчуттів, незалежно від того, що їх викликало: «Є в лісі птах, його спів затримує вас і змушує червоніти. Є годинник, який не дзвонить. Є вибоїна з гніздом білих звіряток. Є собор, який запалає, й озеро, яке підіймається. Є маленький візок, що, покинутий у гаю або ж заквітчаний стрічками, котиться по стежці. Є трупа маленьких акторів у костюмах, що з’являються на дорозі перед стіною лісу. Є, нарешті, й такі, що тебе проганяють, коли ти спраглий і голодний».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Твори, надруковані за життя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П’яний корабель </a:t>
            </a:r>
            <a:r>
              <a:rPr lang="uk-UA" dirty="0" smtClean="0"/>
              <a:t>/ </a:t>
            </a:r>
            <a:r>
              <a:rPr lang="en-US" i="1" dirty="0" smtClean="0"/>
              <a:t>Le bateau </a:t>
            </a:r>
            <a:r>
              <a:rPr lang="en-US" i="1" dirty="0" err="1" smtClean="0"/>
              <a:t>ivre</a:t>
            </a:r>
            <a:r>
              <a:rPr lang="en-US" dirty="0" smtClean="0"/>
              <a:t> (1871)</a:t>
            </a:r>
          </a:p>
          <a:p>
            <a:r>
              <a:rPr lang="uk-UA" dirty="0" smtClean="0"/>
              <a:t>Одне літо </a:t>
            </a:r>
            <a:r>
              <a:rPr lang="uk-UA" dirty="0" smtClean="0"/>
              <a:t>в </a:t>
            </a:r>
            <a:r>
              <a:rPr lang="uk-UA" dirty="0" smtClean="0"/>
              <a:t>пеклі </a:t>
            </a:r>
            <a:r>
              <a:rPr lang="uk-UA" dirty="0" smtClean="0"/>
              <a:t>/ </a:t>
            </a:r>
            <a:r>
              <a:rPr lang="en-US" i="1" dirty="0" err="1" smtClean="0"/>
              <a:t>Une</a:t>
            </a:r>
            <a:r>
              <a:rPr lang="en-US" i="1" dirty="0" smtClean="0"/>
              <a:t> Saison en </a:t>
            </a:r>
            <a:r>
              <a:rPr lang="en-US" i="1" dirty="0" err="1" smtClean="0"/>
              <a:t>Enfer</a:t>
            </a:r>
            <a:r>
              <a:rPr lang="en-US" dirty="0" smtClean="0"/>
              <a:t> (1873)</a:t>
            </a:r>
          </a:p>
          <a:p>
            <a:r>
              <a:rPr lang="uk-UA" dirty="0" smtClean="0"/>
              <a:t>Осяяння </a:t>
            </a:r>
            <a:r>
              <a:rPr lang="uk-UA" dirty="0" smtClean="0"/>
              <a:t>/ </a:t>
            </a:r>
            <a:r>
              <a:rPr lang="en-US" i="1" dirty="0" smtClean="0"/>
              <a:t>Les illuminations</a:t>
            </a:r>
            <a:r>
              <a:rPr lang="en-US" dirty="0" smtClean="0"/>
              <a:t> (1874</a:t>
            </a:r>
            <a:r>
              <a:rPr lang="en-US" dirty="0" smtClean="0"/>
              <a:t>)</a:t>
            </a:r>
            <a:endParaRPr lang="en-US" dirty="0" smtClean="0"/>
          </a:p>
        </p:txBody>
      </p:sp>
      <p:pic>
        <p:nvPicPr>
          <p:cNvPr id="2050" name="Picture 2" descr="F:\470px-Arthur_Rimbaud_by_Vallot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212976"/>
            <a:ext cx="2526407" cy="322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П'яний корабель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uk-UA" sz="1600" dirty="0" smtClean="0"/>
              <a:t>Один з найвідоміших віршів «П'яний корабель», створений влітку 1871 року. «П'яний корабель» — розповідь про мандрівку, яку має намір здійснити поет. Якийсь корабель, що починає плавання неспокійним морем, швидко втрачає і екіпаж, і кермо, і, врешті-решт, готовий піти на дно. Цей корабель перетворюється на символ, наочне, зриме втілення поета, стану його душі. У вірші виникає подвійний образ «корабля-людини», подвійної долі — і розбитого корабля, і розбитого серця поета. Рембо не лише малює у вигляді «п'яного корабля» свою мандрівку за «невідомим». Він передбачає і швидку загибель корабля, що розпочав небезпечний шлях, і свою поетичну долю. «П'яний корабель» — це також своєрідний міф про світ, поетова сповідь в образі «маленької одіссеї», подорожі в пошуках самого себе. Поет ототожнює себе з кораблем, який, втративши команду, «</a:t>
            </a:r>
            <a:r>
              <a:rPr lang="uk-UA" sz="1600" dirty="0" err="1" smtClean="0"/>
              <a:t>позбувшися</a:t>
            </a:r>
            <a:r>
              <a:rPr lang="uk-UA" sz="1600" dirty="0" smtClean="0"/>
              <a:t> свого вантажу», у захваті віддається стихії. І вірші переплітаються протилежні почуття: завзятість і тривога, захоплення безмежною волею і страх загубитися назавжди. «Підстановка», яка відбулася в «П'яному кораблі», ознаменувала формування нової поетичної системи, заснованої на символічному відображенні дійсності.</a:t>
            </a:r>
            <a:endParaRPr lang="uk-UA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Творчість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Слідом за «П'яним кораблем» з'явилася низка поезій, написаних улітку 1872 року під час поневірянь поета. Це останні вірші Рембо, і вони знов-таки становлять особливий етап його творчості. Поет став «ясновидцем». Образ суспільства майже зовсім зникає з його творів. Може здатися, що останні поезії Рембо — це ніби мандрівні замальовки, зроблені дуже спостережливим поетом під час його поневірянь. Ось Брюссель, у якому так часто бував Рембо; ось мандрівник, утомившись, п'є («Сльоза»), ось він розповідає про свої думки (), про «юне подружжя», можливо, зустрінуте по дорозі («Мішель і Христина»). Утім, в «Останніх віршах» Рембо зовсім реальні, конкретні враження абстрагуються до рівня символу, який означає чи то «пейзаж душі», чи то пейзаж Всесвіту. Естетичний ефект цих творів визначається парадоксальним злиттям найпростішого й найскладнішого. «Ясновидіння» призвело поета до розхитування основ традиційної системи віршування — хоча об'єктивно це був процес збагачення, розширення можливостей французького вірша. Зберігаючи часом риму, Рембо впроваджує асонанси, дванадцятискладовий рядок замінює </a:t>
            </a:r>
            <a:r>
              <a:rPr lang="uk-UA" dirty="0" err="1" smtClean="0"/>
              <a:t>одинадцяти-</a:t>
            </a:r>
            <a:r>
              <a:rPr lang="uk-UA" dirty="0" smtClean="0"/>
              <a:t>, </a:t>
            </a:r>
            <a:r>
              <a:rPr lang="uk-UA" dirty="0" err="1" smtClean="0"/>
              <a:t>десяти-</a:t>
            </a:r>
            <a:r>
              <a:rPr lang="uk-UA" dirty="0" smtClean="0"/>
              <a:t>, восьмискладовим, застосовує скорочений рядок, який підпорядковує пісенним, розмовним ритмам, інколи не дотримується пунктуації і взагалі демонструє незалежність від «правил». Але, навіть звільняючись від правил, Рембо все ж таки продовжував писати вірші — тобто підкорявся умовності поетичної мови.</a:t>
            </a: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6156176" cy="685800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Образ </a:t>
            </a:r>
            <a:r>
              <a:rPr lang="uk-UA" dirty="0" err="1" smtClean="0"/>
              <a:t>АртюраРембо</a:t>
            </a:r>
            <a:r>
              <a:rPr lang="uk-UA" dirty="0" smtClean="0"/>
              <a:t> неодноразово був використаний в кінематографі. Найбільшу популярність здобув фільм </a:t>
            </a:r>
            <a:r>
              <a:rPr lang="uk-UA" dirty="0" err="1" smtClean="0"/>
              <a:t>Агнешки</a:t>
            </a:r>
            <a:r>
              <a:rPr lang="uk-UA" dirty="0" smtClean="0"/>
              <a:t> </a:t>
            </a:r>
            <a:r>
              <a:rPr lang="uk-UA" dirty="0" err="1" smtClean="0"/>
              <a:t>Холланд</a:t>
            </a:r>
            <a:r>
              <a:rPr lang="uk-UA" dirty="0" smtClean="0"/>
              <a:t> «Повне затемнення» (1995), створений за однойменною п'єсою </a:t>
            </a:r>
            <a:r>
              <a:rPr lang="uk-UA" dirty="0" err="1" smtClean="0"/>
              <a:t>Крістофера</a:t>
            </a:r>
            <a:r>
              <a:rPr lang="uk-UA" dirty="0" smtClean="0"/>
              <a:t> </a:t>
            </a:r>
            <a:r>
              <a:rPr lang="uk-UA" dirty="0" err="1" smtClean="0"/>
              <a:t>Хемптона</a:t>
            </a:r>
            <a:r>
              <a:rPr lang="uk-UA" dirty="0" smtClean="0"/>
              <a:t> (1967), в якому роль поета виконав Леонардо </a:t>
            </a:r>
            <a:r>
              <a:rPr lang="uk-UA" dirty="0" err="1" smtClean="0"/>
              <a:t>Ді</a:t>
            </a:r>
            <a:r>
              <a:rPr lang="uk-UA" dirty="0" smtClean="0"/>
              <a:t> </a:t>
            </a:r>
            <a:r>
              <a:rPr lang="uk-UA" dirty="0" err="1" smtClean="0"/>
              <a:t>Капріо</a:t>
            </a:r>
            <a:r>
              <a:rPr lang="uk-UA" dirty="0" smtClean="0"/>
              <a:t> (історична достовірність образів Рембо, а також Верлена у виконанні Девід </a:t>
            </a:r>
            <a:r>
              <a:rPr lang="uk-UA" dirty="0" err="1" smtClean="0"/>
              <a:t>Тьюліс</a:t>
            </a:r>
            <a:r>
              <a:rPr lang="uk-UA" dirty="0" smtClean="0"/>
              <a:t> в цьому фільмі багатьма ставиться під сумнів).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Присвячена Артюр Рембо і виконана Жаном </a:t>
            </a:r>
            <a:r>
              <a:rPr lang="uk-UA" dirty="0" err="1" smtClean="0"/>
              <a:t>Іпустегі</a:t>
            </a:r>
            <a:r>
              <a:rPr lang="uk-UA" dirty="0" smtClean="0"/>
              <a:t> за замовленням президента Франсуа </a:t>
            </a:r>
            <a:r>
              <a:rPr lang="uk-UA" dirty="0" err="1" smtClean="0"/>
              <a:t>Міттерана</a:t>
            </a:r>
            <a:r>
              <a:rPr lang="uk-UA" dirty="0" smtClean="0"/>
              <a:t> скульптурна композиція - «Подорожній в черевиках, </a:t>
            </a:r>
            <a:r>
              <a:rPr lang="uk-UA" dirty="0" err="1" smtClean="0"/>
              <a:t>взлетевших</a:t>
            </a:r>
            <a:r>
              <a:rPr lang="uk-UA" dirty="0" smtClean="0"/>
              <a:t> догори» (</a:t>
            </a:r>
            <a:r>
              <a:rPr lang="uk-UA" dirty="0" err="1" smtClean="0"/>
              <a:t>фр</a:t>
            </a:r>
            <a:r>
              <a:rPr lang="uk-UA" dirty="0" smtClean="0"/>
              <a:t>. </a:t>
            </a:r>
            <a:r>
              <a:rPr lang="uk-UA" dirty="0" err="1" smtClean="0"/>
              <a:t>l'Homme</a:t>
            </a:r>
            <a:r>
              <a:rPr lang="uk-UA" dirty="0" smtClean="0"/>
              <a:t> </a:t>
            </a:r>
            <a:r>
              <a:rPr lang="uk-UA" dirty="0" err="1" smtClean="0"/>
              <a:t>aux</a:t>
            </a:r>
            <a:r>
              <a:rPr lang="uk-UA" dirty="0" smtClean="0"/>
              <a:t> </a:t>
            </a:r>
            <a:r>
              <a:rPr lang="uk-UA" dirty="0" err="1" smtClean="0"/>
              <a:t>semelles</a:t>
            </a:r>
            <a:r>
              <a:rPr lang="uk-UA" dirty="0" smtClean="0"/>
              <a:t> </a:t>
            </a:r>
            <a:r>
              <a:rPr lang="uk-UA" dirty="0" err="1" smtClean="0"/>
              <a:t>devant</a:t>
            </a:r>
            <a:r>
              <a:rPr lang="uk-UA" dirty="0" smtClean="0"/>
              <a:t>), встановлена ​​в 1985 році перед будівлею Національної бібліотеки Франції в Парижі. Назва перефразовує прізвисько, яке Поль Верлен дав Артюр Рембо - «Подорожній в черевиках, підбитих вітром» (</a:t>
            </a:r>
            <a:r>
              <a:rPr lang="uk-UA" dirty="0" err="1" smtClean="0"/>
              <a:t>фр</a:t>
            </a:r>
            <a:r>
              <a:rPr lang="uk-UA" dirty="0" smtClean="0"/>
              <a:t>. </a:t>
            </a:r>
            <a:r>
              <a:rPr lang="uk-UA" dirty="0" err="1" smtClean="0"/>
              <a:t>l'Homme</a:t>
            </a:r>
            <a:r>
              <a:rPr lang="uk-UA" dirty="0" smtClean="0"/>
              <a:t> </a:t>
            </a:r>
            <a:r>
              <a:rPr lang="uk-UA" dirty="0" err="1" smtClean="0"/>
              <a:t>aux</a:t>
            </a:r>
            <a:r>
              <a:rPr lang="uk-UA" dirty="0" smtClean="0"/>
              <a:t> </a:t>
            </a:r>
            <a:r>
              <a:rPr lang="uk-UA" dirty="0" err="1" smtClean="0"/>
              <a:t>semelles</a:t>
            </a:r>
            <a:r>
              <a:rPr lang="uk-UA" dirty="0" smtClean="0"/>
              <a:t> </a:t>
            </a:r>
            <a:r>
              <a:rPr lang="uk-UA" dirty="0" err="1" smtClean="0"/>
              <a:t>de</a:t>
            </a:r>
            <a:r>
              <a:rPr lang="uk-UA" dirty="0" smtClean="0"/>
              <a:t> </a:t>
            </a:r>
            <a:r>
              <a:rPr lang="uk-UA" dirty="0" err="1" smtClean="0"/>
              <a:t>vent</a:t>
            </a:r>
            <a:r>
              <a:rPr lang="uk-UA" dirty="0" smtClean="0"/>
              <a:t>) [1]. Фрагмент цієї композиції «Обличчя Рембо» (</a:t>
            </a:r>
            <a:r>
              <a:rPr lang="uk-UA" dirty="0" err="1" smtClean="0"/>
              <a:t>фр</a:t>
            </a:r>
            <a:r>
              <a:rPr lang="uk-UA" dirty="0" smtClean="0"/>
              <a:t>. </a:t>
            </a:r>
            <a:r>
              <a:rPr lang="uk-UA" dirty="0" err="1" smtClean="0"/>
              <a:t>Visage</a:t>
            </a:r>
            <a:r>
              <a:rPr lang="uk-UA" dirty="0" smtClean="0"/>
              <a:t> </a:t>
            </a:r>
            <a:r>
              <a:rPr lang="uk-UA" dirty="0" err="1" smtClean="0"/>
              <a:t>Rimbaud</a:t>
            </a:r>
            <a:r>
              <a:rPr lang="uk-UA" dirty="0" smtClean="0"/>
              <a:t>) належить Культурному центру </a:t>
            </a:r>
            <a:r>
              <a:rPr lang="uk-UA" dirty="0" err="1" smtClean="0"/>
              <a:t>Іпустегі</a:t>
            </a:r>
            <a:r>
              <a:rPr lang="uk-UA" dirty="0" smtClean="0"/>
              <a:t> (</a:t>
            </a:r>
            <a:r>
              <a:rPr lang="uk-UA" dirty="0" err="1" smtClean="0"/>
              <a:t>фр</a:t>
            </a:r>
            <a:r>
              <a:rPr lang="uk-UA" dirty="0" smtClean="0"/>
              <a:t>. </a:t>
            </a:r>
            <a:r>
              <a:rPr lang="uk-UA" dirty="0" err="1" smtClean="0"/>
              <a:t>Centre</a:t>
            </a:r>
            <a:r>
              <a:rPr lang="uk-UA" dirty="0" smtClean="0"/>
              <a:t> </a:t>
            </a:r>
            <a:r>
              <a:rPr lang="uk-UA" dirty="0" err="1" smtClean="0"/>
              <a:t>Culturel</a:t>
            </a:r>
            <a:r>
              <a:rPr lang="uk-UA" dirty="0" smtClean="0"/>
              <a:t> </a:t>
            </a:r>
            <a:r>
              <a:rPr lang="uk-UA" dirty="0" err="1" smtClean="0"/>
              <a:t>Ipoustéguy</a:t>
            </a:r>
            <a:r>
              <a:rPr lang="uk-UA" dirty="0" smtClean="0"/>
              <a:t>) в місті </a:t>
            </a:r>
            <a:r>
              <a:rPr lang="uk-UA" dirty="0" err="1" smtClean="0"/>
              <a:t>Ден-сюр-Мез</a:t>
            </a:r>
            <a:r>
              <a:rPr lang="uk-UA" dirty="0" smtClean="0"/>
              <a:t> (</a:t>
            </a:r>
            <a:r>
              <a:rPr lang="uk-UA" dirty="0" err="1" smtClean="0"/>
              <a:t>фр</a:t>
            </a:r>
            <a:r>
              <a:rPr lang="uk-UA" dirty="0" smtClean="0"/>
              <a:t>. Dun-sur-Meuse). У </a:t>
            </a:r>
            <a:r>
              <a:rPr lang="uk-UA" dirty="0" err="1" smtClean="0"/>
              <a:t>скульпторном</a:t>
            </a:r>
            <a:r>
              <a:rPr lang="uk-UA" dirty="0" smtClean="0"/>
              <a:t> портреті виразно передано меланхолія </a:t>
            </a:r>
            <a:r>
              <a:rPr lang="uk-UA" dirty="0" smtClean="0"/>
              <a:t>поета.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	</a:t>
            </a:r>
            <a:r>
              <a:rPr lang="uk-UA" dirty="0" smtClean="0"/>
              <a:t>У </a:t>
            </a:r>
            <a:r>
              <a:rPr lang="uk-UA" dirty="0" smtClean="0"/>
              <a:t>1991 р. вийшов фільм </a:t>
            </a:r>
            <a:r>
              <a:rPr lang="uk-UA" dirty="0" err="1" smtClean="0"/>
              <a:t>Arthur</a:t>
            </a:r>
            <a:r>
              <a:rPr lang="uk-UA" dirty="0" smtClean="0"/>
              <a:t> </a:t>
            </a:r>
            <a:r>
              <a:rPr lang="uk-UA" dirty="0" err="1" smtClean="0"/>
              <a:t>Rimbaud</a:t>
            </a:r>
            <a:r>
              <a:rPr lang="uk-UA" dirty="0" smtClean="0"/>
              <a:t> - </a:t>
            </a:r>
            <a:r>
              <a:rPr lang="uk-UA" dirty="0" err="1" smtClean="0"/>
              <a:t>Une</a:t>
            </a:r>
            <a:r>
              <a:rPr lang="uk-UA" dirty="0" smtClean="0"/>
              <a:t> </a:t>
            </a:r>
            <a:r>
              <a:rPr lang="uk-UA" dirty="0" err="1" smtClean="0"/>
              <a:t>biographie</a:t>
            </a:r>
            <a:r>
              <a:rPr lang="uk-UA" dirty="0" smtClean="0"/>
              <a:t>. </a:t>
            </a:r>
            <a:r>
              <a:rPr lang="uk-UA" dirty="0" smtClean="0"/>
              <a:t>Режисера Рішара</a:t>
            </a:r>
            <a:r>
              <a:rPr lang="uk-UA" dirty="0" smtClean="0"/>
              <a:t> </a:t>
            </a:r>
            <a:r>
              <a:rPr lang="uk-UA" dirty="0" err="1" smtClean="0"/>
              <a:t>Діндо</a:t>
            </a:r>
            <a:r>
              <a:rPr lang="uk-UA" dirty="0" smtClean="0"/>
              <a:t>. У фільмі  знялися актори: </a:t>
            </a:r>
            <a:r>
              <a:rPr lang="uk-UA" dirty="0" err="1" smtClean="0"/>
              <a:t>Бернар</a:t>
            </a:r>
            <a:r>
              <a:rPr lang="uk-UA" dirty="0" smtClean="0"/>
              <a:t> </a:t>
            </a:r>
            <a:r>
              <a:rPr lang="uk-UA" dirty="0" err="1" smtClean="0"/>
              <a:t>Блош</a:t>
            </a:r>
            <a:r>
              <a:rPr lang="uk-UA" dirty="0" smtClean="0"/>
              <a:t>, Крістіана </a:t>
            </a:r>
            <a:r>
              <a:rPr lang="uk-UA" dirty="0" err="1" smtClean="0"/>
              <a:t>Коенді</a:t>
            </a:r>
            <a:r>
              <a:rPr lang="uk-UA" dirty="0" smtClean="0"/>
              <a:t>, </a:t>
            </a:r>
            <a:r>
              <a:rPr lang="uk-UA" dirty="0" smtClean="0"/>
              <a:t>Мадлен Марі</a:t>
            </a:r>
            <a:r>
              <a:rPr lang="uk-UA" dirty="0" smtClean="0"/>
              <a:t>, Альбер </a:t>
            </a:r>
            <a:r>
              <a:rPr lang="uk-UA" dirty="0" err="1" smtClean="0"/>
              <a:t>Дельпі</a:t>
            </a:r>
            <a:r>
              <a:rPr lang="uk-UA" dirty="0" smtClean="0"/>
              <a:t>, Жан </a:t>
            </a:r>
            <a:r>
              <a:rPr lang="uk-UA" dirty="0" err="1" smtClean="0"/>
              <a:t>Дотремай</a:t>
            </a:r>
            <a:r>
              <a:rPr lang="uk-UA" dirty="0" smtClean="0"/>
              <a:t>, </a:t>
            </a:r>
            <a:r>
              <a:rPr lang="uk-UA" dirty="0" err="1" smtClean="0"/>
              <a:t>Бернар</a:t>
            </a:r>
            <a:r>
              <a:rPr lang="uk-UA" dirty="0" smtClean="0"/>
              <a:t> Фрейд, </a:t>
            </a:r>
            <a:r>
              <a:rPr lang="uk-UA" dirty="0" err="1" smtClean="0"/>
              <a:t>Ханс-Рудольф</a:t>
            </a:r>
            <a:r>
              <a:rPr lang="uk-UA" dirty="0" smtClean="0"/>
              <a:t> </a:t>
            </a:r>
            <a:r>
              <a:rPr lang="uk-UA" dirty="0" smtClean="0"/>
              <a:t> </a:t>
            </a:r>
            <a:r>
              <a:rPr lang="uk-UA" dirty="0" err="1" smtClean="0"/>
              <a:t>Тверенболд</a:t>
            </a:r>
            <a:r>
              <a:rPr lang="uk-UA" dirty="0" smtClean="0"/>
              <a:t>, Жак </a:t>
            </a:r>
            <a:r>
              <a:rPr lang="uk-UA" dirty="0" err="1" smtClean="0"/>
              <a:t>Боннаффе</a:t>
            </a:r>
            <a:r>
              <a:rPr lang="uk-UA" dirty="0" smtClean="0"/>
              <a:t> (голос</a:t>
            </a:r>
            <a:r>
              <a:rPr lang="uk-UA" dirty="0" smtClean="0"/>
              <a:t>). </a:t>
            </a:r>
            <a:r>
              <a:rPr lang="uk-UA" dirty="0" smtClean="0"/>
              <a:t>	</a:t>
            </a:r>
            <a:r>
              <a:rPr lang="uk-UA" dirty="0" smtClean="0"/>
              <a:t>Співачка </a:t>
            </a:r>
            <a:r>
              <a:rPr lang="uk-UA" dirty="0" smtClean="0"/>
              <a:t>і поетеса </a:t>
            </a:r>
            <a:r>
              <a:rPr lang="uk-UA" dirty="0" err="1" smtClean="0"/>
              <a:t>Патті</a:t>
            </a:r>
            <a:r>
              <a:rPr lang="uk-UA" dirty="0" smtClean="0"/>
              <a:t> Сміт, на творчість якої сильно вплинув Рембо, не </a:t>
            </a:r>
            <a:r>
              <a:rPr lang="uk-UA" dirty="0" smtClean="0"/>
              <a:t>раз </a:t>
            </a:r>
            <a:r>
              <a:rPr lang="uk-UA" dirty="0" smtClean="0"/>
              <a:t>згадувала і цитувала його в своїх роботах.</a:t>
            </a:r>
          </a:p>
        </p:txBody>
      </p:sp>
      <p:pic>
        <p:nvPicPr>
          <p:cNvPr id="18434" name="Picture 2" descr="http://uakino.net/media/thumbs/306/476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9350" y="2952749"/>
            <a:ext cx="2914650" cy="3905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95736" y="1772816"/>
            <a:ext cx="6172200" cy="205359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Дякую за увагу!</a:t>
            </a:r>
            <a:endParaRPr lang="uk-UA" sz="48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Артюр Рембо</a:t>
            </a:r>
            <a:endParaRPr lang="uk-UA" dirty="0"/>
          </a:p>
        </p:txBody>
      </p:sp>
      <p:pic>
        <p:nvPicPr>
          <p:cNvPr id="8" name="Picture 2" descr="&amp;Fcy;&amp;acy;&amp;jcy;&amp;lcy;:Arthur Remb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3487075" cy="449255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Артюр Рембо (20 жовтня 1854 - 10 листопада 1891) – французький поет</a:t>
            </a:r>
            <a:r>
              <a:rPr lang="uk-UA" dirty="0" smtClean="0"/>
              <a:t>. </a:t>
            </a:r>
            <a:r>
              <a:rPr lang="uk-UA" dirty="0" smtClean="0"/>
              <a:t>Був впливовим представником декадентського руху і попередником сюрреалізму. Всю свою поезію Рембо написав в юності, практично закінчивши літературну діяльність до 20 років.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Артюр Рембо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Артюр Рембо народився в французькому містечку </a:t>
            </a:r>
            <a:r>
              <a:rPr lang="uk-UA" dirty="0" err="1" smtClean="0"/>
              <a:t>Шарлевіль-Мез'єр</a:t>
            </a:r>
            <a:r>
              <a:rPr lang="uk-UA" dirty="0" smtClean="0"/>
              <a:t> в департаменті Арденни у сім'ї середнього достатку. Він бував дитиною з важким характером, але був дуже талановитим учнем. Артюр чотири рази тікав з дому і навіть їздив до Парижу. До 15 років вигравав у чисельних конкурсах, і навіть міг складати сам вірші латиною.</a:t>
            </a:r>
          </a:p>
          <a:p>
            <a:r>
              <a:rPr lang="uk-UA" dirty="0" smtClean="0"/>
              <a:t>У 1870 році його вчитель Жорж </a:t>
            </a:r>
            <a:r>
              <a:rPr lang="uk-UA" dirty="0" err="1" smtClean="0"/>
              <a:t>Ізамбар</a:t>
            </a:r>
            <a:r>
              <a:rPr lang="uk-UA" dirty="0" smtClean="0"/>
              <a:t> став справжнім наставником для Рембо, тому вірші молодого поета почали швидко вдосконалюватися.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Артюр Рембо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В кінці вересня 1871 </a:t>
            </a:r>
            <a:r>
              <a:rPr lang="uk-UA" dirty="0" smtClean="0"/>
              <a:t>року, коли йому було 17 років </a:t>
            </a:r>
            <a:r>
              <a:rPr lang="uk-UA" dirty="0" smtClean="0"/>
              <a:t>повернувся до Парижа на запрошення Поля Верлена. Вони обоє стали великими друзями, так як сподобались одне одному. Рембо часто переписувався з Верленом, і в своїх листах поміщав різні поетичні твори, серед них і його знаменитий «П'яний корабель».</a:t>
            </a:r>
          </a:p>
          <a:p>
            <a:r>
              <a:rPr lang="uk-UA" dirty="0" smtClean="0"/>
              <a:t>Верлен і Рембо наскільки здружилися, що невдовзі покинули Париж і вирушили до Лондона, при цьому Поль Верлен залишив свою сім'ю і дітей.</a:t>
            </a:r>
          </a:p>
          <a:p>
            <a:r>
              <a:rPr lang="uk-UA" dirty="0" smtClean="0"/>
              <a:t>В липні 1873 року Рембо був змушений, не мало значення з Верленом чи без нього, вирушати знову до Парижа. В п'яному стані Верлен надзвичайно розлютився і двічі вистрілив у Рембо. За це Верлена було арештовано.</a:t>
            </a:r>
          </a:p>
          <a:p>
            <a:r>
              <a:rPr lang="uk-UA" dirty="0" smtClean="0"/>
              <a:t>Згодом Рембо врешті відмовився від скарги в суд, проте Верлена уже було засуджено на два роки ув'язнення.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На картині Рембо і Верлен</a:t>
            </a:r>
            <a:endParaRPr lang="uk-UA" dirty="0"/>
          </a:p>
        </p:txBody>
      </p:sp>
      <p:pic>
        <p:nvPicPr>
          <p:cNvPr id="8" name="Picture 4" descr="&amp;Fcy;&amp;acy;&amp;jcy;&amp;lcy;:Henri Fantin-Latour 00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77999"/>
            <a:ext cx="6912768" cy="5011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Артюр Рембо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Після 1873 р. Артюр Рембо не написав жодного вірша. Поет вирушив заробити грошей до Африки. Він жив у м. </a:t>
            </a:r>
            <a:r>
              <a:rPr lang="uk-UA" dirty="0" err="1" smtClean="0"/>
              <a:t>Харарі</a:t>
            </a:r>
            <a:r>
              <a:rPr lang="uk-UA" dirty="0" smtClean="0"/>
              <a:t>, де до нього побували лише двоє французів. Він займався торгівлею кави, прянощів, шкір і зброї. В лютому 1891 р. Артюр повернувся до Франції, де йому ампутували ногу через ракову пухлину. Рембо помер в Марселі 10 листопада 1891 р. Похоронений в </a:t>
            </a:r>
            <a:r>
              <a:rPr lang="uk-UA" dirty="0" err="1" smtClean="0"/>
              <a:t>Шарлевілі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Творчість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 XX столітті навколо спадщини Рембо розгорнулася боротьба. Поети реалізму і модернізму зараховували його до засновникам своєї течії. Загальновизнано послідовниками Рембо серед французьких поетів є Гійом Аполлінер, Поль Елюар, поети Опору. Світогляд і поезія Рембо надали глибоке вплив на творчість Генрі Міллера, що відобразив свою духовну спорідненість з поетом в есе Час вбивць.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Творчість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Перший період творчості митця (до 1871 року) позначений впливом авторитетів, що не завадило визріванню бунтарського духу як проти традиційної естетики, так і проти буржуазних порядків провінційного </a:t>
            </a:r>
            <a:r>
              <a:rPr lang="uk-UA" dirty="0" err="1" smtClean="0"/>
              <a:t>Шарлевіля</a:t>
            </a:r>
            <a:r>
              <a:rPr lang="uk-UA" dirty="0" smtClean="0"/>
              <a:t>, де, за словами поета, "ніколи нічого не відбувається". Орієнтуючись на В.Гюго і Ш.Бодлера, почав писати вірші, що викривали нікчемність міщанства ("Засідателі"), Другу </a:t>
            </a:r>
            <a:r>
              <a:rPr lang="uk-UA" dirty="0" err="1" smtClean="0"/>
              <a:t>імперію'</a:t>
            </a:r>
            <a:r>
              <a:rPr lang="uk-UA" dirty="0" smtClean="0"/>
              <a:t> ("Шаленство кесаря"), лицемірство служителів церкви ("Покарання Тартюфа"). Рембо захоплюється революційними ідеями, що призвели до краху монархію.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У другий період короткочасної творчості (з початку 1871 до початку 1872 року) поезія Рембо набуває трагічного звучання. Особливо виділяється вірш «П’яний корабель», що його Стефан </a:t>
            </a:r>
            <a:r>
              <a:rPr lang="uk-UA" dirty="0" err="1" smtClean="0"/>
              <a:t>Цвейг</a:t>
            </a:r>
            <a:r>
              <a:rPr lang="uk-UA" dirty="0" smtClean="0"/>
              <a:t> назвав «фантасмагоричним сновидінням, бунтом фарб, химерною симфонією </a:t>
            </a:r>
            <a:r>
              <a:rPr lang="uk-UA" dirty="0" err="1" smtClean="0"/>
              <a:t>лихоманячих</a:t>
            </a:r>
            <a:r>
              <a:rPr lang="uk-UA" dirty="0" smtClean="0"/>
              <a:t> слів». Корабель, який збився з курсу і втратив управління, символічно відображає творчі й життєві пошуки Рембо.</a:t>
            </a:r>
          </a:p>
          <a:p>
            <a:r>
              <a:rPr lang="uk-UA" dirty="0" smtClean="0"/>
              <a:t>У символістському сонеті «</a:t>
            </a:r>
            <a:r>
              <a:rPr lang="uk-UA" dirty="0" err="1" smtClean="0"/>
              <a:t>Голосівки</a:t>
            </a:r>
            <a:r>
              <a:rPr lang="uk-UA" dirty="0" smtClean="0"/>
              <a:t>» декларувалися нові принципи мистецтва: перетворення слова на символ, увага до смислового забарвлення звуків, велике значення відчуттів у сприйнятті світу та відображенні духовного життя людини</a:t>
            </a:r>
            <a:r>
              <a:rPr lang="uk-UA" dirty="0" smtClean="0"/>
              <a:t>.</a:t>
            </a:r>
            <a:endParaRPr lang="uk-UA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134</TotalTime>
  <Words>917</Words>
  <Application>Microsoft Office PowerPoint</Application>
  <PresentationFormat>Экран (4:3)</PresentationFormat>
  <Paragraphs>34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Артюр Рембо</vt:lpstr>
      <vt:lpstr>Артюр Рембо</vt:lpstr>
      <vt:lpstr>Артюр Рембо</vt:lpstr>
      <vt:lpstr>Артюр Рембо</vt:lpstr>
      <vt:lpstr>На картині Рембо і Верлен</vt:lpstr>
      <vt:lpstr>Артюр Рембо</vt:lpstr>
      <vt:lpstr>Творчість</vt:lpstr>
      <vt:lpstr>Творчість</vt:lpstr>
      <vt:lpstr>Слайд 9</vt:lpstr>
      <vt:lpstr>Творчість</vt:lpstr>
      <vt:lpstr>Твори, надруковані за життя</vt:lpstr>
      <vt:lpstr>П'яний корабель</vt:lpstr>
      <vt:lpstr>Творчість</vt:lpstr>
      <vt:lpstr>Слайд 14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Артюр Рембо</dc:title>
  <dc:creator>Віталік</dc:creator>
  <cp:lastModifiedBy>Віталік</cp:lastModifiedBy>
  <cp:revision>14</cp:revision>
  <dcterms:created xsi:type="dcterms:W3CDTF">2013-03-06T22:46:01Z</dcterms:created>
  <dcterms:modified xsi:type="dcterms:W3CDTF">2014-05-06T19:44:44Z</dcterms:modified>
</cp:coreProperties>
</file>