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 autoAdjust="0"/>
    <p:restoredTop sz="9457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9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1D6C5C-981C-4C5B-AD3A-A532B53640D7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A51C3D-79DA-416D-9FAA-D963D92A3D2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851648" cy="22860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Пушкин и Лермонтов – два  поэта – две судьбы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28596" y="928670"/>
            <a:ext cx="8305800" cy="335758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А. С. Пушкин и М. Ю. Лермонтов внесли значительный вклад в отечественную литературу, положили начало развитию новых традиций в русской словесности.</a:t>
            </a:r>
            <a:br>
              <a:rPr lang="ru-RU" sz="1800" dirty="0" smtClean="0"/>
            </a:br>
            <a:r>
              <a:rPr lang="ru-RU" sz="1800" dirty="0" smtClean="0"/>
              <a:t>Пушкин и Лермонтов — почти современники. Но формирование пушкинской поэзии происходило в момент подъема общественного самосознания после победы в войне 1812 года. Лермонтов же начал писать после разгрома декабристов, в 30-е годы. “Ничто не может с большей наглядностью свидетельствовать о перемене, происшедшей в умах с 1825 года, чем сравнение Пушкина с Лермонтовым”, — писал А. И. Герцен. Поэтому у двух великих поэтов, живших в разные исторические эпохи, были свои особенности в постановке жизненных вопросов, в том числе и проблемы назначения поэта и поэзии.</a:t>
            </a:r>
            <a:endParaRPr lang="ru-RU" sz="1800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4000528" cy="4929222"/>
          </a:xfrm>
        </p:spPr>
        <p:txBody>
          <a:bodyPr>
            <a:noAutofit/>
          </a:bodyPr>
          <a:lstStyle/>
          <a:p>
            <a:r>
              <a:rPr lang="ru-RU" sz="1400" dirty="0" smtClean="0"/>
              <a:t>В своих ранних стихотворениях, написанных до декабристского восстания (“</a:t>
            </a:r>
            <a:r>
              <a:rPr lang="ru-RU" sz="1400" dirty="0" err="1" smtClean="0"/>
              <a:t>Лицинию</a:t>
            </a:r>
            <a:r>
              <a:rPr lang="ru-RU" sz="1400" dirty="0" smtClean="0"/>
              <a:t>”, “Вольность”, “Андрей Шенье”), Пушкин видит назначение поэта как вдохновителя идей “вольности святой”, прославляющего “свободу мыслей”, чувств и творчества: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Хочу воспеть Свободу миру,</a:t>
            </a:r>
            <a:br>
              <a:rPr lang="ru-RU" sz="1400" dirty="0" smtClean="0"/>
            </a:br>
            <a:r>
              <a:rPr lang="ru-RU" sz="1400" dirty="0" smtClean="0"/>
              <a:t>На тронах поразить порок.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Но после поражения восстания декабристов Пушкин почувствовал себя одиноким и вместе с тем лично ответственным за судьбу народа и Родины. Он переосмысляет свои воззрения на то, какими особыми свойствами должен обладать поэт, чтобы достойно выполнять свое назначение. В стихотворении “Пророк” показано, как посланник Бога преобразует человека, всю его природу, чтобы сделать из него истинного поэта, пророка: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14282" y="5214950"/>
            <a:ext cx="8001056" cy="1428736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+mj-lt"/>
              </a:rPr>
              <a:t>И он мне грудь рассек мечом,</a:t>
            </a:r>
            <a:br>
              <a:rPr lang="ru-RU" sz="1400" b="1" dirty="0" smtClean="0">
                <a:solidFill>
                  <a:schemeClr val="tx2"/>
                </a:solidFill>
                <a:latin typeface="+mj-lt"/>
              </a:rPr>
            </a:br>
            <a:r>
              <a:rPr lang="ru-RU" sz="1400" b="1" dirty="0" smtClean="0">
                <a:solidFill>
                  <a:schemeClr val="tx2"/>
                </a:solidFill>
                <a:latin typeface="+mj-lt"/>
              </a:rPr>
              <a:t>И сердце трепетное вынул,</a:t>
            </a:r>
            <a:br>
              <a:rPr lang="ru-RU" sz="1400" b="1" dirty="0" smtClean="0">
                <a:solidFill>
                  <a:schemeClr val="tx2"/>
                </a:solidFill>
                <a:latin typeface="+mj-lt"/>
              </a:rPr>
            </a:br>
            <a:r>
              <a:rPr lang="ru-RU" sz="1400" b="1" dirty="0" smtClean="0">
                <a:solidFill>
                  <a:schemeClr val="tx2"/>
                </a:solidFill>
                <a:latin typeface="+mj-lt"/>
              </a:rPr>
              <a:t>И угль, пылающий огнем,</a:t>
            </a:r>
            <a:br>
              <a:rPr lang="ru-RU" sz="1400" b="1" dirty="0" smtClean="0">
                <a:solidFill>
                  <a:schemeClr val="tx2"/>
                </a:solidFill>
                <a:latin typeface="+mj-lt"/>
              </a:rPr>
            </a:br>
            <a:r>
              <a:rPr lang="ru-RU" sz="1400" b="1" dirty="0" smtClean="0">
                <a:solidFill>
                  <a:schemeClr val="tx2"/>
                </a:solidFill>
                <a:latin typeface="+mj-lt"/>
              </a:rPr>
              <a:t>Во грудь отверстую </a:t>
            </a:r>
            <a:r>
              <a:rPr lang="ru-RU" sz="1400" b="1" dirty="0" err="1" smtClean="0">
                <a:solidFill>
                  <a:schemeClr val="tx2"/>
                </a:solidFill>
                <a:latin typeface="+mj-lt"/>
              </a:rPr>
              <a:t>водвинул</a:t>
            </a:r>
            <a:r>
              <a:rPr lang="ru-RU" sz="1400" b="1" dirty="0" smtClean="0">
                <a:solidFill>
                  <a:schemeClr val="tx2"/>
                </a:solidFill>
                <a:latin typeface="+mj-lt"/>
              </a:rPr>
              <a:t>.</a:t>
            </a:r>
            <a:endParaRPr lang="ru-RU" sz="14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" name="Рисунок 4" descr="54997130_pushki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5630" b="15630"/>
          <a:stretch>
            <a:fillRect/>
          </a:stretch>
        </p:blipFill>
        <p:spPr>
          <a:xfrm rot="420000">
            <a:off x="4312132" y="343367"/>
            <a:ext cx="4618037" cy="407039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14810" y="785794"/>
            <a:ext cx="4471990" cy="557216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Стихотворения молодого Пушкина пользовались успехом у читателей. Но после восстания 1825 года отношение к творчеству поэта изменилось. Массовому читателю, запуганному жестокой реакцией, пушкинская поэзия стала чуждой и непонятной. Критики ругали каждое новое произведение великого поэта. Пушкин это глубоко переживал. В стихотворении “Эхо” он сравнивает поэта с эхом, которое чутко откликается на все окружающие звуки жизни, но на его голос никто и ничто не отзывается</a:t>
            </a:r>
            <a:r>
              <a:rPr lang="ru-RU" sz="1800" dirty="0" smtClean="0"/>
              <a:t>:</a:t>
            </a:r>
            <a:br>
              <a:rPr lang="ru-RU" sz="1800" dirty="0" smtClean="0"/>
            </a:br>
            <a:r>
              <a:rPr lang="ru-RU" sz="1800" dirty="0" smtClean="0"/>
              <a:t>Ты внемлешь грохоту громов,</a:t>
            </a:r>
            <a:br>
              <a:rPr lang="ru-RU" sz="1800" dirty="0" smtClean="0"/>
            </a:br>
            <a:r>
              <a:rPr lang="ru-RU" sz="1800" dirty="0" smtClean="0"/>
              <a:t>И гласу бури и волов,</a:t>
            </a:r>
            <a:br>
              <a:rPr lang="ru-RU" sz="1800" dirty="0" smtClean="0"/>
            </a:br>
            <a:r>
              <a:rPr lang="ru-RU" sz="1800" dirty="0" smtClean="0"/>
              <a:t>И крику сельских пастухов —</a:t>
            </a:r>
            <a:br>
              <a:rPr lang="ru-RU" sz="1800" dirty="0" smtClean="0"/>
            </a:br>
            <a:r>
              <a:rPr lang="ru-RU" sz="1800" dirty="0" smtClean="0"/>
              <a:t>И шлешь ответ;</a:t>
            </a:r>
            <a:br>
              <a:rPr lang="ru-RU" sz="1800" dirty="0" smtClean="0"/>
            </a:br>
            <a:r>
              <a:rPr lang="ru-RU" sz="1800" dirty="0" smtClean="0"/>
              <a:t>Тебе же нет отзыва... Таков</a:t>
            </a:r>
            <a:br>
              <a:rPr lang="ru-RU" sz="1800" dirty="0" smtClean="0"/>
            </a:br>
            <a:r>
              <a:rPr lang="ru-RU" sz="1800" dirty="0" smtClean="0"/>
              <a:t>И ты, поэт!</a:t>
            </a:r>
            <a:endParaRPr lang="ru-RU" sz="1800" dirty="0"/>
          </a:p>
        </p:txBody>
      </p:sp>
      <p:pic>
        <p:nvPicPr>
          <p:cNvPr id="7" name="Содержимое 6" descr="00009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235557">
            <a:off x="285750" y="1000108"/>
            <a:ext cx="3643313" cy="5262240"/>
          </a:xfr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5000660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Обида на читателя, чувство </a:t>
            </a:r>
            <a:r>
              <a:rPr lang="ru-RU" sz="1800" b="1" dirty="0" err="1" smtClean="0"/>
              <a:t>непонятости</a:t>
            </a:r>
            <a:r>
              <a:rPr lang="ru-RU" sz="1800" b="1" dirty="0" smtClean="0"/>
              <a:t> звучит и в стихотворении “Ответ анониму”. Поэта огорчает, что “толпа” видит в нем лишь шута, развлекающего ее: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Холодная толпа взирает на поэта,</a:t>
            </a:r>
            <a:br>
              <a:rPr lang="ru-RU" sz="1800" b="1" dirty="0" smtClean="0"/>
            </a:br>
            <a:r>
              <a:rPr lang="ru-RU" sz="1800" b="1" dirty="0" smtClean="0"/>
              <a:t>Как на заезжего фигляра...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Но тем не менее Пушкин не призывал поэта порвать с читателем, жить в одиночестве. По убеждению Пушкина, поэт не должен поддаваться соблазну восторженных похвал, изменять своим убеждениям, своему высокому предназначению. Об этом он писал в стихотворении “Поэту”: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Поэт! не дорожи </a:t>
            </a:r>
            <a:r>
              <a:rPr lang="ru-RU" sz="1800" b="1" dirty="0" err="1" smtClean="0"/>
              <a:t>любовию</a:t>
            </a:r>
            <a:r>
              <a:rPr lang="ru-RU" sz="1800" b="1" dirty="0" smtClean="0"/>
              <a:t> народной.</a:t>
            </a:r>
            <a:br>
              <a:rPr lang="ru-RU" sz="1800" b="1" dirty="0" smtClean="0"/>
            </a:br>
            <a:r>
              <a:rPr lang="ru-RU" sz="1800" b="1" dirty="0" smtClean="0"/>
              <a:t>Восторженных похвал пройдет минутный шум;</a:t>
            </a:r>
            <a:br>
              <a:rPr lang="ru-RU" sz="1800" b="1" dirty="0" smtClean="0"/>
            </a:br>
            <a:r>
              <a:rPr lang="ru-RU" sz="1800" b="1" dirty="0" smtClean="0"/>
              <a:t>Услышишь суд глупца и смех толпы холодной:</a:t>
            </a:r>
            <a:br>
              <a:rPr lang="ru-RU" sz="1800" b="1" dirty="0" smtClean="0"/>
            </a:br>
            <a:r>
              <a:rPr lang="ru-RU" sz="1800" b="1" dirty="0" smtClean="0"/>
              <a:t>Но ты останься тверд, спокоен и угрюм.</a:t>
            </a:r>
            <a:endParaRPr lang="ru-RU" sz="1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4857784" cy="61436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Пушкин считает, что поэт должен стоять выше такой толпы, что он рожден “для вдохновенья, для звуков сладких и молитв”, а “не для житейского волненья, не для корысти, не для битв”.</a:t>
            </a:r>
            <a:br>
              <a:rPr lang="ru-RU" dirty="0" smtClean="0"/>
            </a:br>
            <a:r>
              <a:rPr lang="ru-RU" dirty="0" smtClean="0"/>
              <a:t>В стихотворении “Я памятник себе воздвиг нерукотворный...”, написанном незадолго до трагической гибели, Пушкин подводит итог своей поэтической деятельности. Он видит свою заслугу перед Россией в том, что его поэзия пробуждала и воспитывала в людях “добрые чувства”, что она всегда была связана с идеалами свободы: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долго буду тем любезен я народу,</a:t>
            </a:r>
            <a:br>
              <a:rPr lang="ru-RU" dirty="0" smtClean="0"/>
            </a:br>
            <a:r>
              <a:rPr lang="ru-RU" dirty="0" smtClean="0"/>
              <a:t>Что чувства добрые я лирой пробуждал,</a:t>
            </a:r>
            <a:br>
              <a:rPr lang="ru-RU" dirty="0" smtClean="0"/>
            </a:br>
            <a:r>
              <a:rPr lang="ru-RU" dirty="0" smtClean="0"/>
              <a:t>Что в мой жестокий век восславил я свободу</a:t>
            </a:r>
            <a:br>
              <a:rPr lang="ru-RU" dirty="0" smtClean="0"/>
            </a:br>
            <a:r>
              <a:rPr lang="ru-RU" dirty="0" smtClean="0"/>
              <a:t>И милость к падшим призывал.</a:t>
            </a:r>
            <a:endParaRPr lang="ru-RU" dirty="0"/>
          </a:p>
        </p:txBody>
      </p:sp>
      <p:pic>
        <p:nvPicPr>
          <p:cNvPr id="9" name="Рисунок 8" descr="fotob_2976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2626" r="22626"/>
          <a:stretch>
            <a:fillRect/>
          </a:stretch>
        </p:blipFill>
        <p:spPr>
          <a:xfrm rot="420000">
            <a:off x="5403850" y="774700"/>
            <a:ext cx="3463925" cy="4217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857232"/>
            <a:ext cx="4071966" cy="5500726"/>
          </a:xfrm>
        </p:spPr>
        <p:txBody>
          <a:bodyPr/>
          <a:lstStyle/>
          <a:p>
            <a:r>
              <a:rPr lang="ru-RU" sz="1800" dirty="0" smtClean="0"/>
              <a:t>Великое дело гениального Пушкина продолжал Лермонтов, его достойный преемник. “Пистолетный выстрел, убивший Пушкина, пробудил душу Лермонтова”, — писал А. И. Герцен.</a:t>
            </a:r>
            <a:br>
              <a:rPr lang="ru-RU" sz="1800" dirty="0" smtClean="0"/>
            </a:br>
            <a:r>
              <a:rPr lang="ru-RU" sz="1800" dirty="0" smtClean="0"/>
              <a:t>В один день стихотворение “Смерть Поэта” сделало Лермонтова знаменитым. Разнообразные чувства, отраженные в этом произведении, волновали душу Лермонтова: любовь к Пушкину, восхищение его гениальным даром, глубокая скорбь о его гибели и ненависть к подлым убийцам. Пушкин — это гений (“...угас, как светоч, дивный гений...”), свободолюбивый, смелый и независимый поэт с “гордой головой”, с “сердцем вольным и пламенными страстями”. </a:t>
            </a:r>
            <a:endParaRPr lang="ru-RU" sz="1800" dirty="0"/>
          </a:p>
        </p:txBody>
      </p:sp>
      <p:pic>
        <p:nvPicPr>
          <p:cNvPr id="6" name="Содержимое 5" descr="lermontov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43504" y="857232"/>
            <a:ext cx="3657600" cy="5143536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1142984"/>
            <a:ext cx="3571900" cy="5715016"/>
          </a:xfrm>
        </p:spPr>
        <p:txBody>
          <a:bodyPr>
            <a:noAutofit/>
          </a:bodyPr>
          <a:lstStyle/>
          <a:p>
            <a:r>
              <a:rPr lang="ru-RU" sz="1800" dirty="0" smtClean="0"/>
              <a:t>Такого поэта не видит Лермонтов среди своих современников. Новые поэты разобщены с народом, замкнуты в своих личных переживаниях; они пишут исполненные внешней красивости, бессодержательные стихи. В конце стихотворения Лермонтов призывает современников возродить традиции гражданской поэзии, возвращаясь к пушкинскому образу: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Проснешься ль ты опять, осмеянный пророк"!</a:t>
            </a:r>
            <a:br>
              <a:rPr lang="ru-RU" sz="1800" dirty="0" smtClean="0"/>
            </a:br>
            <a:r>
              <a:rPr lang="ru-RU" sz="1800" dirty="0" smtClean="0"/>
              <a:t>Иль никогда на голос мщенья</a:t>
            </a:r>
            <a:br>
              <a:rPr lang="ru-RU" sz="1800" dirty="0" smtClean="0"/>
            </a:br>
            <a:r>
              <a:rPr lang="ru-RU" sz="1800" dirty="0" smtClean="0"/>
              <a:t>Из золотых </a:t>
            </a:r>
            <a:r>
              <a:rPr lang="ru-RU" sz="1800" dirty="0" err="1" smtClean="0"/>
              <a:t>ножон</a:t>
            </a:r>
            <a:r>
              <a:rPr lang="ru-RU" sz="1800" dirty="0" smtClean="0"/>
              <a:t> не вырвешь свой клинок,</a:t>
            </a:r>
            <a:br>
              <a:rPr lang="ru-RU" sz="1800" dirty="0" smtClean="0"/>
            </a:br>
            <a:r>
              <a:rPr lang="ru-RU" sz="1800" dirty="0" smtClean="0"/>
              <a:t>Покрытый ржавчиной презренья?</a:t>
            </a:r>
            <a:endParaRPr lang="ru-RU" sz="1800" dirty="0"/>
          </a:p>
        </p:txBody>
      </p:sp>
      <p:pic>
        <p:nvPicPr>
          <p:cNvPr id="5" name="Содержимое 4" descr="134320395379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643050"/>
            <a:ext cx="4714908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928670"/>
            <a:ext cx="8072494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     Как </a:t>
            </a: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и Пушкин, Лермонтов обращается в своем стихотворении “Не верь себе” к теме “поэт и толпа”, но с далеко не традиционным подходом. Лермонтов сочувствует “молодому мечтателю”, ценит его способность открывать в своей душе “родник простых и сладких звуков”. Поэт не склонен презрительно отталкиваться от “толпы”, которая предстает здесь не только как безликая масса, но и в скрытых драмах, трагедиях отдельных людей:</a:t>
            </a:r>
            <a:br>
              <a:rPr lang="ru-RU" sz="1800" b="1" dirty="0" smtClean="0">
                <a:solidFill>
                  <a:schemeClr val="tx2"/>
                </a:solidFill>
                <a:latin typeface="+mj-lt"/>
              </a:rPr>
            </a:b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+mj-lt"/>
              </a:rPr>
            </a:b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А между тем из них едва ли есть один,</a:t>
            </a:r>
            <a:br>
              <a:rPr lang="ru-RU" sz="1800" b="1" dirty="0" smtClean="0">
                <a:solidFill>
                  <a:schemeClr val="tx2"/>
                </a:solidFill>
                <a:latin typeface="+mj-lt"/>
              </a:rPr>
            </a:b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Тяжелой пыткой не измятый,</a:t>
            </a:r>
            <a:br>
              <a:rPr lang="ru-RU" sz="1800" b="1" dirty="0" smtClean="0">
                <a:solidFill>
                  <a:schemeClr val="tx2"/>
                </a:solidFill>
                <a:latin typeface="+mj-lt"/>
              </a:rPr>
            </a:b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До преждевременных добравшийся морщин</a:t>
            </a:r>
            <a:br>
              <a:rPr lang="ru-RU" sz="1800" b="1" dirty="0" smtClean="0">
                <a:solidFill>
                  <a:schemeClr val="tx2"/>
                </a:solidFill>
                <a:latin typeface="+mj-lt"/>
              </a:rPr>
            </a:b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Без преступленья иль утраты</a:t>
            </a: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!..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     Поэт-гражданин </a:t>
            </a: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вызывает ненависть к себе. Люди относятся к его проповеди любви и правды с озлоблением, они глухи к подлинной поэзии. Это была драма и </a:t>
            </a:r>
            <a:r>
              <a:rPr lang="ru-RU" sz="1800" b="1" dirty="0" err="1" smtClean="0">
                <a:solidFill>
                  <a:schemeClr val="tx2"/>
                </a:solidFill>
                <a:latin typeface="+mj-lt"/>
              </a:rPr>
              <a:t>Грибоедова</a:t>
            </a: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, </a:t>
            </a:r>
            <a:r>
              <a:rPr lang="ru-RU" sz="1800" b="1" dirty="0" err="1" smtClean="0">
                <a:solidFill>
                  <a:schemeClr val="tx2"/>
                </a:solidFill>
                <a:latin typeface="+mj-lt"/>
              </a:rPr>
              <a:t>и</a:t>
            </a: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 Пушкина, и Лермонтова.</a:t>
            </a:r>
            <a:br>
              <a:rPr lang="ru-RU" sz="1800" b="1" dirty="0" smtClean="0">
                <a:solidFill>
                  <a:schemeClr val="tx2"/>
                </a:solidFill>
                <a:latin typeface="+mj-lt"/>
              </a:rPr>
            </a:br>
            <a:r>
              <a:rPr lang="ru-RU" sz="1800" b="1" dirty="0" smtClean="0">
                <a:solidFill>
                  <a:schemeClr val="tx2"/>
                </a:solidFill>
                <a:latin typeface="+mj-lt"/>
              </a:rPr>
              <a:t>Пушкин и Лермонтов при всех имеющихся между ними различиями решали вопрос о назначении поэта и его поэзии, исходя из взглядов на поэта как на гражданина, борца за общественное благо, выразителя высоких идеалов и “добрых чувств”.</a:t>
            </a:r>
            <a:endParaRPr lang="ru-RU" sz="1800" b="1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434</TotalTime>
  <Words>380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Пушкин и Лермонтов – два  поэта – две судьбы</vt:lpstr>
      <vt:lpstr>А. С. Пушкин и М. Ю. Лермонтов внесли значительный вклад в отечественную литературу, положили начало развитию новых традиций в русской словесности. Пушкин и Лермонтов — почти современники. Но формирование пушкинской поэзии происходило в момент подъема общественного самосознания после победы в войне 1812 года. Лермонтов же начал писать после разгрома декабристов, в 30-е годы. “Ничто не может с большей наглядностью свидетельствовать о перемене, происшедшей в умах с 1825 года, чем сравнение Пушкина с Лермонтовым”, — писал А. И. Герцен. Поэтому у двух великих поэтов, живших в разные исторические эпохи, были свои особенности в постановке жизненных вопросов, в том числе и проблемы назначения поэта и поэзии.</vt:lpstr>
      <vt:lpstr>В своих ранних стихотворениях, написанных до декабристского восстания (“Лицинию”, “Вольность”, “Андрей Шенье”), Пушкин видит назначение поэта как вдохновителя идей “вольности святой”, прославляющего “свободу мыслей”, чувств и творчества:  Хочу воспеть Свободу миру, На тронах поразить порок.  Но после поражения восстания декабристов Пушкин почувствовал себя одиноким и вместе с тем лично ответственным за судьбу народа и Родины. Он переосмысляет свои воззрения на то, какими особыми свойствами должен обладать поэт, чтобы достойно выполнять свое назначение. В стихотворении “Пророк” показано, как посланник Бога преобразует человека, всю его природу, чтобы сделать из него истинного поэта, пророка:</vt:lpstr>
      <vt:lpstr>Стихотворения молодого Пушкина пользовались успехом у читателей. Но после восстания 1825 года отношение к творчеству поэта изменилось. Массовому читателю, запуганному жестокой реакцией, пушкинская поэзия стала чуждой и непонятной. Критики ругали каждое новое произведение великого поэта. Пушкин это глубоко переживал. В стихотворении “Эхо” он сравнивает поэта с эхом, которое чутко откликается на все окружающие звуки жизни, но на его голос никто и ничто не отзывается: Ты внемлешь грохоту громов, И гласу бури и волов, И крику сельских пастухов — И шлешь ответ; Тебе же нет отзыва... Таков И ты, поэт!</vt:lpstr>
      <vt:lpstr>Обида на читателя, чувство непонятости звучит и в стихотворении “Ответ анониму”. Поэта огорчает, что “толпа” видит в нем лишь шута, развлекающего ее:  Холодная толпа взирает на поэта, Как на заезжего фигляра...  Но тем не менее Пушкин не призывал поэта порвать с читателем, жить в одиночестве. По убеждению Пушкина, поэт не должен поддаваться соблазну восторженных похвал, изменять своим убеждениям, своему высокому предназначению. Об этом он писал в стихотворении “Поэту”:  Поэт! не дорожи любовию народной. Восторженных похвал пройдет минутный шум; Услышишь суд глупца и смех толпы холодной: Но ты останься тверд, спокоен и угрюм.</vt:lpstr>
      <vt:lpstr>Пушкин считает, что поэт должен стоять выше такой толпы, что он рожден “для вдохновенья, для звуков сладких и молитв”, а “не для житейского волненья, не для корысти, не для битв”. В стихотворении “Я памятник себе воздвиг нерукотворный...”, написанном незадолго до трагической гибели, Пушкин подводит итог своей поэтической деятельности. Он видит свою заслугу перед Россией в том, что его поэзия пробуждала и воспитывала в людях “добрые чувства”, что она всегда была связана с идеалами свободы:  И долго буду тем любезен я народу, Что чувства добрые я лирой пробуждал, Что в мой жестокий век восславил я свободу И милость к падшим призывал.</vt:lpstr>
      <vt:lpstr>Великое дело гениального Пушкина продолжал Лермонтов, его достойный преемник. “Пистолетный выстрел, убивший Пушкина, пробудил душу Лермонтова”, — писал А. И. Герцен. В один день стихотворение “Смерть Поэта” сделало Лермонтова знаменитым. Разнообразные чувства, отраженные в этом произведении, волновали душу Лермонтова: любовь к Пушкину, восхищение его гениальным даром, глубокая скорбь о его гибели и ненависть к подлым убийцам. Пушкин — это гений (“...угас, как светоч, дивный гений...”), свободолюбивый, смелый и независимый поэт с “гордой головой”, с “сердцем вольным и пламенными страстями”. </vt:lpstr>
      <vt:lpstr>Такого поэта не видит Лермонтов среди своих современников. Новые поэты разобщены с народом, замкнуты в своих личных переживаниях; они пишут исполненные внешней красивости, бессодержательные стихи. В конце стихотворения Лермонтов призывает современников возродить традиции гражданской поэзии, возвращаясь к пушкинскому образу:  Проснешься ль ты опять, осмеянный пророк"! Иль никогда на голос мщенья Из золотых ножон не вырвешь свой клинок, Покрытый ржавчиной презренья?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Пушкин и Лермонтов – два  поэта – две судьбы</dc:title>
  <dc:creator>Julia</dc:creator>
  <cp:lastModifiedBy>Julia</cp:lastModifiedBy>
  <cp:revision>43</cp:revision>
  <dcterms:created xsi:type="dcterms:W3CDTF">2013-01-18T13:04:55Z</dcterms:created>
  <dcterms:modified xsi:type="dcterms:W3CDTF">2013-01-18T20:19:45Z</dcterms:modified>
</cp:coreProperties>
</file>