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4" r:id="rId2"/>
  </p:sldMasterIdLst>
  <p:notesMasterIdLst>
    <p:notesMasterId r:id="rId18"/>
  </p:notesMasterIdLst>
  <p:sldIdLst>
    <p:sldId id="256" r:id="rId3"/>
    <p:sldId id="258" r:id="rId4"/>
    <p:sldId id="263" r:id="rId5"/>
    <p:sldId id="272" r:id="rId6"/>
    <p:sldId id="264" r:id="rId7"/>
    <p:sldId id="262" r:id="rId8"/>
    <p:sldId id="265" r:id="rId9"/>
    <p:sldId id="266" r:id="rId10"/>
    <p:sldId id="273" r:id="rId11"/>
    <p:sldId id="274" r:id="rId12"/>
    <p:sldId id="268" r:id="rId13"/>
    <p:sldId id="269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011" autoAdjust="0"/>
  </p:normalViewPr>
  <p:slideViewPr>
    <p:cSldViewPr>
      <p:cViewPr varScale="1">
        <p:scale>
          <a:sx n="84" d="100"/>
          <a:sy n="84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94031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70964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65744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63526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45460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29792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4775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98770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79361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8200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3924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31723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2895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7170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20552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1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5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8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8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4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2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914400" y="1700808"/>
            <a:ext cx="7315200" cy="32725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-12050" y="0"/>
            <a:ext cx="9156050" cy="170080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prstClr val="white"/>
                </a:solidFill>
                <a:latin typeface="Cambria" pitchFamily="18" charset="0"/>
              </a:rPr>
              <a:t>Ернест Хемінгуей «Старий і море». Образ Сантьяго</a:t>
            </a:r>
            <a:endParaRPr lang="en-US" sz="40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6" name="Picture 5" descr="17008370_pointar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698803"/>
            <a:ext cx="2133600" cy="32725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5157192"/>
            <a:ext cx="7884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Виконали:</a:t>
            </a:r>
          </a:p>
          <a:p>
            <a:pPr algn="r"/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Учениці 7(11) класу</a:t>
            </a:r>
          </a:p>
          <a:p>
            <a:pPr algn="r"/>
            <a:r>
              <a:rPr lang="uk-UA" sz="2000" dirty="0" smtClean="0">
                <a:solidFill>
                  <a:prstClr val="white"/>
                </a:solidFill>
                <a:latin typeface="Cambria" pitchFamily="18" charset="0"/>
              </a:rPr>
              <a:t>Куп</a:t>
            </a:r>
            <a:r>
              <a:rPr lang="en-US" sz="2000" dirty="0" smtClean="0">
                <a:solidFill>
                  <a:prstClr val="white"/>
                </a:solidFill>
                <a:latin typeface="Cambria" pitchFamily="18" charset="0"/>
              </a:rPr>
              <a:t>`</a:t>
            </a:r>
            <a:r>
              <a:rPr lang="ru-RU" sz="2000" dirty="0" err="1" smtClean="0">
                <a:solidFill>
                  <a:prstClr val="white"/>
                </a:solidFill>
                <a:latin typeface="Cambria" pitchFamily="18" charset="0"/>
              </a:rPr>
              <a:t>янської</a:t>
            </a: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000" dirty="0" err="1" smtClean="0">
                <a:solidFill>
                  <a:prstClr val="white"/>
                </a:solidFill>
                <a:latin typeface="Cambria" pitchFamily="18" charset="0"/>
              </a:rPr>
              <a:t>гімназії</a:t>
            </a: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 №1</a:t>
            </a:r>
          </a:p>
          <a:p>
            <a:pPr algn="r"/>
            <a:r>
              <a:rPr lang="ru-RU" sz="2000" dirty="0" err="1" smtClean="0">
                <a:solidFill>
                  <a:prstClr val="white"/>
                </a:solidFill>
                <a:latin typeface="Cambria" pitchFamily="18" charset="0"/>
              </a:rPr>
              <a:t>Літюк</a:t>
            </a: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 Дар</a:t>
            </a:r>
            <a:r>
              <a:rPr lang="en-US" sz="2000" dirty="0" smtClean="0">
                <a:solidFill>
                  <a:prstClr val="white"/>
                </a:solidFill>
                <a:latin typeface="Cambria" pitchFamily="18" charset="0"/>
              </a:rPr>
              <a:t>`</a:t>
            </a: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я і </a:t>
            </a:r>
            <a:r>
              <a:rPr lang="ru-RU" sz="2000" dirty="0" err="1" smtClean="0">
                <a:solidFill>
                  <a:prstClr val="white"/>
                </a:solidFill>
                <a:latin typeface="Cambria" pitchFamily="18" charset="0"/>
              </a:rPr>
              <a:t>Наконечна</a:t>
            </a: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000" dirty="0" err="1" smtClean="0">
                <a:solidFill>
                  <a:prstClr val="white"/>
                </a:solidFill>
                <a:latin typeface="Cambria" pitchFamily="18" charset="0"/>
              </a:rPr>
              <a:t>Юлія</a:t>
            </a:r>
            <a:endParaRPr lang="uk-UA" sz="2000" dirty="0" smtClean="0">
              <a:solidFill>
                <a:prstClr val="whit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3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Міркуючи про старого, можна сказати, що автор показав на його прикладі сильне бажання жити й прагнення взяти від життя якнайбільше, волю до перемоги, бажання трудитися й приносити реальну користь</a:t>
            </a: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9660"/>
            <a:ext cx="8784976" cy="514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21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7" y="30689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Це була його перемога. Одна з тих буденних перемог, які надають снаги жити й боротися далі. І саме таку мужність, героїзм і волю Хемінгуей вважав найдостойнішими.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indent="449263" algn="just"/>
            <a:r>
              <a:rPr lang="uk-UA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Ми </a:t>
            </a:r>
            <a:r>
              <a:rPr lang="uk-UA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бачимо приклад, як не треба вдаватись у відчай, не здаватись й знаходити раціональний сенс навіть у </a:t>
            </a:r>
            <a:r>
              <a:rPr lang="uk-UA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поразках.</a:t>
            </a:r>
            <a:endParaRPr lang="uk-UA" sz="2400" dirty="0">
              <a:solidFill>
                <a:schemeClr val="accent5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 descr="C:\Users\Admin\Desktop\Проект по Хемінгуею\FYseC1ZXPl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/>
          <a:stretch/>
        </p:blipFill>
        <p:spPr bwMode="auto">
          <a:xfrm>
            <a:off x="100952" y="1969682"/>
            <a:ext cx="8953291" cy="485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оект по Хемінгуею\sim-5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2699" r="7593" b="2875"/>
          <a:stretch/>
        </p:blipFill>
        <p:spPr bwMode="auto">
          <a:xfrm>
            <a:off x="251520" y="954108"/>
            <a:ext cx="8568952" cy="5756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648" y="0"/>
            <a:ext cx="918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buFont typeface="Wingdings" pitchFamily="2" charset="2"/>
              <a:buChar char="Ø"/>
              <a:tabLst>
                <a:tab pos="0" algn="l"/>
              </a:tabLst>
            </a:pP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Людина наполегливої фізичної праці, добуваючи прожиток в щоденній боротьбі зі стихіями</a:t>
            </a:r>
            <a:endParaRPr lang="uk-UA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8648" y="0"/>
            <a:ext cx="918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>
              <a:buFont typeface="Wingdings" pitchFamily="2" charset="2"/>
              <a:buChar char="Ø"/>
              <a:tabLst>
                <a:tab pos="0" algn="l"/>
              </a:tabLst>
            </a:pPr>
            <a:r>
              <a:rPr lang="uk-UA" sz="2600" dirty="0" smtClean="0">
                <a:solidFill>
                  <a:schemeClr val="bg1"/>
                </a:solidFill>
                <a:latin typeface="Cambria" pitchFamily="18" charset="0"/>
              </a:rPr>
              <a:t>Впертий романтик, беззавітно закоханий в море і його чудеса , які схиляються перед величчю людського подвигу</a:t>
            </a:r>
            <a:endParaRPr lang="uk-UA" sz="2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194" name="Picture 2" descr="C:\Users\Admin\Desktop\Проект по Хемінгуею\NOkjwwNwgo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3"/>
          <a:stretch/>
        </p:blipFill>
        <p:spPr bwMode="auto">
          <a:xfrm>
            <a:off x="124167" y="892552"/>
            <a:ext cx="8840321" cy="578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49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53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Сантьяго славився на селі як «невдачливий» (84 дні підряд виходячи в море , він незмінно повертався без улову), але не втрачав мужності : він упевнений , що його головна битва ще попереду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219" name="Picture 3" descr="C:\Users\Admin\Desktop\Проект по Хемінгуею\vlrAUYlYsS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4333" r="6702" b="-3641"/>
          <a:stretch/>
        </p:blipFill>
        <p:spPr bwMode="auto">
          <a:xfrm>
            <a:off x="335139" y="1569660"/>
            <a:ext cx="8463215" cy="531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53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«Пусть она думает обо мне лучше, чем я на самом деле, и я тогда буду и в самом деле лучше».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  <a:p>
            <a:pPr algn="just"/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«Драться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– сказал он, – драться, пока не 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умру».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«Хотел 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бы я купить себе немножко счастья, если его где-нибудь 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продают».</a:t>
            </a:r>
          </a:p>
          <a:p>
            <a:endParaRPr lang="ru-RU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«Человек в море никогда не бывает одинок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».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4338" name="Picture 2" descr="C:\Users\Admin\Desktop\Проект по Хемінгуею\1326454349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4024"/>
          <a:stretch/>
        </p:blipFill>
        <p:spPr bwMode="auto">
          <a:xfrm>
            <a:off x="179512" y="3611105"/>
            <a:ext cx="8712968" cy="306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52" y="33295"/>
            <a:ext cx="900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Старий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і море» (англ. </a:t>
            </a:r>
            <a:r>
              <a:rPr lang="en-US" sz="2200" dirty="0">
                <a:solidFill>
                  <a:prstClr val="white"/>
                </a:solidFill>
                <a:latin typeface="Cambria" pitchFamily="18" charset="0"/>
              </a:rPr>
              <a:t>The Old Man And The Sea)  —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повість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-притча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американського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письменника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Ернеста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Хемінгуея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. </a:t>
            </a:r>
            <a:endParaRPr lang="ru-RU" sz="2200" dirty="0" smtClean="0">
              <a:solidFill>
                <a:prstClr val="white"/>
              </a:solidFill>
              <a:latin typeface="Cambria" pitchFamily="18" charset="0"/>
            </a:endParaRPr>
          </a:p>
          <a:p>
            <a:pPr indent="449263" algn="just"/>
            <a:r>
              <a:rPr lang="ru-RU" sz="2400" b="1" dirty="0" smtClean="0">
                <a:solidFill>
                  <a:prstClr val="white"/>
                </a:solidFill>
                <a:latin typeface="Cambria" pitchFamily="18" charset="0"/>
              </a:rPr>
              <a:t>Сюжет</a:t>
            </a:r>
            <a:endParaRPr lang="ru-RU" sz="2400" b="1" dirty="0">
              <a:solidFill>
                <a:prstClr val="white"/>
              </a:solidFill>
              <a:latin typeface="Cambria" pitchFamily="18" charset="0"/>
            </a:endParaRPr>
          </a:p>
          <a:p>
            <a:pPr indent="449263" algn="just"/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Старий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рибалка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Сантьяго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вирушає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далеко у </a:t>
            </a:r>
            <a:r>
              <a:rPr lang="ru-RU" sz="2200" dirty="0" err="1">
                <a:solidFill>
                  <a:prstClr val="white"/>
                </a:solidFill>
                <a:latin typeface="Cambria" pitchFamily="18" charset="0"/>
              </a:rPr>
              <a:t>відкрите</a:t>
            </a:r>
            <a:r>
              <a:rPr lang="ru-RU" sz="2200" dirty="0">
                <a:solidFill>
                  <a:prstClr val="white"/>
                </a:solidFill>
                <a:latin typeface="Cambria" pitchFamily="18" charset="0"/>
              </a:rPr>
              <a:t> море.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Йому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поталанило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: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він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упіймав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рибу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але вона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настільки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велика і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дужа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що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старому доводиться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довго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і тяжко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змагатися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щоб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перемогти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prstClr val="white"/>
                </a:solidFill>
                <a:latin typeface="Cambria" pitchFamily="18" charset="0"/>
              </a:rPr>
              <a:t>її</a:t>
            </a:r>
            <a:r>
              <a:rPr lang="ru-RU" sz="2200" dirty="0" smtClean="0">
                <a:solidFill>
                  <a:prstClr val="white"/>
                </a:solidFill>
                <a:latin typeface="Cambria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А на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зворотньому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шляху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акули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обгризли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рибу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і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старий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приплив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до берега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лише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з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її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скелетом</a:t>
            </a: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Admin\Desktop\Проект по Хемінгуею\04356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2957172"/>
            <a:ext cx="2843808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Проект по Хемінгуею\1380576369_1604__untitled-4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57172"/>
            <a:ext cx="2708980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роект по Хемінгуею\cover_333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" y="2958912"/>
            <a:ext cx="2952328" cy="390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1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52" y="33295"/>
            <a:ext cx="900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Дана повість написана Хемінгуеєм 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під кінець життєвого шляху і стала найважливішим ідейним і художнім підсумком його творчості , свого роду духовним заповітом майстра.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8976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 algn="just"/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Дія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розгортається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рибальському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селищі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під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Гаваною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Кубі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місцях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, де в 1939-1960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рр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подовгу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 жив </a:t>
            </a:r>
            <a:r>
              <a:rPr lang="ru-RU" sz="2400" dirty="0" err="1">
                <a:solidFill>
                  <a:schemeClr val="bg1"/>
                </a:solidFill>
                <a:latin typeface="Cambria" pitchFamily="18" charset="0"/>
              </a:rPr>
              <a:t>письменник</a:t>
            </a:r>
            <a:r>
              <a:rPr lang="ru-RU" sz="24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074" name="Picture 2" descr="C:\Users\Admin\Desktop\Проект по Хемінгуею\Cub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" y="1238421"/>
            <a:ext cx="9114448" cy="479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3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6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 algn="ctr"/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Будинок Сантьяго</a:t>
            </a:r>
          </a:p>
        </p:txBody>
      </p:sp>
      <p:pic>
        <p:nvPicPr>
          <p:cNvPr id="10242" name="Picture 2" descr="C:\Users\Admin\Desktop\Проект по Хемінгуею\r3Zt4Lhs8b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5" y="572576"/>
            <a:ext cx="8473010" cy="614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7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7159" y="733847"/>
            <a:ext cx="9151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Літературознавці прагнули з’ясувати, хто став прототипом головного героя повісті — Сантьяго. Досить часто називали знаменитого кубинського рибалку і друга письменника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Грегоро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Фуентоса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, який дожив до 104 років.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mbria" pitchFamily="18" charset="0"/>
              </a:rPr>
              <a:t>Прототип</a:t>
            </a:r>
            <a:r>
              <a:rPr lang="uk-UA" sz="3600" b="1" dirty="0" smtClean="0">
                <a:solidFill>
                  <a:schemeClr val="bg1"/>
                </a:solidFill>
                <a:latin typeface="Cambria" pitchFamily="18" charset="0"/>
              </a:rPr>
              <a:t> героя</a:t>
            </a:r>
            <a:endParaRPr lang="uk-UA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Admin\Desktop\Проект по Хемінгуею\3UDU0un8t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3508"/>
            <a:ext cx="6127806" cy="455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74" y="2303506"/>
            <a:ext cx="2961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Однак більшість дослідників схильні думати, що цей образ увібрав у себе риси різних людей, з якими Хемінгуей спілкувався в рибацькому селищі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Кохімаре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, що неподалік від </a:t>
            </a:r>
            <a:r>
              <a:rPr lang="uk-UA" sz="2400" dirty="0" err="1">
                <a:solidFill>
                  <a:schemeClr val="bg1"/>
                </a:solidFill>
                <a:latin typeface="Cambria" pitchFamily="18" charset="0"/>
              </a:rPr>
              <a:t>Гоавани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4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20227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mbria" pitchFamily="18" charset="0"/>
              </a:rPr>
              <a:t>Образ Сантьяго</a:t>
            </a:r>
            <a:endParaRPr lang="uk-UA" sz="4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896" y="589413"/>
            <a:ext cx="9124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Сантьяго </a:t>
            </a:r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— колишній </a:t>
            </a:r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рибалка, що все життя працює, борючись із труднощами й небезпеками. Шрами на його руках «старі, як тріщини в давно вже безводній пустелі». Він любить море, думає про нього з ніжністю, як про жінку, що «дарує великі милості». </a:t>
            </a:r>
          </a:p>
        </p:txBody>
      </p:sp>
      <p:pic>
        <p:nvPicPr>
          <p:cNvPr id="4098" name="Picture 2" descr="C:\Users\Admin\Desktop\Проект по Хемінгуею\YdRrKj7bt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8406"/>
            <a:ext cx="6238491" cy="42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5996" y="2396206"/>
            <a:ext cx="275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У старості навіть очі його були схожі за кольором на море. </a:t>
            </a:r>
          </a:p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Звиклий до самітності, він уголос розмовляє сам із собою. Природа, океан сприймаються їм як жива істота. 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74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6959" y="0"/>
            <a:ext cx="54248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Образ старого Сантьяго — це уособлення подвигу людини, яка бореться и щоденними негараздами, невлаштованістю побуту, зневагою оточення. </a:t>
            </a:r>
          </a:p>
          <a:p>
            <a:pPr indent="449263" algn="just"/>
            <a:r>
              <a:rPr lang="uk-UA" sz="2400" dirty="0" smtClean="0">
                <a:solidFill>
                  <a:schemeClr val="bg1"/>
                </a:solidFill>
                <a:latin typeface="Cambria" pitchFamily="18" charset="0"/>
              </a:rPr>
              <a:t>Йому небагато й треба: спить він на газетах, підкладаючи під голову охайно складені штани; обіду не бере, бо йому досить пляшки прісної води в морі на човні. Та він не збирається здаватись. </a:t>
            </a:r>
            <a:endParaRPr lang="uk-UA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Admin\Desktop\Проект по Хемінгуею\cFDEzQYp1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31" y="116632"/>
            <a:ext cx="3650485" cy="671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Проект по Хемінгуею\5510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b="8463"/>
          <a:stretch/>
        </p:blipFill>
        <p:spPr bwMode="auto">
          <a:xfrm>
            <a:off x="68614" y="4154984"/>
            <a:ext cx="5310063" cy="267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5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Сантьяго перемагає рибу, а разом з тим - і старість, і душевну біль. Переміг тому, що думав не про свій успіх й не про себе, а про рибу, який заподіює біль; про зірки й левів, яких бачив, коли ще плавав юнгою на вітрильнику до берегів Африки; про своє нелегке життя.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266" name="Picture 2" descr="C:\Users\Admin\Desktop\Проект по Хемінгуею\iVZoO-lrd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2"/>
          <a:stretch/>
        </p:blipFill>
        <p:spPr bwMode="auto">
          <a:xfrm>
            <a:off x="343570" y="1910374"/>
            <a:ext cx="8445662" cy="488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39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32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solidFill>
                  <a:schemeClr val="bg1"/>
                </a:solidFill>
                <a:latin typeface="Cambria" pitchFamily="18" charset="0"/>
              </a:rPr>
              <a:t>Боротьба старого з морем, його любов і повага до великої риби, його сила, його завзятість у боротьбі з акулами - все це вражає, змушує співпереживати й боротися з ним разом, перевертаючи сторінку за сторінкою, уважно стежити за подіями й очікувати розв'язки. </a:t>
            </a:r>
            <a:endParaRPr lang="uk-UA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1" name="Picture 3" descr="C:\Users\Admin\Desktop\Проект по Хемінгуею\!_MAX18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10719"/>
          <a:stretch/>
        </p:blipFill>
        <p:spPr bwMode="auto">
          <a:xfrm>
            <a:off x="179512" y="1938992"/>
            <a:ext cx="8784976" cy="480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25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8A319A-4327-49CF-86D0-8A6BE6600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659</Words>
  <Application>Microsoft Office PowerPoint</Application>
  <PresentationFormat>Экран (4:3)</PresentationFormat>
  <Paragraphs>35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2014-03-01T14:49:09Z</dcterms:created>
  <dcterms:modified xsi:type="dcterms:W3CDTF">2015-02-11T15:37:22Z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