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2" r:id="rId3"/>
    <p:sldId id="276" r:id="rId4"/>
    <p:sldId id="274" r:id="rId5"/>
    <p:sldId id="273" r:id="rId6"/>
    <p:sldId id="275" r:id="rId7"/>
    <p:sldId id="277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4DC"/>
    <a:srgbClr val="3366FF"/>
    <a:srgbClr val="006600"/>
    <a:srgbClr val="110666"/>
    <a:srgbClr val="1A0995"/>
    <a:srgbClr val="DD054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92080" y="870254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3A24DC"/>
                </a:solidFill>
                <a:latin typeface="Monotype Corsiva" pitchFamily="66" charset="0"/>
              </a:rPr>
              <a:t>Стендаль </a:t>
            </a:r>
            <a:r>
              <a:rPr lang="ru-RU" sz="5400" b="1" dirty="0">
                <a:solidFill>
                  <a:srgbClr val="3A24DC"/>
                </a:solidFill>
                <a:latin typeface="Monotype Corsiva" pitchFamily="66" charset="0"/>
              </a:rPr>
              <a:t>(</a:t>
            </a:r>
            <a:r>
              <a:rPr lang="ru-RU" sz="5400" b="1" dirty="0" err="1">
                <a:solidFill>
                  <a:srgbClr val="3A24DC"/>
                </a:solidFill>
                <a:latin typeface="Monotype Corsiva" pitchFamily="66" charset="0"/>
              </a:rPr>
              <a:t>Анрі-Марі</a:t>
            </a:r>
            <a:r>
              <a:rPr lang="ru-RU" sz="5400" b="1" dirty="0">
                <a:solidFill>
                  <a:srgbClr val="3A24DC"/>
                </a:solidFill>
                <a:latin typeface="Monotype Corsiva" pitchFamily="66" charset="0"/>
              </a:rPr>
              <a:t> </a:t>
            </a:r>
            <a:r>
              <a:rPr lang="ru-RU" sz="5400" b="1" dirty="0" err="1">
                <a:solidFill>
                  <a:srgbClr val="3A24DC"/>
                </a:solidFill>
                <a:latin typeface="Monotype Corsiva" pitchFamily="66" charset="0"/>
              </a:rPr>
              <a:t>Бейль</a:t>
            </a:r>
            <a:r>
              <a:rPr lang="ru-RU" sz="5400" b="1" dirty="0">
                <a:solidFill>
                  <a:srgbClr val="3A24DC"/>
                </a:solidFill>
                <a:latin typeface="Monotype Corsiva" pitchFamily="66" charset="0"/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22990"/>
            <a:ext cx="3800222" cy="504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7437" y="4581128"/>
            <a:ext cx="27061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DD0548"/>
                </a:solidFill>
                <a:latin typeface="Monotype Corsiva" pitchFamily="66" charset="0"/>
              </a:rPr>
              <a:t>Роботу </a:t>
            </a:r>
            <a:r>
              <a:rPr lang="uk-UA" sz="2400" dirty="0" smtClean="0">
                <a:solidFill>
                  <a:srgbClr val="DD0548"/>
                </a:solidFill>
                <a:latin typeface="Monotype Corsiva" pitchFamily="66" charset="0"/>
              </a:rPr>
              <a:t>підготувала</a:t>
            </a:r>
          </a:p>
          <a:p>
            <a:pPr algn="ctr"/>
            <a:r>
              <a:rPr lang="uk-UA" sz="2400" dirty="0">
                <a:solidFill>
                  <a:srgbClr val="DD0548"/>
                </a:solidFill>
                <a:latin typeface="Monotype Corsiva" pitchFamily="66" charset="0"/>
              </a:rPr>
              <a:t>у</a:t>
            </a:r>
            <a:r>
              <a:rPr lang="uk-UA" sz="2400" dirty="0" smtClean="0">
                <a:solidFill>
                  <a:srgbClr val="DD0548"/>
                </a:solidFill>
                <a:latin typeface="Monotype Corsiva" pitchFamily="66" charset="0"/>
              </a:rPr>
              <a:t>чениця 10 класу</a:t>
            </a:r>
          </a:p>
          <a:p>
            <a:pPr algn="ctr"/>
            <a:r>
              <a:rPr lang="uk-UA" sz="2400" dirty="0" smtClean="0">
                <a:solidFill>
                  <a:srgbClr val="DD0548"/>
                </a:solidFill>
                <a:latin typeface="Monotype Corsiva" pitchFamily="66" charset="0"/>
              </a:rPr>
              <a:t>ЗОШ І-ІІІ ст. №19</a:t>
            </a:r>
          </a:p>
          <a:p>
            <a:pPr algn="ctr"/>
            <a:r>
              <a:rPr lang="uk-UA" sz="2400" dirty="0" smtClean="0">
                <a:solidFill>
                  <a:srgbClr val="DD0548"/>
                </a:solidFill>
                <a:latin typeface="Monotype Corsiva" pitchFamily="66" charset="0"/>
              </a:rPr>
              <a:t>м. Черкас</a:t>
            </a:r>
          </a:p>
          <a:p>
            <a:pPr algn="ctr"/>
            <a:r>
              <a:rPr lang="uk-UA" sz="2400" dirty="0" smtClean="0">
                <a:solidFill>
                  <a:srgbClr val="DD0548"/>
                </a:solidFill>
                <a:latin typeface="Monotype Corsiva" pitchFamily="66" charset="0"/>
              </a:rPr>
              <a:t>Пономаренко Анжела</a:t>
            </a:r>
            <a:endParaRPr lang="ru-RU" sz="2400" dirty="0">
              <a:solidFill>
                <a:srgbClr val="DD0548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7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867"/>
            <a:ext cx="4143375" cy="5505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61" y="188640"/>
            <a:ext cx="3254369" cy="2684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46" y="2965667"/>
            <a:ext cx="2304256" cy="2973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4052" y="5529317"/>
            <a:ext cx="395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Титульна сторінка роману                   «Червоне і чорне»</a:t>
            </a:r>
            <a:endParaRPr lang="ru-RU" b="1" dirty="0">
              <a:solidFill>
                <a:srgbClr val="3A24D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4791" y="5990982"/>
            <a:ext cx="224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Ілюстрації до твору</a:t>
            </a:r>
            <a:endParaRPr lang="ru-RU" b="1" dirty="0">
              <a:solidFill>
                <a:srgbClr val="3A24D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71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1273383"/>
            <a:ext cx="4384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>
                <a:solidFill>
                  <a:srgbClr val="DD0548"/>
                </a:solidFill>
                <a:latin typeface="Monotype Corsiva" pitchFamily="66" charset="0"/>
              </a:rPr>
              <a:t>Дякую за увагу!</a:t>
            </a:r>
            <a:endParaRPr lang="ru-RU" sz="5400" dirty="0">
              <a:solidFill>
                <a:srgbClr val="DD0548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4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67" y="5291183"/>
            <a:ext cx="2028728" cy="14501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4" y="127311"/>
            <a:ext cx="859295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Стендаль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1783 року в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Греноблі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багатого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адвоката.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дід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лікар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громадський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діяч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захоплювався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ідеями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Просвітницта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шанувальником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Вольтера. Але з початком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погляди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змінилися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Стендаля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змушений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переховуватися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хлопчика рано померла, і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надовго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вбралася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у траур.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переймався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вихованням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сина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довіривши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католицькому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абатові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Ральяну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призвело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до того,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Стендаль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зненавидів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церкву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релігію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Таємно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почав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знайомитися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працями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філософів-просвітників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Кабаніса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Дідро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, Гольбаха). </a:t>
            </a:r>
            <a:endParaRPr lang="ru-RU" sz="2200" dirty="0" smtClean="0">
              <a:solidFill>
                <a:srgbClr val="1A099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 err="1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найсильніші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враження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переживання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дитячих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Першою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французькою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революцією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, стали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визначальними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моментами у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світогляду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Прихильність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революційних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ідеалів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зберіг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на все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Жоден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французьких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письменників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відстоював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ідеали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з такою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пристрастю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сміливістю</a:t>
            </a:r>
            <a:r>
              <a:rPr lang="ru-RU" sz="2200" dirty="0">
                <a:solidFill>
                  <a:srgbClr val="1A099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790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155">
            <a:off x="4612384" y="3952358"/>
            <a:ext cx="3195930" cy="22925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7097"/>
            <a:ext cx="5238750" cy="3495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4566" y="2577109"/>
            <a:ext cx="1611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Гренобль</a:t>
            </a:r>
            <a:r>
              <a:rPr lang="uk-UA" sz="2000" b="1" dirty="0" smtClean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– рідне місто Стендаля</a:t>
            </a:r>
            <a:endParaRPr lang="ru-RU" sz="2000" b="1" dirty="0">
              <a:solidFill>
                <a:srgbClr val="DD05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1730" y="6309818"/>
            <a:ext cx="395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Марки з зображенням письменника</a:t>
            </a:r>
            <a:endParaRPr lang="ru-RU" b="1" dirty="0">
              <a:solidFill>
                <a:srgbClr val="DD05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962">
            <a:off x="1559153" y="3952356"/>
            <a:ext cx="3273976" cy="229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6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130025"/>
            <a:ext cx="74888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1797 року Стендаль вступив у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Греноблі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Центральної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000" dirty="0" smtClean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хлопець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захоплювався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математикою.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курсу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відправили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до Парижа для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Політехнічну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школу,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так і не вступив. </a:t>
            </a:r>
            <a:r>
              <a:rPr lang="ru-RU" sz="2000" dirty="0" smtClean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1800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сімнадцятилітній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Стендаль вступив в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армію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Наполеона. </a:t>
            </a:r>
            <a:r>
              <a:rPr lang="ru-RU" sz="2000" dirty="0" smtClean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1802 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року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повернувся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до Парижа з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прихованим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наміром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письменником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 smtClean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падіння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Наполеона й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Бурбонів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Францію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Стендаль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їде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sz="2000" dirty="0" smtClean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відіграла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чималу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поглядів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2000" dirty="0" smtClean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приваблювало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насичене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громадське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2000" dirty="0" smtClean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залишило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глибокий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000" dirty="0">
                <a:solidFill>
                  <a:srgbClr val="DD0548"/>
                </a:solidFill>
                <a:latin typeface="Times New Roman" pitchFamily="18" charset="0"/>
                <a:cs typeface="Times New Roman" pitchFamily="18" charset="0"/>
              </a:rPr>
              <a:t> Стендаля.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1685">
            <a:off x="1278898" y="3668977"/>
            <a:ext cx="3653777" cy="2990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59">
            <a:off x="4936324" y="3659430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6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79912" y="186882"/>
            <a:ext cx="50943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Стендаль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почував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хворим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їздив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Чівітавеккії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до Рима. У 1841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з ним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стався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перший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апоплексичний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удар.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дали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відпустку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восени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приїхав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до Парижа,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маючи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намір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пробути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несподівано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звалив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удар.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молодості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Стендаль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заразився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сифілісом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2000" dirty="0" smtClean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роки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перебував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важкому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, Стендаль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до самого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. А 23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1842 року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втративши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свідомість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, впав прямо на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вулиці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і через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годин помер. Смерть,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найвірогідніше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, настала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розриву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аневризми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аорти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Похований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кладовищі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Монмартр.</a:t>
            </a:r>
          </a:p>
          <a:p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заповіті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просив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написати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могильній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плиті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виконали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італійській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Арріго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Бейль</a:t>
            </a:r>
            <a:endParaRPr lang="ru-RU" sz="2000" dirty="0">
              <a:solidFill>
                <a:srgbClr val="3A24D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Міланець</a:t>
            </a:r>
            <a:endParaRPr lang="ru-RU" sz="2000" dirty="0">
              <a:solidFill>
                <a:srgbClr val="3A24D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Писав. </a:t>
            </a:r>
            <a:r>
              <a:rPr lang="ru-RU" sz="2000" dirty="0" err="1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Кохав</a:t>
            </a:r>
            <a:r>
              <a:rPr lang="ru-RU" sz="2000" dirty="0">
                <a:solidFill>
                  <a:srgbClr val="3A24DC"/>
                </a:solidFill>
                <a:latin typeface="Times New Roman" pitchFamily="18" charset="0"/>
                <a:cs typeface="Times New Roman" pitchFamily="18" charset="0"/>
              </a:rPr>
              <a:t>. Жив.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8277"/>
            <a:ext cx="3456384" cy="560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8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55" y="364558"/>
            <a:ext cx="3147814" cy="41970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9323" y="4561643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10666"/>
                </a:solidFill>
                <a:latin typeface="Times New Roman" pitchFamily="18" charset="0"/>
                <a:cs typeface="Times New Roman" pitchFamily="18" charset="0"/>
              </a:rPr>
              <a:t>Могила Стендаля на </a:t>
            </a:r>
            <a:r>
              <a:rPr lang="ru-RU" b="1" dirty="0" err="1">
                <a:solidFill>
                  <a:srgbClr val="110666"/>
                </a:solidFill>
                <a:latin typeface="Times New Roman" pitchFamily="18" charset="0"/>
                <a:cs typeface="Times New Roman" pitchFamily="18" charset="0"/>
              </a:rPr>
              <a:t>кладовищі</a:t>
            </a:r>
            <a:r>
              <a:rPr lang="ru-RU" b="1" dirty="0">
                <a:solidFill>
                  <a:srgbClr val="110666"/>
                </a:solidFill>
                <a:latin typeface="Times New Roman" pitchFamily="18" charset="0"/>
                <a:cs typeface="Times New Roman" pitchFamily="18" charset="0"/>
              </a:rPr>
              <a:t> Монмартр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858" y="1556792"/>
            <a:ext cx="3384376" cy="4197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5072" y="5937418"/>
            <a:ext cx="247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110666"/>
                </a:solidFill>
                <a:latin typeface="Times New Roman" pitchFamily="18" charset="0"/>
                <a:cs typeface="Times New Roman" pitchFamily="18" charset="0"/>
              </a:rPr>
              <a:t>Свідоцтво про смерть</a:t>
            </a:r>
            <a:endParaRPr lang="ru-RU" b="1" dirty="0">
              <a:solidFill>
                <a:srgbClr val="1106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37321" y="119675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критики створили «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змову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мовчання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 Першим,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заговорив про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змусив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звернути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Стендаля,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Бальзак.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Називаючи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Стендаля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чудовим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художником, Бальзак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стверджував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піднесені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розуми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380377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6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1402" y="188641"/>
            <a:ext cx="61926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Стендаля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етапу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французького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критичного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реалізму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. Стендаль вносить у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літературу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бойовий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дух і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героїчні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нещодавньої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просвітителями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спостерігати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як у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, так і в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філософії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естетиці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повинне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правдивим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романі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Червоне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чорне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роман як «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дзеркало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проносять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». Т</a:t>
            </a:r>
            <a:r>
              <a:rPr lang="ru-RU" sz="2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реба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обвинувачувати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дорогу,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правильніше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доглядача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дороги, в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тім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погано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порядкує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2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8" y="284520"/>
            <a:ext cx="2592288" cy="38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0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600" y="116632"/>
            <a:ext cx="73985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Твори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Червоне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чорне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Романи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Арманс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Червоне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чорне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Пармська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обитель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Ламіель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незакінчений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1889)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Люсьєн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Левен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незакінчений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1894)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Наполеона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Автобіографії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Брюлара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Новели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Рожеве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зелене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незакінчено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Вітторія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Аккорамбоні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Італійські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Хроніки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Есе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Мемуари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еґоїста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377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632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livvson-3</dc:creator>
  <cp:lastModifiedBy>livvson-3</cp:lastModifiedBy>
  <cp:revision>13</cp:revision>
  <dcterms:created xsi:type="dcterms:W3CDTF">2013-09-08T17:01:59Z</dcterms:created>
  <dcterms:modified xsi:type="dcterms:W3CDTF">2013-09-10T21:00:27Z</dcterms:modified>
</cp:coreProperties>
</file>