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6BC465B-CD07-45BE-A974-6CC7A641B652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53781C-74E4-4163-B30D-84484F8254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Оноре де Бальзак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Розмаїтий Дмитро</a:t>
            </a:r>
            <a:endParaRPr lang="ru-RU" dirty="0"/>
          </a:p>
        </p:txBody>
      </p:sp>
      <p:pic>
        <p:nvPicPr>
          <p:cNvPr id="46082" name="Picture 2" descr="Оноре де Бальзак. 18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4238668" cy="5298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Від</a:t>
            </a:r>
            <a:r>
              <a:rPr lang="ru-RU" dirty="0" smtClean="0"/>
              <a:t> початку 30-х </a:t>
            </a:r>
            <a:r>
              <a:rPr lang="ru-RU" dirty="0" err="1" smtClean="0"/>
              <a:t>років</a:t>
            </a:r>
            <a:r>
              <a:rPr lang="ru-RU" dirty="0" smtClean="0"/>
              <a:t> Бальзак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прозові</a:t>
            </a:r>
            <a:r>
              <a:rPr lang="ru-RU" dirty="0" smtClean="0"/>
              <a:t> твори — </a:t>
            </a:r>
            <a:r>
              <a:rPr lang="ru-RU" dirty="0" err="1" smtClean="0"/>
              <a:t>романи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smtClean="0"/>
              <a:t>(«</a:t>
            </a:r>
            <a:r>
              <a:rPr lang="ru-RU" dirty="0" err="1" smtClean="0"/>
              <a:t>Шагренева</a:t>
            </a:r>
            <a:r>
              <a:rPr lang="ru-RU" dirty="0" smtClean="0"/>
              <a:t> </a:t>
            </a:r>
            <a:r>
              <a:rPr lang="ru-RU" dirty="0" err="1" smtClean="0"/>
              <a:t>шкіра</a:t>
            </a:r>
            <a:r>
              <a:rPr lang="ru-RU" dirty="0" smtClean="0"/>
              <a:t>»,</a:t>
            </a:r>
            <a:r>
              <a:rPr lang="ru-RU" dirty="0" smtClean="0"/>
              <a:t> «Полковник Шабер», «</a:t>
            </a:r>
            <a:r>
              <a:rPr lang="ru-RU" dirty="0" err="1" smtClean="0"/>
              <a:t>Євгенія</a:t>
            </a:r>
            <a:r>
              <a:rPr lang="ru-RU" dirty="0" smtClean="0"/>
              <a:t> Гранде», 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величі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 Цезаря </a:t>
            </a:r>
            <a:r>
              <a:rPr lang="ru-RU" dirty="0" err="1" smtClean="0"/>
              <a:t>Білого</a:t>
            </a:r>
            <a:r>
              <a:rPr lang="ru-RU" dirty="0" smtClean="0"/>
              <a:t>» та </a:t>
            </a:r>
            <a:r>
              <a:rPr lang="ru-RU" dirty="0" err="1" smtClean="0"/>
              <a:t>ін</a:t>
            </a:r>
            <a:r>
              <a:rPr lang="ru-RU" dirty="0" smtClean="0"/>
              <a:t>.). </a:t>
            </a:r>
            <a:endParaRPr lang="ru-RU" dirty="0"/>
          </a:p>
        </p:txBody>
      </p:sp>
      <p:pic>
        <p:nvPicPr>
          <p:cNvPr id="25604" name="Picture 4" descr="Скачать/Читать онлайн &quot;Le Réquisitionnaire&quot; автора Honoré de Balzac (web, epub, mobi, pdf) БЕСПЛАТНО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2616" y="0"/>
            <a:ext cx="3811384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Balzac, de Honoré - La peau de chagrin/ Шагреневая кож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572001" cy="4419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Eugenie Grandet, Honore de Balzac (Honoré de Balzac) - Cinius Kitap Kulüb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286000"/>
            <a:ext cx="319087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 1840 </a:t>
            </a:r>
            <a:r>
              <a:rPr lang="ru-RU" dirty="0" err="1" smtClean="0"/>
              <a:t>з'явилась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-„</a:t>
            </a:r>
            <a:r>
              <a:rPr lang="ru-RU" dirty="0" err="1" smtClean="0"/>
              <a:t>Людська</a:t>
            </a:r>
            <a:r>
              <a:rPr lang="ru-RU" dirty="0" smtClean="0"/>
              <a:t> </a:t>
            </a:r>
            <a:r>
              <a:rPr lang="ru-RU" dirty="0" err="1" smtClean="0"/>
              <a:t>комедія</a:t>
            </a:r>
            <a:r>
              <a:rPr lang="ru-RU" dirty="0" smtClean="0"/>
              <a:t>“, а у 1842 — «</a:t>
            </a:r>
            <a:r>
              <a:rPr lang="ru-RU" dirty="0" err="1" smtClean="0"/>
              <a:t>Передмова</a:t>
            </a:r>
            <a:r>
              <a:rPr lang="ru-RU" dirty="0" smtClean="0"/>
              <a:t>». До </a:t>
            </a:r>
            <a:r>
              <a:rPr lang="ru-RU" dirty="0" err="1" smtClean="0"/>
              <a:t>епопеї</a:t>
            </a:r>
            <a:r>
              <a:rPr lang="ru-RU" dirty="0" smtClean="0"/>
              <a:t> </a:t>
            </a:r>
            <a:r>
              <a:rPr lang="ru-RU" dirty="0" err="1" smtClean="0"/>
              <a:t>увійшло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все </a:t>
            </a:r>
            <a:r>
              <a:rPr lang="ru-RU" dirty="0" err="1" smtClean="0"/>
              <a:t>створене</a:t>
            </a:r>
            <a:r>
              <a:rPr lang="ru-RU" dirty="0" smtClean="0"/>
              <a:t> Бальзаком у 30-х роках та </a:t>
            </a:r>
            <a:r>
              <a:rPr lang="ru-RU" dirty="0" err="1" smtClean="0"/>
              <a:t>написане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1842: </a:t>
            </a:r>
            <a:r>
              <a:rPr lang="ru-RU" dirty="0" err="1" smtClean="0"/>
              <a:t>романи</a:t>
            </a:r>
            <a:r>
              <a:rPr lang="ru-RU" dirty="0" smtClean="0"/>
              <a:t> «</a:t>
            </a:r>
            <a:r>
              <a:rPr lang="ru-RU" dirty="0" err="1" smtClean="0"/>
              <a:t>Втрачені</a:t>
            </a:r>
            <a:r>
              <a:rPr lang="ru-RU" dirty="0" smtClean="0"/>
              <a:t> </a:t>
            </a:r>
            <a:r>
              <a:rPr lang="ru-RU" dirty="0" err="1" smtClean="0"/>
              <a:t>ілюзії</a:t>
            </a:r>
            <a:r>
              <a:rPr lang="ru-RU" dirty="0" smtClean="0"/>
              <a:t>», «Кузина </a:t>
            </a:r>
            <a:r>
              <a:rPr lang="ru-RU" dirty="0" err="1" smtClean="0"/>
              <a:t>Бетта</a:t>
            </a:r>
            <a:r>
              <a:rPr lang="ru-RU" dirty="0" smtClean="0"/>
              <a:t>», «Кузен </a:t>
            </a:r>
            <a:r>
              <a:rPr lang="ru-RU" dirty="0" err="1" smtClean="0"/>
              <a:t>Понс</a:t>
            </a:r>
            <a:r>
              <a:rPr lang="ru-RU" dirty="0" smtClean="0"/>
              <a:t>», «</a:t>
            </a:r>
            <a:r>
              <a:rPr lang="ru-RU" dirty="0" err="1" smtClean="0"/>
              <a:t>Розкоші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злидні</a:t>
            </a:r>
            <a:r>
              <a:rPr lang="ru-RU" dirty="0" smtClean="0"/>
              <a:t> куртизанок» 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Останній</a:t>
            </a:r>
            <a:r>
              <a:rPr lang="ru-RU" dirty="0" smtClean="0"/>
              <a:t> роман Бальзака «</a:t>
            </a:r>
            <a:r>
              <a:rPr lang="ru-RU" dirty="0" err="1" smtClean="0"/>
              <a:t>Селяни</a:t>
            </a:r>
            <a:r>
              <a:rPr lang="ru-RU" dirty="0" smtClean="0"/>
              <a:t>» </a:t>
            </a:r>
            <a:r>
              <a:rPr lang="ru-RU" dirty="0" err="1" smtClean="0"/>
              <a:t>залишився</a:t>
            </a:r>
            <a:r>
              <a:rPr lang="ru-RU" dirty="0" smtClean="0"/>
              <a:t> </a:t>
            </a:r>
            <a:r>
              <a:rPr lang="ru-RU" dirty="0" err="1" smtClean="0"/>
              <a:t>незавершеним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80" name="Picture 4" descr="Записки монреальца Канада &amp;#8211; утраченные иллюзии (country.other.canadamontreal) : Рассылка : Subscrib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95424"/>
            <a:ext cx="3786182" cy="5362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Le cousine Bette , автор Balzac H.d. скачать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099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6" name="Picture 10" descr="Honore De Balzac - Walmart.com"/>
          <p:cNvPicPr>
            <a:picLocks noChangeAspect="1" noChangeArrowheads="1"/>
          </p:cNvPicPr>
          <p:nvPr/>
        </p:nvPicPr>
        <p:blipFill>
          <a:blip r:embed="rId4"/>
          <a:srcRect l="18000" r="17499"/>
          <a:stretch>
            <a:fillRect/>
          </a:stretch>
        </p:blipFill>
        <p:spPr bwMode="auto">
          <a:xfrm>
            <a:off x="1500166" y="1785926"/>
            <a:ext cx="3071834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 descr="Книга &quot;La peau de chagrin&quot; - Honore Balzac. Купить книгу, читать рецензии Шагреневая кожа ISBN 5-89815-546-5 Лабиринт"/>
          <p:cNvPicPr>
            <a:picLocks noChangeAspect="1" noChangeArrowheads="1"/>
          </p:cNvPicPr>
          <p:nvPr/>
        </p:nvPicPr>
        <p:blipFill>
          <a:blip r:embed="rId5"/>
          <a:srcRect l="14770" t="15441" r="17047" b="9558"/>
          <a:stretch>
            <a:fillRect/>
          </a:stretch>
        </p:blipFill>
        <p:spPr bwMode="auto">
          <a:xfrm>
            <a:off x="4071934" y="428604"/>
            <a:ext cx="1928826" cy="327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1832 р.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листа,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надійшов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Одеси</a:t>
            </a:r>
            <a:r>
              <a:rPr lang="ru-RU" dirty="0" smtClean="0"/>
              <a:t> за </a:t>
            </a:r>
            <a:r>
              <a:rPr lang="ru-RU" dirty="0" err="1" smtClean="0"/>
              <a:t>підписом</a:t>
            </a:r>
            <a:r>
              <a:rPr lang="ru-RU" dirty="0" smtClean="0"/>
              <a:t> «</a:t>
            </a:r>
            <a:r>
              <a:rPr lang="ru-RU" dirty="0" err="1" smtClean="0"/>
              <a:t>Іноземка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його</a:t>
            </a:r>
            <a:r>
              <a:rPr lang="ru-RU" dirty="0" smtClean="0"/>
              <a:t> роману «</a:t>
            </a:r>
            <a:r>
              <a:rPr lang="ru-RU" dirty="0" err="1" smtClean="0"/>
              <a:t>Тридцятирічна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». </a:t>
            </a:r>
            <a:r>
              <a:rPr lang="ru-RU" dirty="0" err="1" smtClean="0"/>
              <a:t>Авторка</a:t>
            </a:r>
            <a:r>
              <a:rPr lang="ru-RU" dirty="0" smtClean="0"/>
              <a:t> </a:t>
            </a:r>
            <a:r>
              <a:rPr lang="ru-RU" dirty="0" err="1" smtClean="0"/>
              <a:t>послання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багата</a:t>
            </a:r>
            <a:r>
              <a:rPr lang="ru-RU" dirty="0" smtClean="0"/>
              <a:t> </a:t>
            </a:r>
            <a:r>
              <a:rPr lang="ru-RU" dirty="0" err="1" smtClean="0"/>
              <a:t>польська</a:t>
            </a:r>
            <a:r>
              <a:rPr lang="ru-RU" dirty="0" smtClean="0"/>
              <a:t> </a:t>
            </a:r>
            <a:r>
              <a:rPr lang="ru-RU" dirty="0" err="1" smtClean="0"/>
              <a:t>поміщиця</a:t>
            </a:r>
            <a:r>
              <a:rPr lang="ru-RU" dirty="0" smtClean="0"/>
              <a:t> </a:t>
            </a:r>
            <a:r>
              <a:rPr lang="ru-RU" dirty="0" err="1" smtClean="0"/>
              <a:t>Евеліна</a:t>
            </a:r>
            <a:r>
              <a:rPr lang="ru-RU" dirty="0" smtClean="0"/>
              <a:t> </a:t>
            </a:r>
            <a:r>
              <a:rPr lang="ru-RU" dirty="0" err="1" smtClean="0"/>
              <a:t>Ганська</a:t>
            </a:r>
            <a:r>
              <a:rPr lang="ru-RU" dirty="0" smtClean="0"/>
              <a:t>, </a:t>
            </a:r>
            <a:r>
              <a:rPr lang="ru-RU" dirty="0" err="1" smtClean="0"/>
              <a:t>власниця</a:t>
            </a:r>
            <a:r>
              <a:rPr lang="ru-RU" dirty="0" smtClean="0"/>
              <a:t> </a:t>
            </a:r>
            <a:r>
              <a:rPr lang="ru-RU" dirty="0" err="1" smtClean="0"/>
              <a:t>маєтку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 Бердичева. </a:t>
            </a:r>
            <a:r>
              <a:rPr lang="ru-RU" dirty="0" err="1" smtClean="0"/>
              <a:t>Письменник</a:t>
            </a:r>
            <a:r>
              <a:rPr lang="ru-RU" dirty="0" smtClean="0"/>
              <a:t> почав </a:t>
            </a:r>
            <a:r>
              <a:rPr lang="ru-RU" dirty="0" err="1" smtClean="0"/>
              <a:t>листування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а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зустрівся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у </a:t>
            </a:r>
            <a:r>
              <a:rPr lang="ru-RU" dirty="0" err="1" smtClean="0"/>
              <a:t>Швейцарії</a:t>
            </a:r>
            <a:r>
              <a:rPr lang="ru-RU" dirty="0" smtClean="0"/>
              <a:t>. </a:t>
            </a:r>
            <a:r>
              <a:rPr lang="ru-RU" dirty="0" err="1" smtClean="0"/>
              <a:t>Ганська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вродливою</a:t>
            </a:r>
            <a:r>
              <a:rPr lang="ru-RU" dirty="0" smtClean="0"/>
              <a:t> вельможною </a:t>
            </a:r>
            <a:r>
              <a:rPr lang="ru-RU" dirty="0" err="1" smtClean="0"/>
              <a:t>жінкою</a:t>
            </a:r>
            <a:r>
              <a:rPr lang="ru-RU" dirty="0" smtClean="0"/>
              <a:t>.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письменником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нею </a:t>
            </a:r>
            <a:r>
              <a:rPr lang="ru-RU" dirty="0" err="1" smtClean="0"/>
              <a:t>зав'язались</a:t>
            </a:r>
            <a:r>
              <a:rPr lang="ru-RU" dirty="0" smtClean="0"/>
              <a:t> </a:t>
            </a:r>
            <a:r>
              <a:rPr lang="ru-RU" dirty="0" err="1" smtClean="0"/>
              <a:t>дружні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невдовзі</a:t>
            </a:r>
            <a:r>
              <a:rPr lang="ru-RU" dirty="0" smtClean="0"/>
              <a:t> переросли в 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3556" name="Picture 4" descr="Памяти Оноре де Бальзака (20 мая 1799 - 18 августа 1850) Аудиокнига &quot;Тридцатилетняя женщина&quot; и фильм &quot;Бальзак&quot;. Обсуждение на 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4608903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Вони не могли </a:t>
            </a:r>
            <a:r>
              <a:rPr lang="ru-RU" dirty="0" err="1" smtClean="0"/>
              <a:t>одружитись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Евеліна</a:t>
            </a:r>
            <a:r>
              <a:rPr lang="ru-RU" dirty="0" smtClean="0"/>
              <a:t> мала </a:t>
            </a:r>
            <a:r>
              <a:rPr lang="ru-RU" dirty="0" err="1" smtClean="0"/>
              <a:t>чоловіка</a:t>
            </a:r>
            <a:r>
              <a:rPr lang="ru-RU" dirty="0" smtClean="0"/>
              <a:t>. </a:t>
            </a:r>
            <a:r>
              <a:rPr lang="ru-RU" dirty="0" err="1" smtClean="0"/>
              <a:t>Венцеслав</a:t>
            </a:r>
            <a:r>
              <a:rPr lang="ru-RU" dirty="0" smtClean="0"/>
              <a:t> </a:t>
            </a:r>
            <a:r>
              <a:rPr lang="ru-RU" dirty="0" err="1" smtClean="0"/>
              <a:t>Ганський</a:t>
            </a:r>
            <a:r>
              <a:rPr lang="ru-RU" dirty="0" smtClean="0"/>
              <a:t> помер у 1841 р.,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закоханим</a:t>
            </a:r>
            <a:r>
              <a:rPr lang="ru-RU" dirty="0" smtClean="0"/>
              <a:t> через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 довелось </a:t>
            </a:r>
            <a:r>
              <a:rPr lang="ru-RU" dirty="0" err="1" smtClean="0"/>
              <a:t>чекати</a:t>
            </a:r>
            <a:r>
              <a:rPr lang="ru-RU" dirty="0" smtClean="0"/>
              <a:t> на </a:t>
            </a:r>
            <a:r>
              <a:rPr lang="ru-RU" dirty="0" err="1" smtClean="0"/>
              <a:t>вінчання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дев'ять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Вони </a:t>
            </a:r>
            <a:r>
              <a:rPr lang="ru-RU" dirty="0" err="1" smtClean="0"/>
              <a:t>зустрічались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: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Швейцарії</a:t>
            </a:r>
            <a:r>
              <a:rPr lang="ru-RU" dirty="0" smtClean="0"/>
              <a:t>, </a:t>
            </a:r>
            <a:r>
              <a:rPr lang="ru-RU" dirty="0" err="1" smtClean="0"/>
              <a:t>Відні</a:t>
            </a:r>
            <a:r>
              <a:rPr lang="ru-RU" dirty="0" smtClean="0"/>
              <a:t>, </a:t>
            </a:r>
            <a:r>
              <a:rPr lang="ru-RU" dirty="0" err="1" smtClean="0"/>
              <a:t>Дрездені</a:t>
            </a:r>
            <a:r>
              <a:rPr lang="ru-RU" dirty="0" smtClean="0"/>
              <a:t>, </a:t>
            </a:r>
            <a:r>
              <a:rPr lang="ru-RU" dirty="0" err="1" smtClean="0"/>
              <a:t>Санкт-Петербурзі</a:t>
            </a:r>
            <a:r>
              <a:rPr lang="ru-RU" dirty="0" smtClean="0"/>
              <a:t>, а </a:t>
            </a:r>
            <a:r>
              <a:rPr lang="ru-RU" dirty="0" err="1" smtClean="0"/>
              <a:t>зрештою</a:t>
            </a:r>
            <a:r>
              <a:rPr lang="ru-RU" dirty="0" smtClean="0"/>
              <a:t> </a:t>
            </a:r>
            <a:r>
              <a:rPr lang="ru-RU" dirty="0" err="1" smtClean="0"/>
              <a:t>одружились</a:t>
            </a:r>
            <a:r>
              <a:rPr lang="ru-RU" dirty="0" smtClean="0"/>
              <a:t> у </a:t>
            </a:r>
            <a:r>
              <a:rPr lang="ru-RU" dirty="0" err="1" smtClean="0"/>
              <a:t>Бердичеві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Эвели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4143404" cy="584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відвідував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: у </a:t>
            </a:r>
            <a:r>
              <a:rPr lang="ru-RU" dirty="0" err="1" smtClean="0"/>
              <a:t>вересні</a:t>
            </a:r>
            <a:r>
              <a:rPr lang="ru-RU" dirty="0" smtClean="0"/>
              <a:t> 1847-січні 1848 р.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1849-го до </a:t>
            </a:r>
            <a:r>
              <a:rPr lang="ru-RU" dirty="0" err="1" smtClean="0"/>
              <a:t>квітня</a:t>
            </a:r>
            <a:r>
              <a:rPr lang="ru-RU" dirty="0" smtClean="0"/>
              <a:t> 1850 року.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Верхівні</a:t>
            </a:r>
            <a:r>
              <a:rPr lang="ru-RU" dirty="0" smtClean="0"/>
              <a:t>, </a:t>
            </a:r>
            <a:r>
              <a:rPr lang="ru-RU" dirty="0" err="1" smtClean="0"/>
              <a:t>маєтку</a:t>
            </a:r>
            <a:r>
              <a:rPr lang="ru-RU" dirty="0" smtClean="0"/>
              <a:t> </a:t>
            </a:r>
            <a:r>
              <a:rPr lang="ru-RU" dirty="0" err="1" smtClean="0"/>
              <a:t>Ганської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у </a:t>
            </a:r>
            <a:r>
              <a:rPr lang="ru-RU" dirty="0" err="1" smtClean="0"/>
              <a:t>Бердичеві</a:t>
            </a:r>
            <a:r>
              <a:rPr lang="ru-RU" dirty="0" smtClean="0"/>
              <a:t>.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вразила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полями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родючою</a:t>
            </a:r>
            <a:r>
              <a:rPr lang="ru-RU" dirty="0" smtClean="0"/>
              <a:t> землею.</a:t>
            </a:r>
            <a:endParaRPr lang="ru-RU" dirty="0"/>
          </a:p>
        </p:txBody>
      </p:sp>
      <p:pic>
        <p:nvPicPr>
          <p:cNvPr id="21508" name="Picture 4" descr="Дорогами Оноре де Бальза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1928802"/>
            <a:ext cx="9144000" cy="450059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«…Ось я і побачив цей Північний Рим, це татарське місто з трьомастами церквами, з багатствами Лаври і Святої Софії українських степів. Добре поглянути на це ще разок…» .</a:t>
            </a:r>
            <a:endParaRPr lang="uk-UA" sz="4000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571480"/>
            <a:ext cx="7500990" cy="12144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Ганською</a:t>
            </a:r>
            <a:r>
              <a:rPr lang="ru-RU" dirty="0" smtClean="0"/>
              <a:t> Бальзак </a:t>
            </a:r>
            <a:r>
              <a:rPr lang="ru-RU" dirty="0" err="1" smtClean="0"/>
              <a:t>відвідав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так описав </a:t>
            </a:r>
            <a:r>
              <a:rPr lang="ru-RU" dirty="0" err="1" smtClean="0"/>
              <a:t>його</a:t>
            </a:r>
            <a:r>
              <a:rPr lang="ru-RU" dirty="0" smtClean="0"/>
              <a:t> красу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велич</a:t>
            </a:r>
            <a:r>
              <a:rPr lang="ru-RU" dirty="0" smtClean="0"/>
              <a:t> у </a:t>
            </a:r>
            <a:r>
              <a:rPr lang="ru-RU" dirty="0" err="1" smtClean="0"/>
              <a:t>листі</a:t>
            </a:r>
            <a:r>
              <a:rPr lang="ru-RU" dirty="0" smtClean="0"/>
              <a:t> до Лори де </a:t>
            </a:r>
            <a:r>
              <a:rPr lang="ru-RU" dirty="0" err="1" smtClean="0"/>
              <a:t>Сюрвіль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 1847, 1848 </a:t>
            </a:r>
            <a:r>
              <a:rPr lang="ru-RU" dirty="0" err="1" smtClean="0"/>
              <a:t>і</a:t>
            </a:r>
            <a:r>
              <a:rPr lang="ru-RU" dirty="0" smtClean="0"/>
              <a:t> 1850 роках </a:t>
            </a:r>
            <a:r>
              <a:rPr lang="ru-RU" dirty="0" err="1" smtClean="0"/>
              <a:t>відвідав</a:t>
            </a:r>
            <a:r>
              <a:rPr lang="ru-RU" dirty="0" smtClean="0"/>
              <a:t> </a:t>
            </a:r>
            <a:r>
              <a:rPr lang="ru-RU" dirty="0" err="1" smtClean="0"/>
              <a:t>Київ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6 </a:t>
            </a:r>
            <a:r>
              <a:rPr lang="ru-RU" dirty="0" err="1" smtClean="0"/>
              <a:t>візитів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). </a:t>
            </a:r>
            <a:r>
              <a:rPr lang="ru-RU" dirty="0" err="1" smtClean="0"/>
              <a:t>Зупинявся</a:t>
            </a:r>
            <a:r>
              <a:rPr lang="ru-RU" dirty="0" smtClean="0"/>
              <a:t> у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польських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магнатів</a:t>
            </a:r>
            <a:r>
              <a:rPr lang="ru-RU" dirty="0" smtClean="0"/>
              <a:t> </a:t>
            </a:r>
            <a:r>
              <a:rPr lang="ru-RU" dirty="0" err="1" smtClean="0"/>
              <a:t>Ганських</a:t>
            </a:r>
            <a:r>
              <a:rPr lang="ru-RU" dirty="0" smtClean="0"/>
              <a:t> на </a:t>
            </a:r>
            <a:r>
              <a:rPr lang="ru-RU" dirty="0" err="1" smtClean="0"/>
              <a:t>Печерську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теперішньої</a:t>
            </a:r>
            <a:r>
              <a:rPr lang="ru-RU" dirty="0" smtClean="0"/>
              <a:t> 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Липської</a:t>
            </a:r>
            <a:r>
              <a:rPr lang="ru-RU" dirty="0" smtClean="0"/>
              <a:t>), </a:t>
            </a:r>
            <a:r>
              <a:rPr lang="ru-RU" dirty="0" smtClean="0"/>
              <a:t>почав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нарис</a:t>
            </a:r>
            <a:r>
              <a:rPr lang="ru-RU" dirty="0" smtClean="0"/>
              <a:t> </a:t>
            </a:r>
            <a:r>
              <a:rPr lang="ru-RU" dirty="0" smtClean="0"/>
              <a:t>«</a:t>
            </a:r>
            <a:r>
              <a:rPr lang="ru-RU" dirty="0" smtClean="0"/>
              <a:t>Лист про </a:t>
            </a:r>
            <a:r>
              <a:rPr lang="ru-RU" dirty="0" err="1" smtClean="0"/>
              <a:t>Київ</a:t>
            </a:r>
            <a:r>
              <a:rPr lang="ru-RU" dirty="0" smtClean="0"/>
              <a:t>». 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Бував</a:t>
            </a:r>
            <a:r>
              <a:rPr lang="ru-RU" dirty="0" smtClean="0"/>
              <a:t> у Контрактовому </a:t>
            </a:r>
            <a:r>
              <a:rPr lang="ru-RU" dirty="0" err="1" smtClean="0"/>
              <a:t>будинку</a:t>
            </a:r>
            <a:r>
              <a:rPr lang="ru-RU" dirty="0" smtClean="0"/>
              <a:t> на </a:t>
            </a:r>
            <a:r>
              <a:rPr lang="ru-RU" dirty="0" err="1" smtClean="0"/>
              <a:t>Подолі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/>
              <a:t>час </a:t>
            </a:r>
            <a:r>
              <a:rPr lang="ru-RU" dirty="0" err="1" smtClean="0"/>
              <a:t>контрактових</a:t>
            </a:r>
            <a:r>
              <a:rPr lang="ru-RU" dirty="0" smtClean="0"/>
              <a:t> </a:t>
            </a:r>
            <a:r>
              <a:rPr lang="ru-RU" dirty="0" err="1" smtClean="0"/>
              <a:t>ярмарків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Туризм. Обзор местных достопримечательностей. Украина. Житомирская область. с.Верхивня. Усадьба Глинских, музей Оноре де Бальз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524500" cy="3695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Тривалий</a:t>
            </a:r>
            <a:r>
              <a:rPr lang="ru-RU" dirty="0" smtClean="0"/>
              <a:t> час жив у </a:t>
            </a:r>
            <a:r>
              <a:rPr lang="ru-RU" dirty="0" err="1" smtClean="0"/>
              <a:t>селі</a:t>
            </a:r>
            <a:r>
              <a:rPr lang="ru-RU" dirty="0" smtClean="0"/>
              <a:t> </a:t>
            </a:r>
            <a:r>
              <a:rPr lang="ru-RU" dirty="0" err="1" smtClean="0"/>
              <a:t>Верхівня</a:t>
            </a:r>
            <a:r>
              <a:rPr lang="ru-RU" dirty="0" smtClean="0"/>
              <a:t> (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Житомирської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), в </a:t>
            </a:r>
            <a:r>
              <a:rPr lang="ru-RU" dirty="0" err="1" smtClean="0"/>
              <a:t>маєтку</a:t>
            </a:r>
            <a:r>
              <a:rPr lang="ru-RU" dirty="0" smtClean="0"/>
              <a:t> </a:t>
            </a:r>
            <a:r>
              <a:rPr lang="ru-RU" dirty="0" err="1" smtClean="0"/>
              <a:t>Ганських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осені</a:t>
            </a:r>
            <a:r>
              <a:rPr lang="ru-RU" dirty="0" smtClean="0"/>
              <a:t> 1847 по </a:t>
            </a:r>
            <a:r>
              <a:rPr lang="ru-RU" dirty="0" err="1" smtClean="0"/>
              <a:t>лютий</a:t>
            </a:r>
            <a:r>
              <a:rPr lang="ru-RU" dirty="0" smtClean="0"/>
              <a:t> 1848 року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осені</a:t>
            </a:r>
            <a:r>
              <a:rPr lang="ru-RU" dirty="0" smtClean="0"/>
              <a:t> 1848 року по </a:t>
            </a:r>
            <a:r>
              <a:rPr lang="ru-RU" dirty="0" err="1" smtClean="0"/>
              <a:t>квітень</a:t>
            </a:r>
            <a:r>
              <a:rPr lang="ru-RU" dirty="0" smtClean="0"/>
              <a:t> 1850 року).</a:t>
            </a:r>
            <a:endParaRPr lang="ru-RU" dirty="0"/>
          </a:p>
        </p:txBody>
      </p:sp>
      <p:pic>
        <p:nvPicPr>
          <p:cNvPr id="18434" name="Picture 2" descr="Castles, palaces and strongholds of Ukraine and Eastern Europe - Royal and Noble Ranks"/>
          <p:cNvPicPr>
            <a:picLocks noChangeAspect="1" noChangeArrowheads="1"/>
          </p:cNvPicPr>
          <p:nvPr/>
        </p:nvPicPr>
        <p:blipFill>
          <a:blip r:embed="rId2"/>
          <a:srcRect l="15000" t="11194" r="9999" b="17443"/>
          <a:stretch>
            <a:fillRect/>
          </a:stretch>
        </p:blipFill>
        <p:spPr bwMode="auto">
          <a:xfrm>
            <a:off x="428596" y="857231"/>
            <a:ext cx="7429552" cy="473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Наприкінці </a:t>
            </a:r>
            <a:r>
              <a:rPr lang="ru-RU" dirty="0" err="1" smtClean="0"/>
              <a:t>вересня</a:t>
            </a:r>
            <a:r>
              <a:rPr lang="ru-RU" dirty="0" smtClean="0"/>
              <a:t> 1848, </a:t>
            </a:r>
            <a:r>
              <a:rPr lang="ru-RU" dirty="0" err="1" smtClean="0"/>
              <a:t>їдучи</a:t>
            </a:r>
            <a:r>
              <a:rPr lang="ru-RU" dirty="0" smtClean="0"/>
              <a:t> до Е. </a:t>
            </a:r>
            <a:r>
              <a:rPr lang="ru-RU" dirty="0" err="1" smtClean="0"/>
              <a:t>Ганської</a:t>
            </a:r>
            <a:r>
              <a:rPr lang="ru-RU" dirty="0" smtClean="0"/>
              <a:t> до с. </a:t>
            </a:r>
            <a:r>
              <a:rPr lang="ru-RU" dirty="0" err="1" smtClean="0"/>
              <a:t>Верхівня</a:t>
            </a:r>
            <a:r>
              <a:rPr lang="ru-RU" dirty="0" smtClean="0"/>
              <a:t>, </a:t>
            </a:r>
            <a:r>
              <a:rPr lang="ru-RU" dirty="0" err="1" smtClean="0"/>
              <a:t>чекаючи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прикордонних</a:t>
            </a:r>
            <a:r>
              <a:rPr lang="ru-RU" dirty="0" smtClean="0"/>
              <a:t> </a:t>
            </a:r>
            <a:r>
              <a:rPr lang="ru-RU" dirty="0" smtClean="0"/>
              <a:t>формальностей</a:t>
            </a:r>
            <a:r>
              <a:rPr lang="ru-RU" dirty="0" smtClean="0"/>
              <a:t>, на 4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зупинився</a:t>
            </a:r>
            <a:r>
              <a:rPr lang="ru-RU" dirty="0" smtClean="0"/>
              <a:t> у </a:t>
            </a:r>
            <a:r>
              <a:rPr lang="ru-RU" dirty="0" err="1" smtClean="0"/>
              <a:t>містечку</a:t>
            </a:r>
            <a:r>
              <a:rPr lang="ru-RU" dirty="0" smtClean="0"/>
              <a:t> </a:t>
            </a:r>
            <a:r>
              <a:rPr lang="ru-RU" dirty="0" err="1" smtClean="0"/>
              <a:t>Вишнівець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смт</a:t>
            </a:r>
            <a:r>
              <a:rPr lang="ru-RU" dirty="0" smtClean="0"/>
              <a:t> </a:t>
            </a:r>
            <a:r>
              <a:rPr lang="ru-RU" dirty="0" err="1" smtClean="0"/>
              <a:t>Збаразького</a:t>
            </a:r>
            <a:r>
              <a:rPr lang="ru-RU" dirty="0" smtClean="0"/>
              <a:t> </a:t>
            </a:r>
            <a:r>
              <a:rPr lang="ru-RU" dirty="0" smtClean="0"/>
              <a:t>району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Тернопільської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) в </a:t>
            </a:r>
            <a:r>
              <a:rPr lang="ru-RU" dirty="0" err="1" smtClean="0"/>
              <a:t>палаці</a:t>
            </a:r>
            <a:r>
              <a:rPr lang="ru-RU" dirty="0" smtClean="0"/>
              <a:t> </a:t>
            </a:r>
            <a:r>
              <a:rPr lang="ru-RU" dirty="0" err="1" smtClean="0"/>
              <a:t>князів</a:t>
            </a:r>
            <a:r>
              <a:rPr lang="ru-RU" dirty="0" smtClean="0"/>
              <a:t> </a:t>
            </a:r>
            <a:r>
              <a:rPr lang="ru-RU" dirty="0" err="1" smtClean="0"/>
              <a:t>Вишневецьких</a:t>
            </a:r>
            <a:r>
              <a:rPr lang="ru-RU" dirty="0" smtClean="0"/>
              <a:t>, де жила дочка </a:t>
            </a:r>
            <a:r>
              <a:rPr lang="ru-RU" dirty="0" err="1" smtClean="0"/>
              <a:t>Ганської</a:t>
            </a:r>
            <a:r>
              <a:rPr lang="ru-RU" dirty="0" smtClean="0"/>
              <a:t> Анна, </a:t>
            </a:r>
            <a:r>
              <a:rPr lang="ru-RU" dirty="0" err="1" smtClean="0"/>
              <a:t>заміжня</a:t>
            </a:r>
            <a:r>
              <a:rPr lang="ru-RU" dirty="0" smtClean="0"/>
              <a:t> за </a:t>
            </a:r>
            <a:r>
              <a:rPr lang="ru-RU" dirty="0" smtClean="0"/>
              <a:t>графом</a:t>
            </a:r>
            <a:r>
              <a:rPr lang="ru-RU" dirty="0" smtClean="0"/>
              <a:t> Ж. </a:t>
            </a:r>
            <a:r>
              <a:rPr lang="ru-RU" dirty="0" err="1" smtClean="0"/>
              <a:t>Мнішеком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7410" name="Picture 2" descr="У Вишнівецькому палаці облаштують готельні номери - 23 Лютого 2011 - Україна туристич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039100" cy="5362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Враження</a:t>
            </a:r>
            <a:r>
              <a:rPr lang="ru-RU" dirty="0" smtClean="0"/>
              <a:t> про </a:t>
            </a:r>
            <a:r>
              <a:rPr lang="ru-RU" dirty="0" err="1" smtClean="0"/>
              <a:t>Вишнівець</a:t>
            </a:r>
            <a:r>
              <a:rPr lang="ru-RU" dirty="0" smtClean="0"/>
              <a:t> </a:t>
            </a:r>
            <a:r>
              <a:rPr lang="ru-RU" dirty="0" err="1" smtClean="0"/>
              <a:t>виклав</a:t>
            </a:r>
            <a:r>
              <a:rPr lang="ru-RU" dirty="0" smtClean="0"/>
              <a:t> у листах до Е. </a:t>
            </a:r>
            <a:r>
              <a:rPr lang="ru-RU" dirty="0" err="1" smtClean="0"/>
              <a:t>Ганської</a:t>
            </a:r>
            <a:r>
              <a:rPr lang="ru-RU" dirty="0" smtClean="0"/>
              <a:t> в Париж, назвавши, </a:t>
            </a:r>
            <a:r>
              <a:rPr lang="ru-RU" dirty="0" err="1" smtClean="0"/>
              <a:t>зокрема</a:t>
            </a:r>
            <a:r>
              <a:rPr lang="ru-RU" dirty="0" smtClean="0"/>
              <a:t>, палац </a:t>
            </a:r>
            <a:r>
              <a:rPr lang="ru-RU" dirty="0" err="1" smtClean="0"/>
              <a:t>і</a:t>
            </a:r>
            <a:r>
              <a:rPr lang="ru-RU" dirty="0" smtClean="0"/>
              <a:t> парк на </a:t>
            </a:r>
            <a:r>
              <a:rPr lang="ru-RU" dirty="0" err="1" smtClean="0"/>
              <a:t>березі</a:t>
            </a:r>
            <a:r>
              <a:rPr lang="ru-RU" dirty="0" smtClean="0"/>
              <a:t> </a:t>
            </a:r>
            <a:r>
              <a:rPr lang="ru-RU" dirty="0" err="1" smtClean="0"/>
              <a:t>Горині</a:t>
            </a:r>
            <a:r>
              <a:rPr lang="ru-RU" dirty="0" smtClean="0"/>
              <a:t> «</a:t>
            </a:r>
            <a:r>
              <a:rPr lang="ru-RU" dirty="0" err="1" smtClean="0"/>
              <a:t>польським</a:t>
            </a:r>
            <a:r>
              <a:rPr lang="ru-RU" dirty="0" smtClean="0"/>
              <a:t> Версалем»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запропонувавши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</a:t>
            </a:r>
            <a:r>
              <a:rPr lang="ru-RU" dirty="0" err="1" smtClean="0"/>
              <a:t>вивезення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Вишнівеччини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 для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залізниці</a:t>
            </a:r>
            <a:r>
              <a:rPr lang="ru-RU" dirty="0" smtClean="0"/>
              <a:t> та </a:t>
            </a:r>
            <a:r>
              <a:rPr lang="ru-RU" dirty="0" err="1" smtClean="0"/>
              <a:t>спорудження</a:t>
            </a:r>
            <a:r>
              <a:rPr lang="ru-RU" dirty="0" smtClean="0"/>
              <a:t> тут </a:t>
            </a:r>
            <a:r>
              <a:rPr lang="ru-RU" dirty="0" err="1" smtClean="0"/>
              <a:t>ставків</a:t>
            </a:r>
            <a:r>
              <a:rPr lang="ru-RU" dirty="0" smtClean="0"/>
              <a:t>, </a:t>
            </a:r>
            <a:r>
              <a:rPr lang="ru-RU" dirty="0" err="1" smtClean="0"/>
              <a:t>суконної</a:t>
            </a:r>
            <a:r>
              <a:rPr lang="ru-RU" dirty="0" smtClean="0"/>
              <a:t> фабрики.</a:t>
            </a:r>
            <a:endParaRPr lang="ru-RU" dirty="0"/>
          </a:p>
        </p:txBody>
      </p:sp>
      <p:pic>
        <p:nvPicPr>
          <p:cNvPr id="16386" name="Picture 2" descr="Изображение природы у бальзака - рисунки из синво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85794"/>
            <a:ext cx="3500462" cy="5691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Оноре де Бальзак народився у місті Тур 20 травня 1799. Дід його був селянином, а батько «вийшов у люди» і перетворився з «Бальса» на «Бальзака», додавши до свого прізвища шляхетну частку «де». З самого дитинства мати не цікавилася дитиною і влаштувала його в інтернат. </a:t>
            </a:r>
            <a:endParaRPr lang="ru-RU" dirty="0"/>
          </a:p>
        </p:txBody>
      </p:sp>
      <p:pic>
        <p:nvPicPr>
          <p:cNvPr id="45062" name="Picture 6" descr="Оноре де Бальз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97" y="0"/>
            <a:ext cx="7991333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142976" y="5715016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Вандомський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коледж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build="p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 1850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Евеліною</a:t>
            </a:r>
            <a:r>
              <a:rPr lang="ru-RU" dirty="0" smtClean="0"/>
              <a:t> </a:t>
            </a:r>
            <a:r>
              <a:rPr lang="ru-RU" dirty="0" err="1" smtClean="0"/>
              <a:t>Ганською</a:t>
            </a:r>
            <a:r>
              <a:rPr lang="ru-RU" dirty="0" smtClean="0"/>
              <a:t>. </a:t>
            </a:r>
            <a:r>
              <a:rPr lang="ru-RU" dirty="0" err="1" smtClean="0"/>
              <a:t>Вінчання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 2 </a:t>
            </a:r>
            <a:r>
              <a:rPr lang="ru-RU" dirty="0" err="1" smtClean="0"/>
              <a:t>березня</a:t>
            </a:r>
            <a:r>
              <a:rPr lang="ru-RU" dirty="0" smtClean="0"/>
              <a:t> 1850 року в </a:t>
            </a:r>
            <a:r>
              <a:rPr lang="ru-RU" dirty="0" err="1" smtClean="0"/>
              <a:t>костьолі</a:t>
            </a:r>
            <a:r>
              <a:rPr lang="ru-RU" dirty="0" smtClean="0"/>
              <a:t> </a:t>
            </a:r>
            <a:r>
              <a:rPr lang="ru-RU" dirty="0" err="1" smtClean="0"/>
              <a:t>Святої</a:t>
            </a:r>
            <a:r>
              <a:rPr lang="ru-RU" dirty="0" smtClean="0"/>
              <a:t> </a:t>
            </a:r>
            <a:r>
              <a:rPr lang="ru-RU" dirty="0" err="1" smtClean="0"/>
              <a:t>Варвари</a:t>
            </a:r>
            <a:r>
              <a:rPr lang="ru-RU" dirty="0" smtClean="0"/>
              <a:t> </a:t>
            </a:r>
            <a:r>
              <a:rPr lang="ru-RU" dirty="0" err="1" smtClean="0"/>
              <a:t>міста</a:t>
            </a:r>
            <a:r>
              <a:rPr lang="ru-RU" dirty="0" smtClean="0"/>
              <a:t> </a:t>
            </a:r>
            <a:r>
              <a:rPr lang="ru-RU" dirty="0" err="1" smtClean="0"/>
              <a:t>Бердичів</a:t>
            </a:r>
            <a:r>
              <a:rPr lang="ru-RU" dirty="0" smtClean="0"/>
              <a:t>. На </a:t>
            </a:r>
            <a:r>
              <a:rPr lang="ru-RU" dirty="0" err="1" smtClean="0"/>
              <a:t>вінчанні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дочка </a:t>
            </a:r>
            <a:r>
              <a:rPr lang="ru-RU" dirty="0" err="1" smtClean="0"/>
              <a:t>Евеліни</a:t>
            </a:r>
            <a:r>
              <a:rPr lang="ru-RU" dirty="0" smtClean="0"/>
              <a:t> — Анна, Густав </a:t>
            </a:r>
            <a:r>
              <a:rPr lang="ru-RU" dirty="0" err="1" smtClean="0"/>
              <a:t>Олізар</a:t>
            </a:r>
            <a:r>
              <a:rPr lang="ru-RU" dirty="0" smtClean="0"/>
              <a:t> та граф Жорж </a:t>
            </a:r>
            <a:r>
              <a:rPr lang="ru-RU" dirty="0" err="1" smtClean="0"/>
              <a:t>Мнішек</a:t>
            </a:r>
            <a:r>
              <a:rPr lang="ru-RU" dirty="0" smtClean="0"/>
              <a:t>. </a:t>
            </a:r>
            <a:r>
              <a:rPr lang="ru-RU" dirty="0" err="1" smtClean="0"/>
              <a:t>Вінчав</a:t>
            </a:r>
            <a:r>
              <a:rPr lang="ru-RU" dirty="0" smtClean="0"/>
              <a:t> </a:t>
            </a:r>
            <a:r>
              <a:rPr lang="ru-RU" dirty="0" err="1" smtClean="0"/>
              <a:t>Житомирський</a:t>
            </a:r>
            <a:r>
              <a:rPr lang="ru-RU" dirty="0" smtClean="0"/>
              <a:t> прелат </a:t>
            </a: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Ожаровський</a:t>
            </a:r>
            <a:r>
              <a:rPr lang="ru-RU" dirty="0" smtClean="0"/>
              <a:t> та </a:t>
            </a:r>
            <a:r>
              <a:rPr lang="ru-RU" dirty="0" err="1" smtClean="0"/>
              <a:t>канонік</a:t>
            </a:r>
            <a:r>
              <a:rPr lang="ru-RU" dirty="0" smtClean="0"/>
              <a:t> </a:t>
            </a:r>
            <a:r>
              <a:rPr lang="ru-RU" dirty="0" err="1" smtClean="0"/>
              <a:t>Йосип</a:t>
            </a:r>
            <a:r>
              <a:rPr lang="ru-RU" dirty="0" smtClean="0"/>
              <a:t> </a:t>
            </a:r>
            <a:r>
              <a:rPr lang="ru-RU" dirty="0" err="1" smtClean="0"/>
              <a:t>Білобоцький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4" name="Picture 4" descr="http://upload.wikimedia.org/wikipedia/commons/thumb/2/2b/%D0%9A%D0%BE%D1%81%D1%82%D0%B5%D0%BB_%D1%81%D0%B2._%D0%92%D0%B0%D1%80%D0%B2%D0%B0%D1%80%D0%B8%2C_%D1%84%D0%B0%D1%81%D0%B0%D0%B4.jpg/800px-%D0%9A%D0%BE%D1%81%D1%82%D0%B5%D0%BB_%D1%81%D0%B2._%D0%92%D0%B0%D1%80%D0%B2%D0%B0%D1%80%D0%B8%2C_%D1%84%D0%B0%D1%81%D0%B0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620000" cy="6296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upload.wikimedia.org/wikipedia/uk/thumb/8/8e/%D0%9A%D0%A1%D0%92%D0%912.JPG/640px-%D0%9A%D0%A1%D0%92%D0%912.JPG"/>
          <p:cNvPicPr>
            <a:picLocks noChangeAspect="1" noChangeArrowheads="1"/>
          </p:cNvPicPr>
          <p:nvPr/>
        </p:nvPicPr>
        <p:blipFill>
          <a:blip r:embed="rId3"/>
          <a:srcRect l="3896" t="4392" r="5195" b="3378"/>
          <a:stretch>
            <a:fillRect/>
          </a:stretch>
        </p:blipFill>
        <p:spPr bwMode="auto">
          <a:xfrm>
            <a:off x="1857356" y="428604"/>
            <a:ext cx="5000660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rmAutofit/>
          </a:bodyPr>
          <a:lstStyle/>
          <a:p>
            <a:r>
              <a:rPr lang="ru-RU" dirty="0" smtClean="0"/>
              <a:t>Бальзак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7239000" cy="3955430"/>
          </a:xfrm>
        </p:spPr>
        <p:txBody>
          <a:bodyPr/>
          <a:lstStyle/>
          <a:p>
            <a:r>
              <a:rPr lang="ru-RU" dirty="0" smtClean="0"/>
              <a:t>Помер 18 </a:t>
            </a:r>
            <a:r>
              <a:rPr lang="ru-RU" dirty="0" err="1" smtClean="0"/>
              <a:t>серпня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1850</a:t>
            </a:r>
            <a:r>
              <a:rPr lang="ru-RU" dirty="0" smtClean="0"/>
              <a:t> року у </a:t>
            </a:r>
            <a:r>
              <a:rPr lang="ru-RU" dirty="0" err="1" smtClean="0"/>
              <a:t>Парижі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Похований</a:t>
            </a:r>
            <a:r>
              <a:rPr lang="ru-RU" dirty="0" smtClean="0"/>
              <a:t> в </a:t>
            </a:r>
            <a:r>
              <a:rPr lang="ru-RU" dirty="0" err="1" smtClean="0"/>
              <a:t>Парижі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кладовищі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Пер-Лашез</a:t>
            </a:r>
            <a:endParaRPr lang="ru-RU" dirty="0"/>
          </a:p>
        </p:txBody>
      </p:sp>
      <p:pic>
        <p:nvPicPr>
          <p:cNvPr id="14338" name="Picture 2" descr="Map of Honoré de Balzac - The Full W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2"/>
            <a:ext cx="3728610" cy="5892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2011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Бердичеві</a:t>
            </a:r>
            <a:r>
              <a:rPr lang="ru-RU" dirty="0" smtClean="0"/>
              <a:t>, </a:t>
            </a:r>
            <a:r>
              <a:rPr lang="ru-RU" dirty="0" err="1" smtClean="0"/>
              <a:t>навпроти</a:t>
            </a:r>
            <a:r>
              <a:rPr lang="ru-RU" dirty="0" smtClean="0"/>
              <a:t> костелу </a:t>
            </a:r>
            <a:r>
              <a:rPr lang="ru-RU" dirty="0" err="1" smtClean="0"/>
              <a:t>Варвари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славетному</a:t>
            </a:r>
            <a:r>
              <a:rPr lang="ru-RU" dirty="0" smtClean="0"/>
              <a:t> </a:t>
            </a:r>
            <a:r>
              <a:rPr lang="ru-RU" dirty="0" err="1" smtClean="0"/>
              <a:t>письменнику</a:t>
            </a:r>
            <a:r>
              <a:rPr lang="ru-RU" dirty="0" smtClean="0"/>
              <a:t>. Автором </a:t>
            </a:r>
            <a:r>
              <a:rPr lang="ru-RU" dirty="0" err="1" smtClean="0"/>
              <a:t>погруддя</a:t>
            </a:r>
            <a:r>
              <a:rPr lang="ru-RU" dirty="0" smtClean="0"/>
              <a:t> став </a:t>
            </a:r>
            <a:r>
              <a:rPr lang="ru-RU" dirty="0" err="1" smtClean="0"/>
              <a:t>житомирський</a:t>
            </a:r>
            <a:r>
              <a:rPr lang="ru-RU" dirty="0" smtClean="0"/>
              <a:t> скульптор Василь </a:t>
            </a:r>
            <a:r>
              <a:rPr lang="ru-RU" dirty="0" err="1" smtClean="0"/>
              <a:t>Фешенко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s004.radikal.ru/i206/1111/7b/4cf0d01d5b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6929486" cy="519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s004.radikal.ru/i206/1111/7b/4cf0d01d5bb5.jpg"/>
          <p:cNvPicPr>
            <a:picLocks noChangeAspect="1" noChangeArrowheads="1"/>
          </p:cNvPicPr>
          <p:nvPr/>
        </p:nvPicPr>
        <p:blipFill>
          <a:blip r:embed="rId2"/>
          <a:srcRect l="43780" t="68545" r="38901" b="3963"/>
          <a:stretch>
            <a:fillRect/>
          </a:stretch>
        </p:blipFill>
        <p:spPr bwMode="auto">
          <a:xfrm>
            <a:off x="5643570" y="2571744"/>
            <a:ext cx="300039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честь Оноре де Бальзака названо перший </a:t>
            </a:r>
            <a:r>
              <a:rPr lang="ru-RU" dirty="0" err="1" smtClean="0"/>
              <a:t>український</a:t>
            </a:r>
            <a:r>
              <a:rPr lang="ru-RU" dirty="0" smtClean="0"/>
              <a:t> клуб </a:t>
            </a:r>
            <a:r>
              <a:rPr lang="ru-RU" dirty="0" err="1" smtClean="0"/>
              <a:t>Ротарі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франкомовних</a:t>
            </a:r>
            <a:r>
              <a:rPr lang="ru-RU" dirty="0" smtClean="0"/>
              <a:t> </a:t>
            </a:r>
            <a:r>
              <a:rPr lang="ru-RU" dirty="0" err="1" smtClean="0"/>
              <a:t>киян</a:t>
            </a:r>
            <a:r>
              <a:rPr lang="ru-RU" dirty="0" smtClean="0"/>
              <a:t> та </a:t>
            </a:r>
            <a:r>
              <a:rPr lang="ru-RU" dirty="0" err="1" smtClean="0"/>
              <a:t>іноземців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у 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Бальзак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endParaRPr lang="ru-RU" dirty="0"/>
          </a:p>
        </p:txBody>
      </p:sp>
      <p:pic>
        <p:nvPicPr>
          <p:cNvPr id="12290" name="Picture 2" descr="Оноре де Бальзак - 3 Февраля 2009 - TV R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8670"/>
            <a:ext cx="3786214" cy="472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Музеї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квітні</a:t>
            </a:r>
            <a:r>
              <a:rPr lang="ru-RU" dirty="0" smtClean="0"/>
              <a:t> 1959 року в </a:t>
            </a:r>
            <a:r>
              <a:rPr lang="ru-RU" dirty="0" err="1" smtClean="0"/>
              <a:t>приміщенні</a:t>
            </a:r>
            <a:r>
              <a:rPr lang="ru-RU" dirty="0" smtClean="0"/>
              <a:t> </a:t>
            </a:r>
            <a:r>
              <a:rPr lang="ru-RU" dirty="0" err="1" smtClean="0"/>
              <a:t>Верхівнянського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технікуму</a:t>
            </a:r>
            <a:r>
              <a:rPr lang="ru-RU" dirty="0" smtClean="0"/>
              <a:t> (с. </a:t>
            </a:r>
            <a:r>
              <a:rPr lang="ru-RU" dirty="0" err="1" smtClean="0"/>
              <a:t>Верхівня</a:t>
            </a:r>
            <a:r>
              <a:rPr lang="ru-RU" dirty="0" smtClean="0"/>
              <a:t>)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кімнату-музей</a:t>
            </a:r>
            <a:r>
              <a:rPr lang="ru-RU" dirty="0" smtClean="0"/>
              <a:t> Оноре де Бальзака, а у 1999 </a:t>
            </a:r>
            <a:r>
              <a:rPr lang="ru-RU" dirty="0" err="1" smtClean="0"/>
              <a:t>році</a:t>
            </a:r>
            <a:r>
              <a:rPr lang="ru-RU" dirty="0" smtClean="0"/>
              <a:t> тут </a:t>
            </a:r>
            <a:r>
              <a:rPr lang="ru-RU" dirty="0" err="1" smtClean="0"/>
              <a:t>засновано</a:t>
            </a:r>
            <a:r>
              <a:rPr lang="ru-RU" dirty="0" smtClean="0"/>
              <a:t> </a:t>
            </a:r>
            <a:r>
              <a:rPr lang="ru-RU" dirty="0" err="1" smtClean="0"/>
              <a:t>Житомирський</a:t>
            </a:r>
            <a:r>
              <a:rPr lang="ru-RU" dirty="0" smtClean="0"/>
              <a:t> </a:t>
            </a:r>
            <a:r>
              <a:rPr lang="ru-RU" dirty="0" err="1" smtClean="0"/>
              <a:t>літературно-меморіальний</a:t>
            </a:r>
            <a:r>
              <a:rPr lang="ru-RU" dirty="0" smtClean="0"/>
              <a:t> музей Оноре де Бальзака.</a:t>
            </a:r>
            <a:endParaRPr lang="ru-RU" dirty="0"/>
          </a:p>
        </p:txBody>
      </p:sp>
      <p:pic>
        <p:nvPicPr>
          <p:cNvPr id="11266" name="Picture 2" descr="Верховня. Усадебный музей О. де Бальзака / Житомирская облас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6500827" cy="4355555"/>
          </a:xfrm>
          <a:prstGeom prst="rect">
            <a:avLst/>
          </a:prstGeom>
          <a:noFill/>
        </p:spPr>
      </p:pic>
      <p:pic>
        <p:nvPicPr>
          <p:cNvPr id="11268" name="Picture 4" descr="Екскурсії кімнатами музею Бальзака у садибі Ганських у Верхі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79999"/>
            <a:ext cx="5286380" cy="39780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Музеї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Музей Оноре де Бальзака (Саше, </a:t>
            </a:r>
            <a:r>
              <a:rPr lang="ru-RU" dirty="0" err="1" smtClean="0"/>
              <a:t>Франція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smtClean="0"/>
              <a:t>у день </a:t>
            </a:r>
            <a:r>
              <a:rPr lang="ru-RU" dirty="0" err="1" smtClean="0"/>
              <a:t>народження</a:t>
            </a:r>
            <a:r>
              <a:rPr lang="ru-RU" dirty="0" smtClean="0"/>
              <a:t> Оноре де Бальзака — 20 </a:t>
            </a:r>
            <a:r>
              <a:rPr lang="ru-RU" dirty="0" err="1" smtClean="0"/>
              <a:t>травня</a:t>
            </a:r>
            <a:r>
              <a:rPr lang="ru-RU" dirty="0" smtClean="0"/>
              <a:t> — у </a:t>
            </a:r>
            <a:r>
              <a:rPr lang="ru-RU" dirty="0" err="1" smtClean="0"/>
              <a:t>Верхівні</a:t>
            </a:r>
            <a:r>
              <a:rPr lang="ru-RU" dirty="0" smtClean="0"/>
              <a:t> проводиться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літературно-мистецьке</a:t>
            </a:r>
            <a:r>
              <a:rPr lang="ru-RU" dirty="0" smtClean="0"/>
              <a:t> свято «Весна Прометея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www.hugocafe.com/wp-content/uploads/2013/01/399214_307744342678361_13335944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Твори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Психологія</a:t>
            </a:r>
            <a:r>
              <a:rPr lang="ru-RU" dirty="0" smtClean="0"/>
              <a:t> </a:t>
            </a:r>
            <a:r>
              <a:rPr lang="ru-RU" dirty="0" err="1" smtClean="0"/>
              <a:t>шлюбу</a:t>
            </a:r>
            <a:r>
              <a:rPr lang="ru-RU" dirty="0" smtClean="0"/>
              <a:t>» фр. </a:t>
            </a:r>
            <a:r>
              <a:rPr lang="en-US" i="1" dirty="0" err="1" smtClean="0"/>
              <a:t>Physiologie</a:t>
            </a:r>
            <a:r>
              <a:rPr lang="en-US" i="1" dirty="0" smtClean="0"/>
              <a:t> Du Marriage</a:t>
            </a:r>
            <a:r>
              <a:rPr lang="en-US" dirty="0" smtClean="0"/>
              <a:t>(1829);</a:t>
            </a:r>
          </a:p>
          <a:p>
            <a:r>
              <a:rPr lang="en-US" dirty="0" smtClean="0"/>
              <a:t>«</a:t>
            </a:r>
            <a:r>
              <a:rPr lang="ru-RU" dirty="0" smtClean="0"/>
              <a:t>Гобсек» фр. </a:t>
            </a:r>
            <a:r>
              <a:rPr lang="en-US" i="1" dirty="0" err="1" smtClean="0"/>
              <a:t>Gobseck</a:t>
            </a:r>
            <a:r>
              <a:rPr lang="en-US" dirty="0" smtClean="0"/>
              <a:t> (1830), </a:t>
            </a:r>
            <a:r>
              <a:rPr lang="ru-RU" dirty="0" err="1" smtClean="0"/>
              <a:t>повість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Еліксир</a:t>
            </a:r>
            <a:r>
              <a:rPr lang="ru-RU" dirty="0" smtClean="0"/>
              <a:t> </a:t>
            </a:r>
            <a:r>
              <a:rPr lang="ru-RU" dirty="0" err="1" smtClean="0"/>
              <a:t>довголіття</a:t>
            </a:r>
            <a:r>
              <a:rPr lang="ru-RU" dirty="0" smtClean="0"/>
              <a:t>» (1830);</a:t>
            </a:r>
          </a:p>
          <a:p>
            <a:r>
              <a:rPr lang="ru-RU" dirty="0" smtClean="0"/>
              <a:t>«Метр </a:t>
            </a:r>
            <a:r>
              <a:rPr lang="ru-RU" dirty="0" err="1" smtClean="0"/>
              <a:t>Корнеліус</a:t>
            </a:r>
            <a:r>
              <a:rPr lang="ru-RU" dirty="0" smtClean="0"/>
              <a:t>» (1830);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Шагренева</a:t>
            </a:r>
            <a:r>
              <a:rPr lang="ru-RU" dirty="0" smtClean="0"/>
              <a:t> </a:t>
            </a:r>
            <a:r>
              <a:rPr lang="ru-RU" dirty="0" err="1" smtClean="0"/>
              <a:t>шкіра</a:t>
            </a:r>
            <a:r>
              <a:rPr lang="ru-RU" dirty="0" smtClean="0"/>
              <a:t>» (1831);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готель</a:t>
            </a:r>
            <a:r>
              <a:rPr lang="ru-RU" dirty="0" smtClean="0"/>
              <a:t>» (1831);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Доручення</a:t>
            </a:r>
            <a:r>
              <a:rPr lang="ru-RU" dirty="0" smtClean="0"/>
              <a:t>» (1832);</a:t>
            </a:r>
          </a:p>
          <a:p>
            <a:r>
              <a:rPr lang="ru-RU" dirty="0" smtClean="0"/>
              <a:t>«Покинута </a:t>
            </a:r>
            <a:r>
              <a:rPr lang="ru-RU" dirty="0" err="1" smtClean="0"/>
              <a:t>жінка</a:t>
            </a:r>
            <a:r>
              <a:rPr lang="ru-RU" dirty="0" smtClean="0"/>
              <a:t>» (1832);</a:t>
            </a:r>
          </a:p>
          <a:p>
            <a:r>
              <a:rPr lang="ru-RU" dirty="0" smtClean="0"/>
              <a:t>«Полковник Шабер» фр. </a:t>
            </a:r>
            <a:r>
              <a:rPr lang="en-US" i="1" dirty="0" smtClean="0"/>
              <a:t>Le Colonel </a:t>
            </a:r>
            <a:r>
              <a:rPr lang="en-US" i="1" dirty="0" err="1" smtClean="0"/>
              <a:t>Chabert</a:t>
            </a:r>
            <a:r>
              <a:rPr lang="en-US" dirty="0" smtClean="0"/>
              <a:t> (1832);</a:t>
            </a:r>
          </a:p>
          <a:p>
            <a:r>
              <a:rPr lang="en-US" dirty="0" smtClean="0"/>
              <a:t>«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Горіо</a:t>
            </a:r>
            <a:r>
              <a:rPr lang="ru-RU" dirty="0" smtClean="0"/>
              <a:t>» фр. </a:t>
            </a:r>
            <a:r>
              <a:rPr lang="en-US" i="1" dirty="0" smtClean="0"/>
              <a:t>Le </a:t>
            </a:r>
            <a:r>
              <a:rPr lang="en-US" i="1" dirty="0" err="1" smtClean="0"/>
              <a:t>Père</a:t>
            </a:r>
            <a:r>
              <a:rPr lang="en-US" i="1" dirty="0" smtClean="0"/>
              <a:t> </a:t>
            </a:r>
            <a:r>
              <a:rPr lang="en-US" i="1" dirty="0" err="1" smtClean="0"/>
              <a:t>Goriot</a:t>
            </a:r>
            <a:r>
              <a:rPr lang="en-US" dirty="0" smtClean="0"/>
              <a:t> (1834);</a:t>
            </a:r>
          </a:p>
          <a:p>
            <a:r>
              <a:rPr lang="en-US" dirty="0" smtClean="0"/>
              <a:t>«</a:t>
            </a:r>
            <a:r>
              <a:rPr lang="ru-RU" dirty="0" err="1" smtClean="0"/>
              <a:t>Пошуки</a:t>
            </a:r>
            <a:r>
              <a:rPr lang="ru-RU" dirty="0" smtClean="0"/>
              <a:t> Абсолюту» (1834</a:t>
            </a:r>
            <a:r>
              <a:rPr lang="ru-RU" dirty="0" smtClean="0"/>
              <a:t>);</a:t>
            </a:r>
            <a:endParaRPr lang="ru-RU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Твори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«Драма на </a:t>
            </a:r>
            <a:r>
              <a:rPr lang="ru-RU" dirty="0" err="1" smtClean="0"/>
              <a:t>березі</a:t>
            </a:r>
            <a:r>
              <a:rPr lang="ru-RU" dirty="0" smtClean="0"/>
              <a:t> моря» (1834);</a:t>
            </a:r>
          </a:p>
          <a:p>
            <a:r>
              <a:rPr lang="ru-RU" dirty="0" smtClean="0"/>
              <a:t>«Прославлений </a:t>
            </a:r>
            <a:r>
              <a:rPr lang="ru-RU" dirty="0" err="1" smtClean="0"/>
              <a:t>Годісар</a:t>
            </a:r>
            <a:r>
              <a:rPr lang="ru-RU" dirty="0" smtClean="0"/>
              <a:t>» (1834);</a:t>
            </a:r>
          </a:p>
          <a:p>
            <a:r>
              <a:rPr lang="ru-RU" dirty="0" smtClean="0"/>
              <a:t>«Прощений </a:t>
            </a:r>
            <a:r>
              <a:rPr lang="ru-RU" dirty="0" err="1" smtClean="0"/>
              <a:t>Мельмот</a:t>
            </a:r>
            <a:r>
              <a:rPr lang="ru-RU" dirty="0" smtClean="0"/>
              <a:t>» (1835);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Шлюбний</a:t>
            </a:r>
            <a:r>
              <a:rPr lang="ru-RU" dirty="0" smtClean="0"/>
              <a:t> контракт» (1835);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Обідня</a:t>
            </a:r>
            <a:r>
              <a:rPr lang="ru-RU" dirty="0" smtClean="0"/>
              <a:t> безбожника» (1836);</a:t>
            </a:r>
          </a:p>
          <a:p>
            <a:r>
              <a:rPr lang="ru-RU" dirty="0" smtClean="0"/>
              <a:t>«Дочка </a:t>
            </a:r>
            <a:r>
              <a:rPr lang="ru-RU" dirty="0" err="1" smtClean="0"/>
              <a:t>Єви</a:t>
            </a:r>
            <a:r>
              <a:rPr lang="ru-RU" dirty="0" smtClean="0"/>
              <a:t>» (1838);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П'єретта</a:t>
            </a:r>
            <a:r>
              <a:rPr lang="ru-RU" dirty="0" smtClean="0"/>
              <a:t>» фр. </a:t>
            </a:r>
            <a:r>
              <a:rPr lang="en-US" i="1" dirty="0" err="1" smtClean="0"/>
              <a:t>Pierrette</a:t>
            </a:r>
            <a:r>
              <a:rPr lang="en-US" dirty="0" smtClean="0"/>
              <a:t> (1839);</a:t>
            </a:r>
          </a:p>
          <a:p>
            <a:r>
              <a:rPr lang="en-US" dirty="0" smtClean="0"/>
              <a:t>«</a:t>
            </a:r>
            <a:r>
              <a:rPr lang="ru-RU" dirty="0" smtClean="0"/>
              <a:t>Альбер </a:t>
            </a:r>
            <a:r>
              <a:rPr lang="ru-RU" dirty="0" err="1" smtClean="0"/>
              <a:t>Саварюс</a:t>
            </a:r>
            <a:r>
              <a:rPr lang="ru-RU" dirty="0" smtClean="0"/>
              <a:t>» (1842);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Уявна</a:t>
            </a:r>
            <a:r>
              <a:rPr lang="ru-RU" dirty="0" smtClean="0"/>
              <a:t> </a:t>
            </a:r>
            <a:r>
              <a:rPr lang="ru-RU" dirty="0" err="1" smtClean="0"/>
              <a:t>коханка</a:t>
            </a:r>
            <a:r>
              <a:rPr lang="ru-RU" dirty="0" smtClean="0"/>
              <a:t>» (1842);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Оноріна</a:t>
            </a:r>
            <a:r>
              <a:rPr lang="ru-RU" dirty="0" smtClean="0"/>
              <a:t>» (1843);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Провінційна</a:t>
            </a:r>
            <a:r>
              <a:rPr lang="ru-RU" dirty="0" smtClean="0"/>
              <a:t> муза» (1844);</a:t>
            </a:r>
          </a:p>
          <a:p>
            <a:r>
              <a:rPr lang="ru-RU" dirty="0" smtClean="0"/>
              <a:t>«Депутат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Арсі</a:t>
            </a:r>
            <a:r>
              <a:rPr lang="ru-RU" dirty="0" smtClean="0"/>
              <a:t>»;</a:t>
            </a:r>
            <a:endParaRPr lang="ru-RU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Твори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Дрібні</a:t>
            </a:r>
            <a:r>
              <a:rPr lang="ru-RU" dirty="0" smtClean="0"/>
              <a:t> буржуа»;</a:t>
            </a:r>
          </a:p>
          <a:p>
            <a:r>
              <a:rPr lang="ru-RU" dirty="0" smtClean="0"/>
              <a:t>«Театр,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«Музей древностей»;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Етюд</a:t>
            </a:r>
            <a:r>
              <a:rPr lang="ru-RU" dirty="0" smtClean="0"/>
              <a:t> про </a:t>
            </a:r>
            <a:r>
              <a:rPr lang="ru-RU" dirty="0" err="1" smtClean="0"/>
              <a:t>Бейлу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Людська</a:t>
            </a:r>
            <a:r>
              <a:rPr lang="ru-RU" dirty="0" smtClean="0"/>
              <a:t> </a:t>
            </a:r>
            <a:r>
              <a:rPr lang="ru-RU" dirty="0" err="1" smtClean="0"/>
              <a:t>комедія</a:t>
            </a:r>
            <a:r>
              <a:rPr lang="ru-RU" dirty="0" smtClean="0"/>
              <a:t>» фр. </a:t>
            </a:r>
            <a:r>
              <a:rPr lang="en-US" i="1" dirty="0" smtClean="0"/>
              <a:t>La </a:t>
            </a:r>
            <a:r>
              <a:rPr lang="en-US" i="1" dirty="0" err="1" smtClean="0"/>
              <a:t>Comédie</a:t>
            </a:r>
            <a:r>
              <a:rPr lang="en-US" i="1" dirty="0" smtClean="0"/>
              <a:t> </a:t>
            </a:r>
            <a:r>
              <a:rPr lang="en-US" i="1" dirty="0" err="1" smtClean="0"/>
              <a:t>Humaine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ru-RU" b="1" dirty="0" err="1" smtClean="0"/>
              <a:t>Романи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Євгенія</a:t>
            </a:r>
            <a:r>
              <a:rPr lang="ru-RU" dirty="0" smtClean="0"/>
              <a:t> Гранде» фр. </a:t>
            </a:r>
            <a:r>
              <a:rPr lang="en-US" i="1" dirty="0" err="1" smtClean="0"/>
              <a:t>Eugénie</a:t>
            </a:r>
            <a:r>
              <a:rPr lang="en-US" i="1" dirty="0" smtClean="0"/>
              <a:t> </a:t>
            </a:r>
            <a:r>
              <a:rPr lang="en-US" i="1" dirty="0" err="1" smtClean="0"/>
              <a:t>Grandet</a:t>
            </a:r>
            <a:r>
              <a:rPr lang="en-US" dirty="0" smtClean="0"/>
              <a:t> (1833);</a:t>
            </a:r>
          </a:p>
          <a:p>
            <a:r>
              <a:rPr lang="en-US" dirty="0" smtClean="0"/>
              <a:t>«</a:t>
            </a:r>
            <a:r>
              <a:rPr lang="ru-RU" dirty="0" err="1" smtClean="0"/>
              <a:t>Втрачені</a:t>
            </a:r>
            <a:r>
              <a:rPr lang="ru-RU" dirty="0" smtClean="0"/>
              <a:t> </a:t>
            </a:r>
            <a:r>
              <a:rPr lang="ru-RU" dirty="0" err="1" smtClean="0"/>
              <a:t>іллюзії</a:t>
            </a:r>
            <a:r>
              <a:rPr lang="ru-RU" dirty="0" smtClean="0"/>
              <a:t>» фр. </a:t>
            </a:r>
            <a:r>
              <a:rPr lang="en-US" i="1" dirty="0" smtClean="0"/>
              <a:t>Les Illusions </a:t>
            </a:r>
            <a:r>
              <a:rPr lang="en-US" i="1" dirty="0" err="1" smtClean="0"/>
              <a:t>Perdues</a:t>
            </a:r>
            <a:r>
              <a:rPr lang="en-US" dirty="0" smtClean="0"/>
              <a:t> (1843);</a:t>
            </a:r>
          </a:p>
          <a:p>
            <a:pPr>
              <a:buNone/>
            </a:pPr>
            <a:r>
              <a:rPr lang="ru-RU" b="1" dirty="0" smtClean="0"/>
              <a:t>Драма </a:t>
            </a:r>
            <a:r>
              <a:rPr lang="ru-RU" dirty="0" smtClean="0"/>
              <a:t>«</a:t>
            </a:r>
            <a:r>
              <a:rPr lang="ru-RU" dirty="0" err="1" smtClean="0"/>
              <a:t>Мачуха</a:t>
            </a:r>
            <a:r>
              <a:rPr lang="ru-RU" dirty="0" smtClean="0"/>
              <a:t>» фр. </a:t>
            </a:r>
            <a:r>
              <a:rPr lang="en-US" i="1" dirty="0" smtClean="0"/>
              <a:t>La </a:t>
            </a:r>
            <a:r>
              <a:rPr lang="en-US" i="1" dirty="0" err="1" smtClean="0"/>
              <a:t>Marâtre</a:t>
            </a:r>
            <a:r>
              <a:rPr lang="en-US" dirty="0" smtClean="0"/>
              <a:t> (1848);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564357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Батько 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Бернар-Франсуа 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Бальзак, </a:t>
            </a:r>
            <a:b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мати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Анна-Шарлотта-Лора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Саламбьє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7108" name="Picture 4" descr="Читать &quot;Бальзак&quot; - Сухотин Павел Сергеевич - Страница 5 - Li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3929090" cy="491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10" name="Picture 6" descr="Bernard-Francois Balzac 17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5226"/>
            <a:ext cx="3571900" cy="4978258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Оноре де Бальза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785794"/>
            <a:ext cx="3214710" cy="4449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66682" y="579597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Молодша сестра Лора Бальзак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526E-6 L -0.67153 3.352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84011 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 сім років Оноре почав навчання у Вандомському училищі. Йому там не дуже подобалось: предмети викладались абияк, а дисципліна була суворою. Бальзак не був першим учнем, хоча багато читав і захоплювався писанням. Після того як хлопчик захворів(1814), батьки забрали його додому. </a:t>
            </a:r>
            <a:br>
              <a:rPr lang="ru-RU" smtClean="0"/>
            </a:br>
            <a:r>
              <a:rPr lang="ru-RU" smtClean="0"/>
              <a:t>1814 родина Бальзаків оселяється в Парижі.</a:t>
            </a:r>
            <a:endParaRPr lang="ru-RU" dirty="0"/>
          </a:p>
        </p:txBody>
      </p:sp>
      <p:pic>
        <p:nvPicPr>
          <p:cNvPr id="44034" name="Picture 2" descr="Оноре де Бальз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072362" cy="5304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Оноре </a:t>
            </a:r>
            <a:r>
              <a:rPr lang="ru-RU" dirty="0" err="1" smtClean="0"/>
              <a:t>продовжив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у </a:t>
            </a:r>
            <a:r>
              <a:rPr lang="ru-RU" dirty="0" err="1" smtClean="0"/>
              <a:t>приватних</a:t>
            </a:r>
            <a:r>
              <a:rPr lang="ru-RU" dirty="0" smtClean="0"/>
              <a:t> школах, </a:t>
            </a:r>
            <a:r>
              <a:rPr lang="ru-RU" dirty="0" err="1" smtClean="0"/>
              <a:t>відвідував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у </a:t>
            </a:r>
            <a:r>
              <a:rPr lang="ru-RU" dirty="0" err="1" smtClean="0"/>
              <a:t>Сорбонні</a:t>
            </a:r>
            <a:r>
              <a:rPr lang="ru-RU" dirty="0" smtClean="0"/>
              <a:t>,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відомому</a:t>
            </a:r>
            <a:r>
              <a:rPr lang="ru-RU" dirty="0" smtClean="0"/>
              <a:t> </a:t>
            </a:r>
            <a:r>
              <a:rPr lang="ru-RU" dirty="0" err="1" smtClean="0"/>
              <a:t>університеті</a:t>
            </a:r>
            <a:r>
              <a:rPr lang="ru-RU" dirty="0" smtClean="0"/>
              <a:t>, </a:t>
            </a:r>
            <a:r>
              <a:rPr lang="ru-RU" dirty="0" err="1" smtClean="0"/>
              <a:t>відвідував</a:t>
            </a:r>
            <a:r>
              <a:rPr lang="ru-RU" dirty="0" smtClean="0"/>
              <a:t> практику в </a:t>
            </a:r>
            <a:r>
              <a:rPr lang="ru-RU" dirty="0" err="1" smtClean="0"/>
              <a:t>адвокатській</a:t>
            </a:r>
            <a:r>
              <a:rPr lang="ru-RU" dirty="0" smtClean="0"/>
              <a:t> </a:t>
            </a:r>
            <a:r>
              <a:rPr lang="ru-RU" dirty="0" err="1" smtClean="0"/>
              <a:t>конторі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за тих </a:t>
            </a:r>
            <a:r>
              <a:rPr lang="ru-RU" dirty="0" err="1" smtClean="0"/>
              <a:t>років</a:t>
            </a:r>
            <a:r>
              <a:rPr lang="ru-RU" dirty="0" smtClean="0"/>
              <a:t> Бальзак </a:t>
            </a:r>
            <a:r>
              <a:rPr lang="ru-RU" dirty="0" err="1" smtClean="0"/>
              <a:t>відчув</a:t>
            </a:r>
            <a:r>
              <a:rPr lang="ru-RU" dirty="0" smtClean="0"/>
              <a:t> на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французьку</a:t>
            </a:r>
            <a:r>
              <a:rPr lang="ru-RU" dirty="0" smtClean="0"/>
              <a:t> </a:t>
            </a:r>
            <a:r>
              <a:rPr lang="ru-RU" dirty="0" err="1" smtClean="0"/>
              <a:t>дійсність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 descr="Оноре де Бальз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124372" cy="6419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Заглиблення</a:t>
            </a:r>
            <a:r>
              <a:rPr lang="ru-RU" dirty="0" smtClean="0"/>
              <a:t> в «прозу»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посилювалось</a:t>
            </a:r>
            <a:r>
              <a:rPr lang="ru-RU" dirty="0" smtClean="0"/>
              <a:t> </a:t>
            </a:r>
            <a:r>
              <a:rPr lang="ru-RU" dirty="0" err="1" smtClean="0"/>
              <a:t>ускладненням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. 1819 </a:t>
            </a:r>
            <a:r>
              <a:rPr lang="ru-RU" dirty="0" err="1" smtClean="0"/>
              <a:t>батько</a:t>
            </a:r>
            <a:r>
              <a:rPr lang="ru-RU" dirty="0" smtClean="0"/>
              <a:t> Бальзака </a:t>
            </a:r>
            <a:r>
              <a:rPr lang="ru-RU" dirty="0" err="1" smtClean="0"/>
              <a:t>залишив</a:t>
            </a:r>
            <a:r>
              <a:rPr lang="ru-RU" dirty="0" smtClean="0"/>
              <a:t> службу без </a:t>
            </a:r>
            <a:r>
              <a:rPr lang="ru-RU" dirty="0" err="1" smtClean="0"/>
              <a:t>пенсії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Оноре того самого року </a:t>
            </a:r>
            <a:r>
              <a:rPr lang="ru-RU" dirty="0" err="1" smtClean="0"/>
              <a:t>отримавши</a:t>
            </a:r>
            <a:r>
              <a:rPr lang="ru-RU" dirty="0" smtClean="0"/>
              <a:t> диплом юриста,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заробляти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на </a:t>
            </a:r>
            <a:r>
              <a:rPr lang="ru-RU" dirty="0" err="1" smtClean="0"/>
              <a:t>хліб</a:t>
            </a:r>
            <a:r>
              <a:rPr lang="ru-RU" dirty="0" smtClean="0"/>
              <a:t>. </a:t>
            </a:r>
            <a:r>
              <a:rPr lang="ru-RU" dirty="0" err="1" smtClean="0"/>
              <a:t>Професія</a:t>
            </a:r>
            <a:r>
              <a:rPr lang="ru-RU" dirty="0" smtClean="0"/>
              <a:t> адвоката </a:t>
            </a:r>
            <a:r>
              <a:rPr lang="ru-RU" dirty="0" err="1" smtClean="0"/>
              <a:t>його</a:t>
            </a:r>
            <a:r>
              <a:rPr lang="ru-RU" dirty="0" smtClean="0"/>
              <a:t> не </a:t>
            </a:r>
            <a:r>
              <a:rPr lang="ru-RU" dirty="0" err="1" smtClean="0"/>
              <a:t>приваблювала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мріяв</a:t>
            </a:r>
            <a:r>
              <a:rPr lang="ru-RU" dirty="0" smtClean="0"/>
              <a:t> про </a:t>
            </a:r>
            <a:r>
              <a:rPr lang="ru-RU" dirty="0" err="1" smtClean="0"/>
              <a:t>письменницьку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1986" name="Picture 2" descr="le cousin de ma mère lequel est en danger de m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572032" cy="5692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 1821 Бальзак жив у </a:t>
            </a:r>
            <a:r>
              <a:rPr lang="ru-RU" dirty="0" err="1" smtClean="0"/>
              <a:t>Мансарді</a:t>
            </a:r>
            <a:r>
              <a:rPr lang="ru-RU" dirty="0" smtClean="0"/>
              <a:t>, </a:t>
            </a:r>
            <a:r>
              <a:rPr lang="ru-RU" dirty="0" err="1" smtClean="0"/>
              <a:t>спілкувався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журналістами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створив низку </a:t>
            </a:r>
            <a:r>
              <a:rPr lang="ru-RU" dirty="0" err="1" smtClean="0"/>
              <a:t>модних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 «</a:t>
            </a:r>
            <a:r>
              <a:rPr lang="ru-RU" dirty="0" err="1" smtClean="0"/>
              <a:t>готичних</a:t>
            </a:r>
            <a:r>
              <a:rPr lang="ru-RU" dirty="0" smtClean="0"/>
              <a:t> </a:t>
            </a:r>
            <a:r>
              <a:rPr lang="ru-RU" dirty="0" err="1" smtClean="0"/>
              <a:t>романів</a:t>
            </a:r>
            <a:r>
              <a:rPr lang="ru-RU" dirty="0" smtClean="0"/>
              <a:t>», </a:t>
            </a:r>
            <a:r>
              <a:rPr lang="ru-RU" dirty="0" err="1" smtClean="0"/>
              <a:t>спочатку</a:t>
            </a:r>
            <a:r>
              <a:rPr lang="ru-RU" dirty="0" smtClean="0"/>
              <a:t> в </a:t>
            </a:r>
            <a:r>
              <a:rPr lang="ru-RU" dirty="0" err="1" smtClean="0"/>
              <a:t>співавторстві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. В них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тем, </a:t>
            </a:r>
            <a:r>
              <a:rPr lang="ru-RU" dirty="0" err="1" smtClean="0"/>
              <a:t>властивих</a:t>
            </a:r>
            <a:r>
              <a:rPr lang="ru-RU" dirty="0" smtClean="0"/>
              <a:t> такому типу </a:t>
            </a:r>
            <a:r>
              <a:rPr lang="ru-RU" dirty="0" err="1" smtClean="0"/>
              <a:t>літератури</a:t>
            </a:r>
            <a:r>
              <a:rPr lang="ru-RU" dirty="0" smtClean="0"/>
              <a:t>: </a:t>
            </a:r>
            <a:r>
              <a:rPr lang="ru-RU" dirty="0" err="1" smtClean="0"/>
              <a:t>руїни</a:t>
            </a:r>
            <a:r>
              <a:rPr lang="ru-RU" dirty="0" smtClean="0"/>
              <a:t> </a:t>
            </a:r>
            <a:r>
              <a:rPr lang="ru-RU" dirty="0" err="1" smtClean="0"/>
              <a:t>замків</a:t>
            </a:r>
            <a:r>
              <a:rPr lang="ru-RU" dirty="0" smtClean="0"/>
              <a:t>, </a:t>
            </a:r>
            <a:r>
              <a:rPr lang="ru-RU" dirty="0" err="1" smtClean="0"/>
              <a:t>таємниці</a:t>
            </a:r>
            <a:r>
              <a:rPr lang="ru-RU" dirty="0" smtClean="0"/>
              <a:t>, </a:t>
            </a:r>
            <a:r>
              <a:rPr lang="ru-RU" dirty="0" err="1" smtClean="0"/>
              <a:t>кістяки</a:t>
            </a:r>
            <a:r>
              <a:rPr lang="ru-RU" dirty="0" smtClean="0"/>
              <a:t> та небесно </a:t>
            </a:r>
            <a:r>
              <a:rPr lang="ru-RU" dirty="0" err="1" smtClean="0"/>
              <a:t>чисте</a:t>
            </a:r>
            <a:r>
              <a:rPr lang="ru-RU" dirty="0" smtClean="0"/>
              <a:t> </a:t>
            </a:r>
            <a:r>
              <a:rPr lang="ru-RU" dirty="0" err="1" smtClean="0"/>
              <a:t>кохання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8674" name="Picture 2" descr="Великие странности великих писате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370522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Ці</a:t>
            </a:r>
            <a:r>
              <a:rPr lang="ru-RU" dirty="0" smtClean="0"/>
              <a:t> твори </a:t>
            </a:r>
            <a:r>
              <a:rPr lang="ru-RU" dirty="0" smtClean="0"/>
              <a:t>не </a:t>
            </a:r>
            <a:r>
              <a:rPr lang="ru-RU" dirty="0" smtClean="0"/>
              <a:t>принесли </a:t>
            </a:r>
            <a:r>
              <a:rPr lang="ru-RU" dirty="0" err="1" smtClean="0"/>
              <a:t>Бальзакові</a:t>
            </a:r>
            <a:r>
              <a:rPr lang="ru-RU" dirty="0" smtClean="0"/>
              <a:t> </a:t>
            </a:r>
            <a:r>
              <a:rPr lang="ru-RU" dirty="0" err="1" smtClean="0"/>
              <a:t>бажаних</a:t>
            </a:r>
            <a:r>
              <a:rPr lang="ru-RU" dirty="0" smtClean="0"/>
              <a:t> грошей,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відіграли</a:t>
            </a:r>
            <a:r>
              <a:rPr lang="ru-RU" dirty="0" smtClean="0"/>
              <a:t> </a:t>
            </a:r>
            <a:r>
              <a:rPr lang="ru-RU" dirty="0" err="1" smtClean="0"/>
              <a:t>позитивну</a:t>
            </a:r>
            <a:r>
              <a:rPr lang="ru-RU" dirty="0" smtClean="0"/>
              <a:t> роль у </a:t>
            </a:r>
            <a:r>
              <a:rPr lang="ru-RU" dirty="0" err="1" smtClean="0"/>
              <a:t>становленні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: </a:t>
            </a:r>
            <a:r>
              <a:rPr lang="ru-RU" dirty="0" err="1" smtClean="0"/>
              <a:t>саме</a:t>
            </a:r>
            <a:r>
              <a:rPr lang="ru-RU" dirty="0" smtClean="0"/>
              <a:t> на них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вигострював</a:t>
            </a:r>
            <a:r>
              <a:rPr lang="ru-RU" dirty="0" smtClean="0"/>
              <a:t> свою </a:t>
            </a:r>
            <a:r>
              <a:rPr lang="ru-RU" dirty="0" err="1" smtClean="0"/>
              <a:t>майстерність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 1829, коли </a:t>
            </a:r>
            <a:r>
              <a:rPr lang="ru-RU" dirty="0" err="1" smtClean="0"/>
              <a:t>з'явився</a:t>
            </a:r>
            <a:r>
              <a:rPr lang="ru-RU" dirty="0" smtClean="0"/>
              <a:t> роман «</a:t>
            </a:r>
            <a:r>
              <a:rPr lang="ru-RU" dirty="0" err="1" smtClean="0"/>
              <a:t>Останній</a:t>
            </a:r>
            <a:r>
              <a:rPr lang="ru-RU" dirty="0" smtClean="0"/>
              <a:t> шуан», </a:t>
            </a:r>
            <a:r>
              <a:rPr lang="ru-RU" dirty="0" err="1" smtClean="0"/>
              <a:t>увійти</a:t>
            </a:r>
            <a:r>
              <a:rPr lang="ru-RU" dirty="0" smtClean="0"/>
              <a:t> до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найоригінальніших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20 мая 1799 года 215 лет назад родился Оноре де Бальзак, французский писатель - Мои статьи - Каталог статей - остров сокрови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642918"/>
            <a:ext cx="3716491" cy="5167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«</a:t>
            </a:r>
            <a:r>
              <a:rPr lang="ru-RU" dirty="0" err="1" smtClean="0"/>
              <a:t>фізіологічний</a:t>
            </a:r>
            <a:r>
              <a:rPr lang="ru-RU" dirty="0" smtClean="0"/>
              <a:t> </a:t>
            </a:r>
            <a:r>
              <a:rPr lang="ru-RU" dirty="0" err="1" smtClean="0"/>
              <a:t>нарис</a:t>
            </a:r>
            <a:r>
              <a:rPr lang="ru-RU" dirty="0" smtClean="0"/>
              <a:t>»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 новел. </a:t>
            </a:r>
            <a:r>
              <a:rPr lang="ru-RU" dirty="0" err="1" smtClean="0"/>
              <a:t>Саме</a:t>
            </a:r>
            <a:r>
              <a:rPr lang="ru-RU" dirty="0" smtClean="0"/>
              <a:t> так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 «Гобсек»,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«</a:t>
            </a:r>
            <a:r>
              <a:rPr lang="ru-RU" dirty="0" err="1" smtClean="0"/>
              <a:t>фізіологічним</a:t>
            </a:r>
            <a:r>
              <a:rPr lang="ru-RU" dirty="0" smtClean="0"/>
              <a:t> </a:t>
            </a:r>
            <a:r>
              <a:rPr lang="ru-RU" dirty="0" err="1" smtClean="0"/>
              <a:t>нарисом</a:t>
            </a:r>
            <a:r>
              <a:rPr lang="ru-RU" dirty="0" smtClean="0"/>
              <a:t>» про </a:t>
            </a:r>
            <a:r>
              <a:rPr lang="ru-RU" dirty="0" err="1" smtClean="0"/>
              <a:t>лихваря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6626" name="Picture 2" descr="Книга &quot;Гобсек&quot; Оноре де Бальзак купить с доставкой по Киеву/Украине. &quot;Гобсек&quot; - Оноре де Бальзак: цена, описание, отзывы читат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286148" cy="536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8" name="Picture 4" descr="Book-zvuk.ru Лучшие аудиокниги Рунета. - 22 Декабря 2013 - B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1245" y="571480"/>
            <a:ext cx="3382589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379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Оноре де Бальзак</vt:lpstr>
      <vt:lpstr>Біографія</vt:lpstr>
      <vt:lpstr>Слайд 3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Бальзак і Україна</vt:lpstr>
      <vt:lpstr>Бальзак і Україна</vt:lpstr>
      <vt:lpstr>Бальзак і Україна</vt:lpstr>
      <vt:lpstr>Слайд 15</vt:lpstr>
      <vt:lpstr>Бальзак і Україна</vt:lpstr>
      <vt:lpstr>Бальзак і Україна</vt:lpstr>
      <vt:lpstr>Бальзак і Україна</vt:lpstr>
      <vt:lpstr>Бальзак і Україна</vt:lpstr>
      <vt:lpstr>Бальзак і Україна</vt:lpstr>
      <vt:lpstr>Бальзак  і Україна</vt:lpstr>
      <vt:lpstr>Бальзак і Україна</vt:lpstr>
      <vt:lpstr>Бальзак і Україна</vt:lpstr>
      <vt:lpstr>Музеї</vt:lpstr>
      <vt:lpstr>Музеї</vt:lpstr>
      <vt:lpstr>Твори</vt:lpstr>
      <vt:lpstr>Твори</vt:lpstr>
      <vt:lpstr>Твори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Оноре де Бальзак</dc:title>
  <dc:creator>Татьяна</dc:creator>
  <cp:lastModifiedBy>Татьяна</cp:lastModifiedBy>
  <cp:revision>14</cp:revision>
  <dcterms:created xsi:type="dcterms:W3CDTF">2014-10-16T18:53:19Z</dcterms:created>
  <dcterms:modified xsi:type="dcterms:W3CDTF">2014-10-16T21:07:47Z</dcterms:modified>
</cp:coreProperties>
</file>