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19"/>
  </p:notesMasterIdLst>
  <p:handoutMasterIdLst>
    <p:handoutMasterId r:id="rId20"/>
  </p:handoutMasterIdLst>
  <p:sldIdLst>
    <p:sldId id="256" r:id="rId3"/>
    <p:sldId id="257" r:id="rId4"/>
    <p:sldId id="258" r:id="rId5"/>
    <p:sldId id="262" r:id="rId6"/>
    <p:sldId id="259" r:id="rId7"/>
    <p:sldId id="260" r:id="rId8"/>
    <p:sldId id="261" r:id="rId9"/>
    <p:sldId id="263" r:id="rId10"/>
    <p:sldId id="264" r:id="rId11"/>
    <p:sldId id="274" r:id="rId12"/>
    <p:sldId id="265" r:id="rId13"/>
    <p:sldId id="266" r:id="rId14"/>
    <p:sldId id="268" r:id="rId15"/>
    <p:sldId id="269" r:id="rId16"/>
    <p:sldId id="270" r:id="rId17"/>
    <p:sldId id="273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186" autoAdjust="0"/>
    <p:restoredTop sz="94660"/>
  </p:normalViewPr>
  <p:slideViewPr>
    <p:cSldViewPr snapToGrid="0" showGuides="1">
      <p:cViewPr varScale="1">
        <p:scale>
          <a:sx n="92" d="100"/>
          <a:sy n="92" d="100"/>
        </p:scale>
        <p:origin x="-444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76" d="100"/>
          <a:sy n="76" d="100"/>
        </p:scale>
        <p:origin x="1230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CEAAF3-9831-450B-8D59-2C09DB96C8FC}" type="datetimeFigureOut">
              <a:rPr lang="ru-RU" smtClean="0"/>
              <a:t>17.09.2013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834459-7356-44BF-850D-8B30C4FB3B6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690165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50CD79-FC16-4410-AB61-17F26E6D3BC8}" type="datetimeFigureOut">
              <a:rPr lang="ru-RU" smtClean="0"/>
              <a:t>17.09.2013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3C37BE-C303-496D-B5CD-85F2937540F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508422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5778124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0" y="0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04900" y="2292094"/>
            <a:ext cx="10096500" cy="2219691"/>
          </a:xfrm>
        </p:spPr>
        <p:txBody>
          <a:bodyPr anchor="ctr">
            <a:normAutofit/>
          </a:bodyPr>
          <a:lstStyle>
            <a:lvl1pPr algn="l">
              <a:defRPr sz="4400" cap="all" baseline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04898" y="4511784"/>
            <a:ext cx="10096501" cy="955565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ru-RU" smtClean="0"/>
              <a:t>17.09.2013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ru-RU" smtClean="0"/>
              <a:t>‹#›</a:t>
            </a:fld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4445" y="0"/>
            <a:ext cx="1747524" cy="2292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756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654671" y="1600199"/>
            <a:ext cx="6430912" cy="4572001"/>
          </a:xfrm>
        </p:spPr>
        <p:txBody>
          <a:bodyPr tIns="118872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04900" y="1600200"/>
            <a:ext cx="3396996" cy="45720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ru-RU" smtClean="0"/>
              <a:t>17.09.2013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696370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ru-RU" smtClean="0"/>
              <a:t>17.09.2013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12076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372600" y="365125"/>
            <a:ext cx="17145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04900" y="365125"/>
            <a:ext cx="8098896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ru-RU" smtClean="0"/>
              <a:t>17.09.2013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ru-RU" smtClean="0"/>
              <a:t>‹#›</a:t>
            </a:fld>
            <a:endParaRPr lang="ru-RU" dirty="0"/>
          </a:p>
        </p:txBody>
      </p:sp>
      <p:grpSp>
        <p:nvGrpSpPr>
          <p:cNvPr id="7" name="Группа 6"/>
          <p:cNvGrpSpPr/>
          <p:nvPr/>
        </p:nvGrpSpPr>
        <p:grpSpPr>
          <a:xfrm rot="5400000">
            <a:off x="6514047" y="3228843"/>
            <a:ext cx="5632704" cy="84403"/>
            <a:chOff x="1073150" y="1219201"/>
            <a:chExt cx="10058400" cy="63125"/>
          </a:xfrm>
        </p:grpSpPr>
        <p:cxnSp>
          <p:nvCxnSpPr>
            <p:cNvPr id="8" name="Прямая соединительная линия 7"/>
            <p:cNvCxnSpPr/>
            <p:nvPr/>
          </p:nvCxnSpPr>
          <p:spPr>
            <a:xfrm rot="10800000">
              <a:off x="1073150" y="1219201"/>
              <a:ext cx="10058400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/>
            <p:nvPr/>
          </p:nvCxnSpPr>
          <p:spPr>
            <a:xfrm rot="10800000">
              <a:off x="1073150" y="1282326"/>
              <a:ext cx="10058400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45927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ru-RU" smtClean="0"/>
              <a:t>17.09.2013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868768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Титульный слайд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/>
          <p:cNvGrpSpPr/>
          <p:nvPr/>
        </p:nvGrpSpPr>
        <p:grpSpPr>
          <a:xfrm rot="10800000">
            <a:off x="0" y="5645510"/>
            <a:ext cx="12192000" cy="63125"/>
            <a:chOff x="507492" y="1501519"/>
            <a:chExt cx="8129016" cy="63125"/>
          </a:xfrm>
        </p:grpSpPr>
        <p:cxnSp>
          <p:nvCxnSpPr>
            <p:cNvPr id="17" name="Прямая соединительная линия 16"/>
            <p:cNvCxnSpPr/>
            <p:nvPr/>
          </p:nvCxnSpPr>
          <p:spPr>
            <a:xfrm>
              <a:off x="507492" y="1564644"/>
              <a:ext cx="8129016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>
              <a:off x="507492" y="1501519"/>
              <a:ext cx="8129016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Группа 13"/>
          <p:cNvGrpSpPr/>
          <p:nvPr/>
        </p:nvGrpSpPr>
        <p:grpSpPr>
          <a:xfrm>
            <a:off x="0" y="1143000"/>
            <a:ext cx="12192000" cy="63125"/>
            <a:chOff x="507492" y="1501519"/>
            <a:chExt cx="8129016" cy="63125"/>
          </a:xfrm>
        </p:grpSpPr>
        <p:cxnSp>
          <p:nvCxnSpPr>
            <p:cNvPr id="15" name="Прямая соединительная линия 14"/>
            <p:cNvCxnSpPr/>
            <p:nvPr/>
          </p:nvCxnSpPr>
          <p:spPr>
            <a:xfrm>
              <a:off x="507492" y="1564644"/>
              <a:ext cx="8129016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>
              <a:off x="507492" y="1501519"/>
              <a:ext cx="8129016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Прямоугольник 6"/>
          <p:cNvSpPr/>
          <p:nvPr/>
        </p:nvSpPr>
        <p:spPr>
          <a:xfrm>
            <a:off x="0" y="5778124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0" y="0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04900" y="2292094"/>
            <a:ext cx="5734050" cy="2219691"/>
          </a:xfrm>
        </p:spPr>
        <p:txBody>
          <a:bodyPr anchor="ctr">
            <a:normAutofit/>
          </a:bodyPr>
          <a:lstStyle>
            <a:lvl1pPr algn="l">
              <a:defRPr sz="4400" cap="all" baseline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04900" y="4511784"/>
            <a:ext cx="5734050" cy="955565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5880" y="0"/>
            <a:ext cx="1747524" cy="2292094"/>
          </a:xfrm>
          <a:prstGeom prst="rect">
            <a:avLst/>
          </a:prstGeom>
        </p:spPr>
      </p:pic>
      <p:sp>
        <p:nvSpPr>
          <p:cNvPr id="11" name="Рисунок 10"/>
          <p:cNvSpPr>
            <a:spLocks noGrp="1"/>
          </p:cNvSpPr>
          <p:nvPr>
            <p:ph type="pic" sz="quarter" idx="13"/>
          </p:nvPr>
        </p:nvSpPr>
        <p:spPr>
          <a:xfrm>
            <a:off x="6981063" y="1310656"/>
            <a:ext cx="5210937" cy="4208604"/>
          </a:xfrm>
          <a:solidFill>
            <a:schemeClr val="tx1">
              <a:lumMod val="20000"/>
              <a:lumOff val="80000"/>
            </a:schemeClr>
          </a:solidFill>
        </p:spPr>
        <p:txBody>
          <a:bodyPr tIns="1005840"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19" name="Инструкции"/>
          <p:cNvSpPr/>
          <p:nvPr/>
        </p:nvSpPr>
        <p:spPr>
          <a:xfrm>
            <a:off x="12344400" y="0"/>
            <a:ext cx="1295400" cy="6858000"/>
          </a:xfrm>
          <a:prstGeom prst="roundRect">
            <a:avLst>
              <a:gd name="adj" fmla="val 9717"/>
            </a:avLst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14400">
              <a:buNone/>
            </a:pPr>
            <a:r>
              <a:rPr lang="ru-RU" sz="1200" b="1" i="1" dirty="0" smtClean="0">
                <a:solidFill>
                  <a:schemeClr val="lt1"/>
                </a:solidFill>
                <a:latin typeface="Arial"/>
                <a:ea typeface="+mn-ea"/>
                <a:cs typeface="Arial"/>
              </a:rPr>
              <a:t>ПРИМЕЧАНИЕ.</a:t>
            </a:r>
          </a:p>
          <a:p>
            <a:pPr algn="l" defTabSz="914400">
              <a:buNone/>
            </a:pPr>
            <a:r>
              <a:rPr lang="ru-RU" sz="1200" b="0" i="1" dirty="0" smtClean="0">
                <a:solidFill>
                  <a:schemeClr val="lt1"/>
                </a:solidFill>
                <a:latin typeface="Arial"/>
                <a:ea typeface="+mn-ea"/>
                <a:cs typeface="Arial"/>
              </a:rPr>
              <a:t>Чтобы изменить изображение на этом слайде, выделите рисунок и удалите его. Затем щелкните значок "Рисунки" в заполнителе и вставьте свое изображение.</a:t>
            </a:r>
            <a:endParaRPr lang="ru-RU" sz="1200" b="0" i="1" dirty="0">
              <a:solidFill>
                <a:schemeClr val="lt1"/>
              </a:solidFill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739436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0" y="2514600"/>
            <a:ext cx="12192000" cy="3194035"/>
            <a:chOff x="647402" y="2514600"/>
            <a:chExt cx="10838688" cy="3194035"/>
          </a:xfrm>
        </p:grpSpPr>
        <p:grpSp>
          <p:nvGrpSpPr>
            <p:cNvPr id="9" name="Группа 8"/>
            <p:cNvGrpSpPr/>
            <p:nvPr/>
          </p:nvGrpSpPr>
          <p:grpSpPr>
            <a:xfrm>
              <a:off x="647402" y="2514600"/>
              <a:ext cx="10838688" cy="63125"/>
              <a:chOff x="507492" y="1501519"/>
              <a:chExt cx="8129016" cy="63125"/>
            </a:xfrm>
          </p:grpSpPr>
          <p:cxnSp>
            <p:nvCxnSpPr>
              <p:cNvPr id="14" name="Прямая соединительная линия 13"/>
              <p:cNvCxnSpPr/>
              <p:nvPr/>
            </p:nvCxnSpPr>
            <p:spPr>
              <a:xfrm>
                <a:off x="507492" y="1564644"/>
                <a:ext cx="8129016" cy="0"/>
              </a:xfrm>
              <a:prstGeom prst="line">
                <a:avLst/>
              </a:prstGeom>
              <a:ln w="381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Прямая соединительная линия 14"/>
              <p:cNvCxnSpPr/>
              <p:nvPr/>
            </p:nvCxnSpPr>
            <p:spPr>
              <a:xfrm>
                <a:off x="507492" y="1501519"/>
                <a:ext cx="8129016" cy="0"/>
              </a:xfrm>
              <a:prstGeom prst="line">
                <a:avLst/>
              </a:prstGeom>
              <a:ln w="127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Прямоугольник 9"/>
            <p:cNvSpPr/>
            <p:nvPr/>
          </p:nvSpPr>
          <p:spPr>
            <a:xfrm>
              <a:off x="647402" y="2640850"/>
              <a:ext cx="10838688" cy="294153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grpSp>
          <p:nvGrpSpPr>
            <p:cNvPr id="11" name="Группа 10"/>
            <p:cNvGrpSpPr/>
            <p:nvPr/>
          </p:nvGrpSpPr>
          <p:grpSpPr>
            <a:xfrm rot="10800000">
              <a:off x="647402" y="5645510"/>
              <a:ext cx="10838688" cy="63125"/>
              <a:chOff x="507492" y="1501519"/>
              <a:chExt cx="8129016" cy="63125"/>
            </a:xfrm>
          </p:grpSpPr>
          <p:cxnSp>
            <p:nvCxnSpPr>
              <p:cNvPr id="12" name="Прямая соединительная линия 11"/>
              <p:cNvCxnSpPr/>
              <p:nvPr/>
            </p:nvCxnSpPr>
            <p:spPr>
              <a:xfrm>
                <a:off x="507492" y="1564644"/>
                <a:ext cx="8129016" cy="0"/>
              </a:xfrm>
              <a:prstGeom prst="line">
                <a:avLst/>
              </a:prstGeom>
              <a:ln w="381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Прямая соединительная линия 12"/>
              <p:cNvCxnSpPr/>
              <p:nvPr/>
            </p:nvCxnSpPr>
            <p:spPr>
              <a:xfrm>
                <a:off x="507492" y="1501519"/>
                <a:ext cx="8129016" cy="0"/>
              </a:xfrm>
              <a:prstGeom prst="line">
                <a:avLst/>
              </a:prstGeom>
              <a:ln w="127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04899" y="2971806"/>
            <a:ext cx="10071099" cy="1684150"/>
          </a:xfrm>
        </p:spPr>
        <p:txBody>
          <a:bodyPr anchor="ctr">
            <a:normAutofit/>
          </a:bodyPr>
          <a:lstStyle>
            <a:lvl1pPr>
              <a:defRPr sz="4400" cap="all" baseline="0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04899" y="4655956"/>
            <a:ext cx="10071099" cy="50975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ru-RU" smtClean="0"/>
              <a:t>17.09.2013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ru-RU" smtClean="0"/>
              <a:t>‹#›</a:t>
            </a:fld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880" y="0"/>
            <a:ext cx="1783188" cy="2971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6788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104900" y="1600200"/>
            <a:ext cx="4914900" cy="4571999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4914900" cy="4571999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ru-RU" smtClean="0"/>
              <a:t>17.09.2013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77910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04900" y="1600200"/>
            <a:ext cx="4919472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104900" y="2424112"/>
            <a:ext cx="4919472" cy="37480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66110" y="1600200"/>
            <a:ext cx="4919472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66110" y="2424112"/>
            <a:ext cx="4919472" cy="37480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ru-RU" smtClean="0"/>
              <a:t>17.09.2013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710161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ru-RU" smtClean="0"/>
              <a:t>17.09.2013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581115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ru-RU" smtClean="0"/>
              <a:t>17.09.2013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24169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641848" y="1600199"/>
            <a:ext cx="5445252" cy="457200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04900" y="1600200"/>
            <a:ext cx="4384548" cy="45720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ru-RU" smtClean="0"/>
              <a:t>17.09.2013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697646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</p:spPr>
        <p:txBody>
          <a:bodyPr vert="horz" lIns="0" tIns="45720" rIns="0" bIns="45720" rtlCol="0" anchor="b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04900" y="1600200"/>
            <a:ext cx="9982200" cy="457200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</a:p>
          <a:p>
            <a:pPr lvl="5"/>
            <a:r>
              <a:rPr lang="ru-RU" dirty="0" smtClean="0"/>
              <a:t>Шестой уровень</a:t>
            </a:r>
          </a:p>
          <a:p>
            <a:pPr lvl="6"/>
            <a:r>
              <a:rPr lang="ru-RU" dirty="0" smtClean="0"/>
              <a:t>Седьмой уровень</a:t>
            </a:r>
          </a:p>
          <a:p>
            <a:pPr lvl="7"/>
            <a:r>
              <a:rPr lang="ru-RU" dirty="0" smtClean="0"/>
              <a:t>Восьмой уровень</a:t>
            </a:r>
          </a:p>
          <a:p>
            <a:pPr lvl="8"/>
            <a:r>
              <a:rPr lang="ru-RU" dirty="0" smtClean="0"/>
              <a:t>Девятый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1104899" y="6356351"/>
            <a:ext cx="182955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402B9795-92DC-40DC-A1CA-9A4B349D7824}" type="datetimeFigureOut">
              <a:rPr lang="ru-RU" smtClean="0"/>
              <a:pPr/>
              <a:t>17.09.2013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934459" y="6356350"/>
            <a:ext cx="6323082" cy="365126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256782" y="6356351"/>
            <a:ext cx="18288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0FF54DE5-C571-48E8-A5BC-B369434E2F44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15" name="Группа 14"/>
          <p:cNvGrpSpPr/>
          <p:nvPr/>
        </p:nvGrpSpPr>
        <p:grpSpPr>
          <a:xfrm>
            <a:off x="1103376" y="1219201"/>
            <a:ext cx="9985248" cy="84403"/>
            <a:chOff x="1073150" y="1219201"/>
            <a:chExt cx="10058400" cy="63125"/>
          </a:xfrm>
        </p:grpSpPr>
        <p:cxnSp>
          <p:nvCxnSpPr>
            <p:cNvPr id="13" name="Прямая соединительная линия 12"/>
            <p:cNvCxnSpPr/>
            <p:nvPr/>
          </p:nvCxnSpPr>
          <p:spPr>
            <a:xfrm rot="10800000">
              <a:off x="1073150" y="1219201"/>
              <a:ext cx="10058400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/>
            <p:cNvCxnSpPr/>
            <p:nvPr/>
          </p:nvCxnSpPr>
          <p:spPr>
            <a:xfrm rot="10800000">
              <a:off x="1073150" y="1282326"/>
              <a:ext cx="10058400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46251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pos="696">
          <p15:clr>
            <a:srgbClr val="F26B43"/>
          </p15:clr>
        </p15:guide>
        <p15:guide id="2" pos="6984">
          <p15:clr>
            <a:srgbClr val="F26B43"/>
          </p15:clr>
        </p15:guide>
        <p15:guide id="3" orient="horz" pos="1008">
          <p15:clr>
            <a:srgbClr val="F26B43"/>
          </p15:clr>
        </p15:guide>
        <p15:guide id="4" orient="horz" pos="388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://www.youtube.com/watch?v=mGZRgxOlAu4" TargetMode="Externa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microsoft.com/office/2007/relationships/hdphoto" Target="../media/hdphoto3.wdp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531628" y="2313359"/>
            <a:ext cx="7208874" cy="2219691"/>
          </a:xfrm>
        </p:spPr>
        <p:txBody>
          <a:bodyPr anchor="ctr">
            <a:normAutofit/>
          </a:bodyPr>
          <a:lstStyle/>
          <a:p>
            <a:pPr>
              <a:spcBef>
                <a:spcPts val="1"/>
              </a:spcBef>
            </a:pPr>
            <a:r>
              <a:rPr lang="ru-RU" sz="60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</a:rPr>
              <a:t>Джордж Бернард Шоу</a:t>
            </a:r>
            <a:endParaRPr lang="ru-RU" sz="6000" b="1" i="0" baseline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  <a:latin typeface="Plantagenet Cherokee"/>
            </a:endParaRPr>
          </a:p>
        </p:txBody>
      </p:sp>
      <p:pic>
        <p:nvPicPr>
          <p:cNvPr id="4" name="Рисунок 3" descr="Открытая книга на столе на фоне расплывчатого изображения книжных полок." title="Sample Picture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0" r="889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52133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Пігмаліон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Пігмаліон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повна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назва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Пігмаліон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Роман-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фантазія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п'яти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діях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п'єса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написана Бернардом Шоу в 1913 </a:t>
            </a:r>
            <a:r>
              <a:rPr 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році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За </a:t>
            </a:r>
            <a:r>
              <a:rPr 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сценарій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цього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фільму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він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отримав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оскар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9691" y="3684228"/>
            <a:ext cx="3668635" cy="28769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2058" y="3293185"/>
            <a:ext cx="2718088" cy="32946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60982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Бернард Шоу — </a:t>
            </a:r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володар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Нобелівської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премії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галузі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літератури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Йому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повинні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були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вручити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1925 </a:t>
            </a:r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році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але Шоу </a:t>
            </a:r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відмовився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нагороди, але приняв </a:t>
            </a:r>
            <a:r>
              <a:rPr lang="ru-RU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медель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лауриата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0" y="3996170"/>
            <a:ext cx="4762500" cy="241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93075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70" t="1797" r="1241" b="1797"/>
          <a:stretch/>
        </p:blipFill>
        <p:spPr bwMode="auto">
          <a:xfrm>
            <a:off x="6341918" y="0"/>
            <a:ext cx="5850082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Персонаж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1727" y="1319645"/>
            <a:ext cx="11618003" cy="5278582"/>
          </a:xfrm>
        </p:spPr>
        <p:txBody>
          <a:bodyPr>
            <a:normAutofit lnSpcReduction="10000"/>
          </a:bodyPr>
          <a:lstStyle/>
          <a:p>
            <a:r>
              <a:rPr lang="ru-RU" sz="28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Людей та  </a:t>
            </a:r>
            <a:r>
              <a:rPr lang="ru-RU" sz="28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персонажів</a:t>
            </a:r>
            <a:r>
              <a:rPr lang="ru-RU" sz="28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своїх</a:t>
            </a:r>
            <a:r>
              <a:rPr lang="ru-RU" sz="28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п’єс</a:t>
            </a:r>
            <a:r>
              <a:rPr lang="ru-RU" sz="28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Шоу </a:t>
            </a:r>
            <a:r>
              <a:rPr lang="ru-RU" sz="28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поділяв</a:t>
            </a:r>
            <a:r>
              <a:rPr lang="ru-RU" sz="28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8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філістерів</a:t>
            </a:r>
            <a:r>
              <a:rPr lang="ru-RU" sz="28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тобто</a:t>
            </a:r>
            <a:r>
              <a:rPr lang="ru-RU" sz="28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рабів</a:t>
            </a:r>
            <a:r>
              <a:rPr lang="ru-RU" sz="28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загальновизнаних</a:t>
            </a:r>
            <a:r>
              <a:rPr lang="ru-RU" sz="28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цінностей</a:t>
            </a:r>
            <a:r>
              <a:rPr lang="ru-RU" sz="28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і </a:t>
            </a:r>
            <a:r>
              <a:rPr lang="ru-RU" sz="28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бунтівників</a:t>
            </a:r>
            <a:r>
              <a:rPr lang="ru-RU" sz="28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28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відмовляються</a:t>
            </a:r>
            <a:r>
              <a:rPr lang="ru-RU" sz="28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прийняти</a:t>
            </a:r>
            <a:r>
              <a:rPr lang="ru-RU" sz="28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8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віру</a:t>
            </a:r>
            <a:r>
              <a:rPr lang="ru-RU" sz="28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те, </a:t>
            </a:r>
            <a:r>
              <a:rPr lang="ru-RU" sz="28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8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бездумно </a:t>
            </a:r>
            <a:r>
              <a:rPr lang="ru-RU" sz="28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повторює</a:t>
            </a:r>
            <a:r>
              <a:rPr lang="ru-RU" sz="28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більшість</a:t>
            </a:r>
            <a:r>
              <a:rPr lang="ru-RU" sz="28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ru-RU" sz="28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28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Він</a:t>
            </a:r>
            <a:r>
              <a:rPr lang="ru-RU" sz="28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запропонував</a:t>
            </a:r>
            <a:r>
              <a:rPr lang="ru-RU" sz="28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й </a:t>
            </a:r>
            <a:r>
              <a:rPr lang="ru-RU" sz="28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іншу</a:t>
            </a:r>
            <a:r>
              <a:rPr lang="ru-RU" sz="28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класифікацію</a:t>
            </a:r>
            <a:r>
              <a:rPr lang="ru-RU" sz="28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людей та </a:t>
            </a:r>
            <a:r>
              <a:rPr lang="ru-RU" sz="28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персонажів</a:t>
            </a:r>
            <a:r>
              <a:rPr lang="ru-RU" sz="28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ru-RU" sz="28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ідеалісти</a:t>
            </a:r>
            <a:r>
              <a:rPr lang="ru-RU" sz="28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8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ті</a:t>
            </a:r>
            <a:r>
              <a:rPr lang="ru-RU" sz="28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28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живуть</a:t>
            </a:r>
            <a:r>
              <a:rPr lang="ru-RU" sz="28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неперевіреними</a:t>
            </a:r>
            <a:r>
              <a:rPr lang="ru-RU" sz="28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фальшивими</a:t>
            </a:r>
            <a:r>
              <a:rPr lang="ru-RU" sz="28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ідеалами</a:t>
            </a:r>
            <a:r>
              <a:rPr lang="ru-RU" sz="28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і “</a:t>
            </a:r>
            <a:r>
              <a:rPr lang="ru-RU" sz="28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реалісти</a:t>
            </a:r>
            <a:r>
              <a:rPr lang="ru-RU" sz="28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”, </a:t>
            </a:r>
            <a:r>
              <a:rPr lang="ru-RU" sz="28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28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скептично </a:t>
            </a:r>
            <a:r>
              <a:rPr lang="ru-RU" sz="28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споглядають</a:t>
            </a:r>
            <a:r>
              <a:rPr lang="ru-RU" sz="28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8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навколишній</a:t>
            </a:r>
            <a:r>
              <a:rPr lang="ru-RU" sz="28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світ</a:t>
            </a:r>
            <a:r>
              <a:rPr lang="ru-RU" sz="28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скоряються</a:t>
            </a:r>
            <a:r>
              <a:rPr lang="ru-RU" sz="28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критичному </a:t>
            </a:r>
            <a:r>
              <a:rPr lang="ru-RU" sz="28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розумові</a:t>
            </a:r>
            <a:r>
              <a:rPr lang="ru-RU" sz="28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добре </a:t>
            </a:r>
            <a:r>
              <a:rPr lang="ru-RU" sz="28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розуміють</a:t>
            </a:r>
            <a:r>
              <a:rPr lang="ru-RU" sz="28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хвороби</a:t>
            </a:r>
            <a:r>
              <a:rPr lang="ru-RU" sz="28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вади </a:t>
            </a:r>
            <a:r>
              <a:rPr lang="ru-RU" sz="28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світу</a:t>
            </a:r>
            <a:r>
              <a:rPr lang="ru-RU" sz="28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але </a:t>
            </a:r>
            <a:r>
              <a:rPr lang="ru-RU" sz="28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ці</a:t>
            </a:r>
            <a:r>
              <a:rPr lang="ru-RU" sz="28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знання</a:t>
            </a:r>
            <a:r>
              <a:rPr lang="ru-RU" sz="28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28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вбивають</a:t>
            </a:r>
            <a:r>
              <a:rPr lang="ru-RU" sz="28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їхнього</a:t>
            </a:r>
            <a:r>
              <a:rPr lang="ru-RU" sz="28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прагнення</a:t>
            </a:r>
            <a:r>
              <a:rPr lang="ru-RU" sz="28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8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кращого</a:t>
            </a:r>
            <a:r>
              <a:rPr lang="ru-RU" sz="28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облаштування</a:t>
            </a:r>
            <a:r>
              <a:rPr lang="ru-RU" sz="28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8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світу</a:t>
            </a:r>
            <a:r>
              <a:rPr lang="ru-RU" sz="28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ru-RU" sz="28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28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</a:t>
            </a:r>
            <a:r>
              <a:rPr lang="ru-RU" sz="28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драматурга, на думку Шоу, </a:t>
            </a:r>
            <a:r>
              <a:rPr lang="ru-RU" sz="28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полягає</a:t>
            </a:r>
            <a:r>
              <a:rPr lang="ru-RU" sz="28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тому, </a:t>
            </a:r>
            <a:r>
              <a:rPr lang="ru-RU" sz="28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щоб</a:t>
            </a:r>
            <a:r>
              <a:rPr lang="ru-RU" sz="28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викривати</a:t>
            </a:r>
            <a:r>
              <a:rPr lang="ru-RU" sz="28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філістерську</a:t>
            </a:r>
            <a:r>
              <a:rPr lang="ru-RU" sz="28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“</a:t>
            </a:r>
            <a:r>
              <a:rPr lang="ru-RU" sz="28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ідеалістичну</a:t>
            </a:r>
            <a:r>
              <a:rPr lang="ru-RU" sz="28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мораль, </a:t>
            </a:r>
            <a:r>
              <a:rPr lang="ru-RU" sz="28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критикувати</a:t>
            </a:r>
            <a:r>
              <a:rPr lang="ru-RU" sz="28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й </a:t>
            </a:r>
            <a:r>
              <a:rPr lang="ru-RU" sz="28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знищувати</a:t>
            </a:r>
            <a:r>
              <a:rPr lang="ru-RU" sz="28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фальшиві</a:t>
            </a:r>
            <a:r>
              <a:rPr lang="ru-RU" sz="28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цінності</a:t>
            </a:r>
            <a:r>
              <a:rPr lang="ru-RU" sz="28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Він</a:t>
            </a:r>
            <a:r>
              <a:rPr lang="ru-RU" sz="28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28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тільки</a:t>
            </a:r>
            <a:r>
              <a:rPr lang="ru-RU" sz="28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захоплювався</a:t>
            </a:r>
            <a:r>
              <a:rPr lang="ru-RU" sz="28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норвезьким</a:t>
            </a:r>
            <a:r>
              <a:rPr lang="ru-RU" sz="28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драматургом, а й </a:t>
            </a:r>
            <a:r>
              <a:rPr lang="ru-RU" sz="28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критикував</a:t>
            </a:r>
            <a:r>
              <a:rPr lang="ru-RU" sz="28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28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 те, </a:t>
            </a:r>
            <a:r>
              <a:rPr lang="ru-RU" sz="28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8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той </a:t>
            </a:r>
            <a:r>
              <a:rPr lang="ru-RU" sz="28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навіть</a:t>
            </a:r>
            <a:r>
              <a:rPr lang="ru-RU" sz="28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28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вдавався</a:t>
            </a:r>
            <a:r>
              <a:rPr lang="ru-RU" sz="28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8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спроби</a:t>
            </a:r>
            <a:r>
              <a:rPr lang="ru-RU" sz="28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створити</a:t>
            </a:r>
            <a:r>
              <a:rPr lang="ru-RU" sz="28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позитивного персонажа, </a:t>
            </a:r>
            <a:r>
              <a:rPr lang="ru-RU" sz="28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який</a:t>
            </a:r>
            <a:r>
              <a:rPr lang="ru-RU" sz="28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міг</a:t>
            </a:r>
            <a:r>
              <a:rPr lang="ru-RU" sz="28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</a:t>
            </a:r>
            <a:r>
              <a:rPr lang="ru-RU" sz="28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протистояти</a:t>
            </a:r>
            <a:r>
              <a:rPr lang="ru-RU" sz="28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світові</a:t>
            </a:r>
            <a:r>
              <a:rPr lang="ru-RU" sz="28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брехні</a:t>
            </a:r>
            <a:r>
              <a:rPr lang="ru-RU" sz="28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5934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Парадокс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04901" y="1600200"/>
            <a:ext cx="6116782" cy="4572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Надзвичайно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велика роль у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п’єсах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Шоу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відводиться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парадоксу, як основному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засобові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постановки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Парадокси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Шоу не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тільки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словесні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Парадокс в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основі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ситуації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навколо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якої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розгортається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дія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п’єси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Шоу говорив,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парадокси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відбивають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дійсність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парадоксальні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п’єси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саме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життя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він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лише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розкриває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людям на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очі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9186" y="1347354"/>
            <a:ext cx="30480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259186" y="5330536"/>
            <a:ext cx="2942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8181037" y="5253264"/>
            <a:ext cx="37861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uk-UA" altLang="ru-RU" sz="1400" dirty="0"/>
              <a:t>пересувний будиночок, в якому Шоу написав більшість своїх робіт</a:t>
            </a:r>
            <a:endParaRPr lang="ru-RU" altLang="ru-RU" sz="1400" dirty="0"/>
          </a:p>
        </p:txBody>
      </p:sp>
    </p:spTree>
    <p:extLst>
      <p:ext uri="{BB962C8B-B14F-4D97-AF65-F5344CB8AC3E}">
        <p14:creationId xmlns:p14="http://schemas.microsoft.com/office/powerpoint/2010/main" val="29836026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Театр і </a:t>
            </a:r>
            <a:r>
              <a:rPr lang="ru-RU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політика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04900" y="1600200"/>
            <a:ext cx="6064827" cy="4572000"/>
          </a:xfrm>
        </p:spPr>
        <p:txBody>
          <a:bodyPr/>
          <a:lstStyle/>
          <a:p>
            <a:pPr marL="0" indent="0">
              <a:buNone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Шоу-новатор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усунув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бар’єри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між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театром і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політикою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між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театром і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публіцистикою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сатиричні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п’єси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грізна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зброя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боротьбі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власні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ідеали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Вони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також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є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дуже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оригінальними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звичайно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ж,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парадоксальним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засобом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пропаганди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агітації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5845" y="1381991"/>
            <a:ext cx="3451225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43059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1381990"/>
            <a:ext cx="7013864" cy="496922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Творчість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Шоу – </a:t>
            </a:r>
            <a:r>
              <a:rPr lang="ru-RU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розгорнута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всеосяжна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панорама </a:t>
            </a:r>
            <a:r>
              <a:rPr lang="ru-RU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інтелектуального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й </a:t>
            </a:r>
            <a:r>
              <a:rPr lang="ru-RU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політичного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життя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Західної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Європи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світу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першій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половині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ХХ ст.  З 1900р. і до 30-х </a:t>
            </a:r>
            <a:r>
              <a:rPr lang="ru-RU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років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він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був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найвпливовішим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драматургом </a:t>
            </a:r>
            <a:r>
              <a:rPr lang="ru-RU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Великобританії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Унаслідок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діяльності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англійський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театр , як і за </a:t>
            </a:r>
            <a:r>
              <a:rPr lang="ru-RU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часів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Шекспіра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став одним </a:t>
            </a:r>
            <a:r>
              <a:rPr lang="ru-RU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вирішальних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чинників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світового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театрального </a:t>
            </a:r>
            <a:r>
              <a:rPr lang="ru-RU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мистецтва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Шоу </a:t>
            </a:r>
            <a:r>
              <a:rPr lang="ru-RU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був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патріот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своєї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землі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	</a:t>
            </a:r>
          </a:p>
          <a:p>
            <a:pPr marL="0" indent="0">
              <a:buNone/>
            </a:pP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1950 </a:t>
            </a:r>
            <a:r>
              <a:rPr lang="ru-RU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році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Джордж Бернард Шоу помер.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6565132" y="6351216"/>
            <a:ext cx="54209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http://www.youtube.com/watch?v=mGZRgxOlAu4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1783" y="1113006"/>
            <a:ext cx="3241964" cy="504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42101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115291" y="2583040"/>
            <a:ext cx="10096500" cy="2219691"/>
          </a:xfrm>
        </p:spPr>
        <p:txBody>
          <a:bodyPr>
            <a:normAutofit/>
          </a:bodyPr>
          <a:lstStyle/>
          <a:p>
            <a:r>
              <a:rPr lang="uk-UA" sz="7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20B0504020000000003" pitchFamily="34" charset="0"/>
              </a:rPr>
              <a:t>Дякую за увагу!</a:t>
            </a:r>
            <a:endParaRPr lang="ru-RU" sz="7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Script" panose="020B050402000000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19764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89" b="19489"/>
          <a:stretch>
            <a:fillRect/>
          </a:stretch>
        </p:blipFill>
        <p:spPr>
          <a:xfrm>
            <a:off x="6981063" y="1289391"/>
            <a:ext cx="5210937" cy="4208604"/>
          </a:xfrm>
        </p:spPr>
      </p:pic>
      <p:sp>
        <p:nvSpPr>
          <p:cNvPr id="11" name="TextBox 10"/>
          <p:cNvSpPr txBox="1"/>
          <p:nvPr/>
        </p:nvSpPr>
        <p:spPr>
          <a:xfrm>
            <a:off x="329607" y="2466752"/>
            <a:ext cx="6368903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20B0504020000000003" pitchFamily="34" charset="0"/>
              </a:rPr>
              <a:t>Когда мы перестаем делать - мы перестаем жить</a:t>
            </a:r>
            <a:r>
              <a:rPr lang="ru-RU" sz="4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20B0504020000000003" pitchFamily="34" charset="0"/>
              </a:rPr>
              <a:t>.</a:t>
            </a:r>
          </a:p>
          <a:p>
            <a:pPr algn="r"/>
            <a:endParaRPr lang="ru-RU" sz="32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Script" panose="020B0504020000000003" pitchFamily="34" charset="0"/>
            </a:endParaRPr>
          </a:p>
          <a:p>
            <a:pPr algn="r"/>
            <a:r>
              <a:rPr lang="ru-RU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20B0504020000000003" pitchFamily="34" charset="0"/>
              </a:rPr>
              <a:t>Бернард Шоу</a:t>
            </a:r>
            <a:endParaRPr lang="ru-RU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Script" panose="020B050402000000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41027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34"/>
          <a:stretch/>
        </p:blipFill>
        <p:spPr bwMode="auto">
          <a:xfrm>
            <a:off x="0" y="-1277214"/>
            <a:ext cx="12192001" cy="8135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457200" y="1297173"/>
            <a:ext cx="6687879" cy="542260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668425" y="0"/>
            <a:ext cx="9980682" cy="1096962"/>
          </a:xfrm>
        </p:spPr>
        <p:txBody>
          <a:bodyPr>
            <a:normAutofit/>
          </a:bodyPr>
          <a:lstStyle/>
          <a:p>
            <a:r>
              <a:rPr lang="ru-RU" sz="4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</a:rPr>
              <a:t>Життєпис</a:t>
            </a:r>
            <a:endParaRPr lang="ru-RU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708555" y="1623881"/>
            <a:ext cx="6185168" cy="444731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Народився</a:t>
            </a:r>
            <a:r>
              <a:rPr lang="ru-RU" sz="3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1856 року в </a:t>
            </a:r>
            <a:r>
              <a:rPr lang="ru-RU" sz="3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Дубліні</a:t>
            </a:r>
            <a:r>
              <a:rPr lang="ru-RU" sz="3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3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Ірландія</a:t>
            </a:r>
            <a:r>
              <a:rPr lang="ru-RU" sz="3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ru-RU" sz="3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Бунтівний</a:t>
            </a:r>
            <a:r>
              <a:rPr lang="ru-RU" sz="3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характер юнака повставав </a:t>
            </a:r>
            <a:r>
              <a:rPr lang="ru-RU" sz="3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проти</a:t>
            </a:r>
            <a:r>
              <a:rPr lang="ru-RU" sz="3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сухої</a:t>
            </a:r>
            <a:r>
              <a:rPr lang="ru-RU" sz="3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системи</a:t>
            </a:r>
            <a:r>
              <a:rPr lang="ru-RU" sz="3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шкільного</a:t>
            </a:r>
            <a:r>
              <a:rPr lang="ru-RU" sz="3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навчання</a:t>
            </a:r>
            <a:r>
              <a:rPr lang="ru-RU" sz="3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За </a:t>
            </a:r>
            <a:r>
              <a:rPr lang="ru-RU" sz="3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3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словами, </a:t>
            </a:r>
            <a:r>
              <a:rPr lang="ru-RU" sz="3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він</a:t>
            </a:r>
            <a:r>
              <a:rPr lang="ru-RU" sz="3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3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утік</a:t>
            </a:r>
            <a:r>
              <a:rPr lang="ru-RU" sz="3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sz="3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класичної</a:t>
            </a:r>
            <a:r>
              <a:rPr lang="ru-RU" sz="3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школи</a:t>
            </a:r>
            <a:r>
              <a:rPr lang="ru-RU" sz="3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3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саме</a:t>
            </a:r>
            <a:r>
              <a:rPr lang="ru-RU" sz="3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тоді</a:t>
            </a:r>
            <a:r>
              <a:rPr lang="ru-RU" sz="3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коли </a:t>
            </a:r>
            <a:r>
              <a:rPr lang="ru-RU" sz="3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йому</a:t>
            </a:r>
            <a:r>
              <a:rPr lang="ru-RU" sz="3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3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загрожували</a:t>
            </a:r>
            <a:r>
              <a:rPr lang="ru-RU" sz="3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заняття</a:t>
            </a:r>
            <a:r>
              <a:rPr lang="ru-RU" sz="3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Гомером».</a:t>
            </a:r>
          </a:p>
        </p:txBody>
      </p:sp>
    </p:spTree>
    <p:extLst>
      <p:ext uri="{BB962C8B-B14F-4D97-AF65-F5344CB8AC3E}">
        <p14:creationId xmlns:p14="http://schemas.microsoft.com/office/powerpoint/2010/main" val="3527386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9890" y="391042"/>
            <a:ext cx="2876365" cy="2399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backgroundMark x1="1000" y1="2465" x2="500" y2="968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8073" y="1817926"/>
            <a:ext cx="2570017" cy="3649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6245">
            <a:off x="7358640" y="3071269"/>
            <a:ext cx="2628900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6746" y="1392382"/>
            <a:ext cx="6941128" cy="485255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Долю Бернарда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визначила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захопленість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літературою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яка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відзначалася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самого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раннього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дитинства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Бернард Шоу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дуже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багато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читав,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віддаючи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перевагу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творам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Діккенса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В.Шекспіра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Особливе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місце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літературних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уподобаннях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займала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також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Біблія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32649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282" y="169534"/>
            <a:ext cx="7142827" cy="412191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3963" y="4468090"/>
            <a:ext cx="9504218" cy="4218709"/>
          </a:xfrm>
        </p:spPr>
        <p:txBody>
          <a:bodyPr>
            <a:normAutofit/>
          </a:bodyPr>
          <a:lstStyle/>
          <a:p>
            <a:r>
              <a:rPr lang="ru-RU" sz="4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1871 </a:t>
            </a:r>
            <a:r>
              <a:rPr lang="ru-RU" sz="4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році</a:t>
            </a:r>
            <a:r>
              <a:rPr lang="ru-RU" sz="4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п'ятнадцятирічний</a:t>
            </a:r>
            <a:r>
              <a:rPr lang="ru-RU" sz="4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Шоу </a:t>
            </a:r>
            <a:r>
              <a:rPr lang="ru-RU" sz="4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починає</a:t>
            </a:r>
            <a:r>
              <a:rPr lang="ru-RU" sz="4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працювати</a:t>
            </a:r>
            <a:r>
              <a:rPr lang="ru-RU" sz="4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клерком</a:t>
            </a:r>
            <a:r>
              <a:rPr lang="ru-RU" sz="4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4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1876 </a:t>
            </a:r>
            <a:r>
              <a:rPr lang="ru-RU" sz="4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році</a:t>
            </a:r>
            <a:r>
              <a:rPr lang="ru-RU" sz="4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він</a:t>
            </a:r>
            <a:r>
              <a:rPr lang="ru-RU" sz="4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переїздить</a:t>
            </a:r>
            <a:r>
              <a:rPr lang="ru-RU" sz="4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4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Англії</a:t>
            </a:r>
            <a:r>
              <a:rPr lang="ru-RU" sz="4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780" y="353291"/>
            <a:ext cx="2979502" cy="37303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0568446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545" y="1125680"/>
            <a:ext cx="3771900" cy="5334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27863" y="1735282"/>
            <a:ext cx="7304809" cy="4572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Наприкінці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70-х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років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Б. Шоу остаточно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обирає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шлях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професійного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літератора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Спочатку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він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створює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романи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цікаві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насамперед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точки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зору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драматургічного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методу Шоу.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Стислі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описи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ситуацій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нагадують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сценічні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ремарки,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яскравий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часто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насичений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парадоксами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діалог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усе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віщує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романісті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майбутнього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драматурга.</a:t>
            </a:r>
          </a:p>
        </p:txBody>
      </p:sp>
    </p:spTree>
    <p:extLst>
      <p:ext uri="{BB962C8B-B14F-4D97-AF65-F5344CB8AC3E}">
        <p14:creationId xmlns:p14="http://schemas.microsoft.com/office/powerpoint/2010/main" val="1002925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08" t="-1895" r="32823"/>
          <a:stretch/>
        </p:blipFill>
        <p:spPr bwMode="auto">
          <a:xfrm>
            <a:off x="7714215" y="199151"/>
            <a:ext cx="4156242" cy="567171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8600" y="1569027"/>
            <a:ext cx="6380018" cy="4572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Свої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перші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твори Бернард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Шоу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довго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міг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опублікувати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оскільки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йому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відмовляли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всі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видавці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Не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зневірившись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Бернард 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зайнявся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самоосвітою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влаштувався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роботу, став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успішним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кореспондентом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музичним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критиком.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8500" y="1116156"/>
            <a:ext cx="3819525" cy="51911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5799462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7958">
            <a:off x="5150691" y="62345"/>
            <a:ext cx="5979969" cy="471221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2555" y="124691"/>
            <a:ext cx="9980682" cy="1096962"/>
          </a:xfrm>
        </p:spPr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03563" y="4675909"/>
            <a:ext cx="9982200" cy="4572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1889 </a:t>
            </a:r>
            <a:r>
              <a:rPr lang="ru-RU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році</a:t>
            </a:r>
            <a:r>
              <a:rPr lang="ru-RU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побачила</a:t>
            </a:r>
            <a:r>
              <a:rPr lang="ru-RU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світ</a:t>
            </a:r>
            <a:r>
              <a:rPr lang="ru-RU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перша </a:t>
            </a:r>
            <a:r>
              <a:rPr lang="ru-RU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збірка</a:t>
            </a:r>
            <a:r>
              <a:rPr lang="ru-RU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Бернарда Шоу </a:t>
            </a:r>
            <a: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П'єси</a:t>
            </a:r>
            <a: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приємні</a:t>
            </a:r>
            <a: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неприємні</a:t>
            </a:r>
            <a: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 </a:t>
            </a:r>
            <a:r>
              <a:rPr lang="ru-RU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твори буквально </a:t>
            </a:r>
            <a:r>
              <a:rPr lang="ru-RU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відразу</a:t>
            </a:r>
            <a:r>
              <a:rPr lang="ru-RU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були</a:t>
            </a:r>
            <a:r>
              <a:rPr lang="ru-RU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втілені</a:t>
            </a:r>
            <a:r>
              <a:rPr lang="ru-RU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сцені</a:t>
            </a:r>
            <a:r>
              <a:rPr lang="ru-RU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Зокрема</a:t>
            </a:r>
            <a:r>
              <a:rPr lang="ru-RU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успішною</a:t>
            </a:r>
            <a:r>
              <a:rPr lang="ru-RU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стала </a:t>
            </a:r>
            <a:r>
              <a:rPr lang="ru-RU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американська</a:t>
            </a:r>
            <a:r>
              <a:rPr lang="ru-RU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постановка </a:t>
            </a:r>
            <a: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Учня</a:t>
            </a:r>
            <a: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диявола</a:t>
            </a:r>
            <a: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256" y="301337"/>
            <a:ext cx="2186190" cy="30934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99310">
            <a:off x="2769176" y="229195"/>
            <a:ext cx="2600325" cy="39420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7558775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04900" y="1600200"/>
            <a:ext cx="6106391" cy="4572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1899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році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вийшли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нові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п'єси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Шоу,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тільки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підтвердили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талант драматурга. У 1921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році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Бернард Шоу написав </a:t>
            </a:r>
            <a:r>
              <a:rPr lang="ru-RU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Дім</a:t>
            </a:r>
            <a:r>
              <a:rPr lang="ru-RU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де </a:t>
            </a:r>
            <a:r>
              <a:rPr lang="ru-RU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розбиваються</a:t>
            </a:r>
            <a:r>
              <a:rPr lang="ru-RU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серця</a:t>
            </a:r>
            <a:r>
              <a:rPr lang="ru-RU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Цей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твір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став  одним з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найпопулярніших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творінь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автора.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8846">
            <a:off x="7356651" y="509153"/>
            <a:ext cx="3853407" cy="60267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3043327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S103431380">
  <a:themeElements>
    <a:clrScheme name="Academic Literature">
      <a:dk1>
        <a:srgbClr val="514843"/>
      </a:dk1>
      <a:lt1>
        <a:srgbClr val="FFFFFF"/>
      </a:lt1>
      <a:dk2>
        <a:srgbClr val="000000"/>
      </a:dk2>
      <a:lt2>
        <a:srgbClr val="FFFFF3"/>
      </a:lt2>
      <a:accent1>
        <a:srgbClr val="514843"/>
      </a:accent1>
      <a:accent2>
        <a:srgbClr val="6D7D66"/>
      </a:accent2>
      <a:accent3>
        <a:srgbClr val="525A6A"/>
      </a:accent3>
      <a:accent4>
        <a:srgbClr val="827266"/>
      </a:accent4>
      <a:accent5>
        <a:srgbClr val="AE9A7E"/>
      </a:accent5>
      <a:accent6>
        <a:srgbClr val="A8A39E"/>
      </a:accent6>
      <a:hlink>
        <a:srgbClr val="59704F"/>
      </a:hlink>
      <a:folHlink>
        <a:srgbClr val="A8A39E"/>
      </a:folHlink>
    </a:clrScheme>
    <a:fontScheme name="Plantagenet Cherokee-Euphemia">
      <a:majorFont>
        <a:latin typeface="Plantagenet Cherokee"/>
        <a:ea typeface=""/>
        <a:cs typeface=""/>
      </a:majorFont>
      <a:minorFont>
        <a:latin typeface="Euphemia"/>
        <a:ea typeface=""/>
        <a:cs typeface=""/>
      </a:minorFont>
    </a:fontScheme>
    <a:fmtScheme name="AcademicLiterature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300000"/>
              </a:schemeClr>
            </a:gs>
            <a:gs pos="100000">
              <a:schemeClr val="phClr">
                <a:tint val="68000"/>
                <a:satMod val="300000"/>
              </a:schemeClr>
            </a:gs>
          </a:gsLst>
          <a:path path="rect">
            <a:fillToRect l="50000" t="50000" r="50000" b="50000"/>
          </a:path>
        </a:gradFill>
        <a:gradFill rotWithShape="1">
          <a:gsLst>
            <a:gs pos="0">
              <a:schemeClr val="phClr">
                <a:shade val="100000"/>
                <a:satMod val="137000"/>
              </a:schemeClr>
            </a:gs>
            <a:gs pos="71000">
              <a:schemeClr val="phClr">
                <a:shade val="98000"/>
                <a:satMod val="137000"/>
              </a:schemeClr>
            </a:gs>
            <a:gs pos="100000">
              <a:schemeClr val="phClr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20000" t="20000" r="20000" b="2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5000" t="5000" r="5000" b="5000"/>
          </a:path>
        </a:gradFill>
      </a:bgFillStyleLst>
    </a:fmtScheme>
  </a:themeElements>
  <a:objectDefaults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AcademicLiterature_16x9_TP103431361.potx" id="{2F0AAF73-AE41-486D-B6DC-0985ADE3F2EC}" vid="{EF7BD8ED-D7CC-46AA-8B96-4CA16C4A9ED2}"/>
    </a:ext>
  </a:extLst>
</a:theme>
</file>

<file path=ppt/theme/theme2.xml><?xml version="1.0" encoding="utf-8"?>
<a:theme xmlns:a="http://schemas.openxmlformats.org/drawingml/2006/main" name="Office Theme">
  <a:themeElements>
    <a:clrScheme name="Academic Literature">
      <a:dk1>
        <a:srgbClr val="514843"/>
      </a:dk1>
      <a:lt1>
        <a:srgbClr val="FFFFFF"/>
      </a:lt1>
      <a:dk2>
        <a:srgbClr val="000000"/>
      </a:dk2>
      <a:lt2>
        <a:srgbClr val="FFFFF3"/>
      </a:lt2>
      <a:accent1>
        <a:srgbClr val="514843"/>
      </a:accent1>
      <a:accent2>
        <a:srgbClr val="6D7D66"/>
      </a:accent2>
      <a:accent3>
        <a:srgbClr val="525A6A"/>
      </a:accent3>
      <a:accent4>
        <a:srgbClr val="827266"/>
      </a:accent4>
      <a:accent5>
        <a:srgbClr val="AE9A7E"/>
      </a:accent5>
      <a:accent6>
        <a:srgbClr val="A8A39E"/>
      </a:accent6>
      <a:hlink>
        <a:srgbClr val="59704F"/>
      </a:hlink>
      <a:folHlink>
        <a:srgbClr val="A8A39E"/>
      </a:folHlink>
    </a:clrScheme>
    <a:fontScheme name="Plantagenet Cherokee-Euphemia">
      <a:majorFont>
        <a:latin typeface="Plantagenet Cherokee"/>
        <a:ea typeface=""/>
        <a:cs typeface=""/>
      </a:majorFont>
      <a:minorFont>
        <a:latin typeface="Euphemia"/>
        <a:ea typeface=""/>
        <a:cs typeface=""/>
      </a:minorFont>
    </a:fontScheme>
    <a:fmtScheme name="AcademicLiterature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300000"/>
              </a:schemeClr>
            </a:gs>
            <a:gs pos="100000">
              <a:schemeClr val="phClr">
                <a:tint val="68000"/>
                <a:satMod val="300000"/>
              </a:schemeClr>
            </a:gs>
          </a:gsLst>
          <a:path path="rect">
            <a:fillToRect l="50000" t="50000" r="50000" b="50000"/>
          </a:path>
        </a:gradFill>
        <a:gradFill rotWithShape="1">
          <a:gsLst>
            <a:gs pos="0">
              <a:schemeClr val="phClr">
                <a:shade val="100000"/>
                <a:satMod val="137000"/>
              </a:schemeClr>
            </a:gs>
            <a:gs pos="71000">
              <a:schemeClr val="phClr">
                <a:shade val="98000"/>
                <a:satMod val="137000"/>
              </a:schemeClr>
            </a:gs>
            <a:gs pos="100000">
              <a:schemeClr val="phClr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20000" t="20000" r="20000" b="2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5000" t="5000" r="5000" b="5000"/>
          </a:path>
        </a:gradFill>
      </a:bgFillStyleLst>
    </a:fmtScheme>
  </a:themeElements>
  <a:objectDefaults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Academic Literature">
      <a:dk1>
        <a:srgbClr val="514843"/>
      </a:dk1>
      <a:lt1>
        <a:srgbClr val="FFFFFF"/>
      </a:lt1>
      <a:dk2>
        <a:srgbClr val="000000"/>
      </a:dk2>
      <a:lt2>
        <a:srgbClr val="FFFFF3"/>
      </a:lt2>
      <a:accent1>
        <a:srgbClr val="514843"/>
      </a:accent1>
      <a:accent2>
        <a:srgbClr val="6D7D66"/>
      </a:accent2>
      <a:accent3>
        <a:srgbClr val="525A6A"/>
      </a:accent3>
      <a:accent4>
        <a:srgbClr val="827266"/>
      </a:accent4>
      <a:accent5>
        <a:srgbClr val="AE9A7E"/>
      </a:accent5>
      <a:accent6>
        <a:srgbClr val="A8A39E"/>
      </a:accent6>
      <a:hlink>
        <a:srgbClr val="59704F"/>
      </a:hlink>
      <a:folHlink>
        <a:srgbClr val="A8A39E"/>
      </a:folHlink>
    </a:clrScheme>
    <a:fontScheme name="Plantagenet Cherokee-Euphemia">
      <a:majorFont>
        <a:latin typeface="Plantagenet Cherokee"/>
        <a:ea typeface=""/>
        <a:cs typeface=""/>
      </a:majorFont>
      <a:minorFont>
        <a:latin typeface="Euphemia"/>
        <a:ea typeface=""/>
        <a:cs typeface=""/>
      </a:minorFont>
    </a:fontScheme>
    <a:fmtScheme name="AcademicLiterature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300000"/>
              </a:schemeClr>
            </a:gs>
            <a:gs pos="100000">
              <a:schemeClr val="phClr">
                <a:tint val="68000"/>
                <a:satMod val="300000"/>
              </a:schemeClr>
            </a:gs>
          </a:gsLst>
          <a:path path="rect">
            <a:fillToRect l="50000" t="50000" r="50000" b="50000"/>
          </a:path>
        </a:gradFill>
        <a:gradFill rotWithShape="1">
          <a:gsLst>
            <a:gs pos="0">
              <a:schemeClr val="phClr">
                <a:shade val="100000"/>
                <a:satMod val="137000"/>
              </a:schemeClr>
            </a:gs>
            <a:gs pos="71000">
              <a:schemeClr val="phClr">
                <a:shade val="98000"/>
                <a:satMod val="137000"/>
              </a:schemeClr>
            </a:gs>
            <a:gs pos="100000">
              <a:schemeClr val="phClr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20000" t="20000" r="20000" b="2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5000" t="5000" r="5000" b="5000"/>
          </a:path>
        </a:gradFill>
      </a:bgFillStyleLst>
    </a:fmtScheme>
  </a:themeElements>
  <a:objectDefaults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561E720F-F05D-4536-9C34-0CFCED65D3B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TS103431380</Template>
  <TotalTime>0</TotalTime>
  <Words>656</Words>
  <Application>Microsoft Office PowerPoint</Application>
  <PresentationFormat>Произвольный</PresentationFormat>
  <Paragraphs>29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TS103431380</vt:lpstr>
      <vt:lpstr>Джордж Бернард Шоу</vt:lpstr>
      <vt:lpstr>Презентация PowerPoint</vt:lpstr>
      <vt:lpstr>Життєпис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Пігмаліон</vt:lpstr>
      <vt:lpstr>Презентация PowerPoint</vt:lpstr>
      <vt:lpstr>Персонаж</vt:lpstr>
      <vt:lpstr>Парадокс</vt:lpstr>
      <vt:lpstr>Театр і політика</vt:lpstr>
      <vt:lpstr>Презентация PowerPoint</vt:lpstr>
      <vt:lpstr>Дякую за увагу!</vt:lpstr>
    </vt:vector>
  </TitlesOfParts>
  <Manager/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2013-09-17T15:13:53Z</dcterms:created>
  <dcterms:modified xsi:type="dcterms:W3CDTF">2013-09-17T19:41:40Z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TC034313809991</vt:lpwstr>
  </property>
</Properties>
</file>