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330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66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08.02.2014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08.02.2014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08.02.2014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7200" b="0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Вільям Шекспір</a:t>
            </a: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24464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"/>
              </a:spcBef>
              <a:buNone/>
            </a:pPr>
            <a:r>
              <a:rPr lang="ru-RU" sz="2400" b="0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Робота</a:t>
            </a:r>
          </a:p>
          <a:p>
            <a:pPr marL="0" indent="0" algn="ctr">
              <a:spcBef>
                <a:spcPts val="10"/>
              </a:spcBef>
              <a:buNone/>
            </a:pPr>
            <a:r>
              <a:rPr lang="ru-RU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Учениць 9 класу</a:t>
            </a:r>
          </a:p>
          <a:p>
            <a:pPr marL="0" indent="0" algn="ctr">
              <a:spcBef>
                <a:spcPts val="10"/>
              </a:spcBef>
              <a:buNone/>
            </a:pPr>
            <a:r>
              <a:rPr lang="ru-RU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Мелешкевич Софії та </a:t>
            </a:r>
          </a:p>
          <a:p>
            <a:pPr marL="0" indent="0" algn="ctr">
              <a:spcBef>
                <a:spcPts val="10"/>
              </a:spcBef>
              <a:buNone/>
            </a:pPr>
            <a:r>
              <a:rPr lang="ru-RU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Бєлєвцевої </a:t>
            </a:r>
            <a:r>
              <a:rPr lang="ru-RU" dirty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А</a:t>
            </a:r>
            <a:r>
              <a:rPr lang="ru-RU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ріни</a:t>
            </a:r>
          </a:p>
          <a:p>
            <a:pPr marL="0" indent="0" algn="ctr">
              <a:spcBef>
                <a:spcPts val="10"/>
              </a:spcBef>
              <a:buNone/>
            </a:pPr>
            <a:endParaRPr lang="ru-RU" sz="2400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840" y="989556"/>
            <a:ext cx="4872625" cy="5276587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Четвертий період, якщо не вважати «Генріха </a:t>
            </a:r>
            <a:r>
              <a:rPr lang="en-US" dirty="0"/>
              <a:t>VIII» (</a:t>
            </a:r>
            <a:r>
              <a:rPr lang="uk-UA" dirty="0"/>
              <a:t>більшість дослідників сходяться в тому, що майже вся п'єса написана Джоном </a:t>
            </a:r>
            <a:r>
              <a:rPr lang="uk-UA" dirty="0" err="1"/>
              <a:t>Флетчером</a:t>
            </a:r>
            <a:r>
              <a:rPr lang="uk-UA" dirty="0"/>
              <a:t>), обіймає всього лише три-чотири роки і чотири п'єси — так звані «романтичні драми» або трагікомедії.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94" y="989556"/>
            <a:ext cx="4793295" cy="35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створення «Ромео та Джульєтта»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33" y="1725557"/>
            <a:ext cx="3237456" cy="48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" y="2369709"/>
            <a:ext cx="4441671" cy="29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1" y="2369709"/>
            <a:ext cx="2717625" cy="39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30" y="751562"/>
            <a:ext cx="5544855" cy="4625234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П’єса</a:t>
            </a:r>
            <a:r>
              <a:rPr lang="ru-RU" dirty="0"/>
              <a:t> написана </a:t>
            </a:r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1595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Шекспіра</a:t>
            </a:r>
            <a:r>
              <a:rPr lang="ru-RU" dirty="0"/>
              <a:t> вона </a:t>
            </a:r>
            <a:r>
              <a:rPr lang="ru-RU" dirty="0" err="1"/>
              <a:t>видавалася</a:t>
            </a:r>
            <a:r>
              <a:rPr lang="ru-RU" dirty="0"/>
              <a:t> 4 рази: у 1597, 1599, 1609, дата </a:t>
            </a:r>
            <a:r>
              <a:rPr lang="ru-RU" dirty="0" err="1"/>
              <a:t>ще</a:t>
            </a:r>
            <a:r>
              <a:rPr lang="ru-RU" dirty="0"/>
              <a:t> одного </a:t>
            </a:r>
            <a:r>
              <a:rPr lang="ru-RU" dirty="0" err="1"/>
              <a:t>видання</a:t>
            </a:r>
            <a:r>
              <a:rPr lang="ru-RU" dirty="0"/>
              <a:t> не </a:t>
            </a:r>
            <a:r>
              <a:rPr lang="ru-RU" dirty="0" err="1"/>
              <a:t>встановлена</a:t>
            </a:r>
            <a:r>
              <a:rPr lang="ru-RU" dirty="0"/>
              <a:t>. У 1623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надрукована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folio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06" y="839244"/>
            <a:ext cx="4871944" cy="37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159" y="801666"/>
            <a:ext cx="5248405" cy="5376795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Безпосереднім джерелом трагедії була поема Артура </a:t>
            </a:r>
            <a:r>
              <a:rPr lang="uk-UA" dirty="0" err="1"/>
              <a:t>Брука</a:t>
            </a:r>
            <a:r>
              <a:rPr lang="uk-UA" dirty="0"/>
              <a:t> «Ромео і Джульєтта», однак ще до </a:t>
            </a:r>
            <a:r>
              <a:rPr lang="uk-UA" dirty="0" err="1"/>
              <a:t>Брука</a:t>
            </a:r>
            <a:r>
              <a:rPr lang="uk-UA" dirty="0"/>
              <a:t> ця старовинна італійська легенда </a:t>
            </a:r>
            <a:r>
              <a:rPr lang="uk-UA" dirty="0" err="1"/>
              <a:t>переповідалася</a:t>
            </a:r>
            <a:r>
              <a:rPr lang="uk-UA" dirty="0"/>
              <a:t> багато разів. Її обробка зустрічається в «</a:t>
            </a:r>
            <a:r>
              <a:rPr lang="uk-UA" dirty="0" err="1"/>
              <a:t>Новеліо</a:t>
            </a:r>
            <a:r>
              <a:rPr lang="uk-UA" dirty="0"/>
              <a:t>» </a:t>
            </a:r>
            <a:r>
              <a:rPr lang="uk-UA" dirty="0" err="1"/>
              <a:t>Мазуччо</a:t>
            </a:r>
            <a:r>
              <a:rPr lang="uk-UA" dirty="0"/>
              <a:t> від 1476. Луїджі </a:t>
            </a:r>
            <a:r>
              <a:rPr lang="uk-UA" dirty="0" err="1"/>
              <a:t>да</a:t>
            </a:r>
            <a:r>
              <a:rPr lang="uk-UA" dirty="0"/>
              <a:t> Порто в «Історії двох законах», опублікованій у 1524, переніс дію з Сієни до Верони і дав героям імена Ромео і Джульєтта.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64" y="703024"/>
            <a:ext cx="3386725" cy="528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555" y="814192"/>
            <a:ext cx="5432121" cy="5101223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В «Божественній комедії» Данте зустрічаються імена ворожих сімей </a:t>
            </a:r>
            <a:r>
              <a:rPr lang="uk-UA" dirty="0" err="1"/>
              <a:t>Монтеккі</a:t>
            </a:r>
            <a:r>
              <a:rPr lang="uk-UA" dirty="0"/>
              <a:t> та </a:t>
            </a:r>
            <a:r>
              <a:rPr lang="uk-UA" dirty="0" err="1"/>
              <a:t>Капулетті</a:t>
            </a:r>
            <a:r>
              <a:rPr lang="uk-UA" dirty="0"/>
              <a:t>. У 1553 сюжет використав </a:t>
            </a:r>
            <a:r>
              <a:rPr lang="uk-UA" dirty="0" err="1"/>
              <a:t>Бальдері</a:t>
            </a:r>
            <a:r>
              <a:rPr lang="uk-UA" dirty="0"/>
              <a:t> у «Нещасливому коханні». Вивів його також </a:t>
            </a:r>
            <a:r>
              <a:rPr lang="uk-UA" dirty="0" err="1"/>
              <a:t>Маттео</a:t>
            </a:r>
            <a:r>
              <a:rPr lang="uk-UA" dirty="0"/>
              <a:t> </a:t>
            </a:r>
            <a:r>
              <a:rPr lang="uk-UA" dirty="0" err="1"/>
              <a:t>Банделло</a:t>
            </a:r>
            <a:r>
              <a:rPr lang="uk-UA" dirty="0"/>
              <a:t> у «Новелах» у 1554, Луїджі </a:t>
            </a:r>
            <a:r>
              <a:rPr lang="uk-UA" dirty="0" err="1"/>
              <a:t>Гротто</a:t>
            </a:r>
            <a:r>
              <a:rPr lang="uk-UA" dirty="0"/>
              <a:t> в «Адріані» в 1578. П’єр </a:t>
            </a:r>
            <a:r>
              <a:rPr lang="uk-UA" dirty="0" err="1"/>
              <a:t>Буато</a:t>
            </a:r>
            <a:r>
              <a:rPr lang="uk-UA" dirty="0"/>
              <a:t> переклав новелу </a:t>
            </a:r>
            <a:r>
              <a:rPr lang="uk-UA" dirty="0" err="1"/>
              <a:t>Банделло</a:t>
            </a:r>
            <a:r>
              <a:rPr lang="uk-UA" dirty="0"/>
              <a:t> французькою мовою. Цей переклад був використаний Пойнтером, англійський переклад якого увійшов до збірки «Палац насолоди» (1565-1567). Саме звідти його почерпнув Артур Брук, у якого запозичив матеріал Шекспір.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75" y="428696"/>
            <a:ext cx="4259697" cy="61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6477" y="795404"/>
            <a:ext cx="4546948" cy="5899758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Ромео і Джульєтта належить до </a:t>
            </a:r>
            <a:r>
              <a:rPr lang="uk-UA" dirty="0" err="1"/>
              <a:t>дотрагедійного</a:t>
            </a:r>
            <a:r>
              <a:rPr lang="uk-UA" dirty="0"/>
              <a:t> періоду творчості барда. Ця трагедія несхожа на пізніші трагедії Шекспіра. В ній багато комедійного, ліричного, фарсового. Трагічна доля героїв не є результатом провини, очищенням стражданням.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34" y="392791"/>
            <a:ext cx="4369691" cy="61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655" y="613775"/>
            <a:ext cx="4843397" cy="5439426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Трагедія Ромео і Джульєтти викликала великий інтерес у представників найрізноманітніших мистецтв. На цю тему створено цілу низку музичних поем, серед авторів яких Гуно, Берліоз, </a:t>
            </a:r>
            <a:r>
              <a:rPr lang="uk-UA" dirty="0" err="1"/>
              <a:t>Свендсен</a:t>
            </a:r>
            <a:r>
              <a:rPr lang="uk-UA" dirty="0"/>
              <a:t>, Чайковський, Прокоф’єв. На канві п’єси побудований мюзикл </a:t>
            </a:r>
            <a:r>
              <a:rPr lang="uk-UA" dirty="0" err="1"/>
              <a:t>Бернстайна</a:t>
            </a:r>
            <a:r>
              <a:rPr lang="uk-UA" dirty="0"/>
              <a:t> «</a:t>
            </a:r>
            <a:r>
              <a:rPr lang="uk-UA" dirty="0" err="1"/>
              <a:t>Вест-Сайдська</a:t>
            </a:r>
            <a:r>
              <a:rPr lang="uk-UA" dirty="0"/>
              <a:t> історія».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66" y="400833"/>
            <a:ext cx="3799164" cy="596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51" y="501041"/>
            <a:ext cx="7167894" cy="54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1945" y="883476"/>
            <a:ext cx="3728580" cy="4925859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Вільям Шекспір народився, за переказами 23 квітня, в заможній за тим </a:t>
            </a:r>
            <a:r>
              <a:rPr lang="ru-RU" dirty="0" smtClean="0"/>
              <a:t>часом родині </a:t>
            </a:r>
            <a:r>
              <a:rPr lang="ru-RU" dirty="0"/>
              <a:t>Джона Шекспіра, рукавичника та торгівця шерстю.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883476"/>
            <a:ext cx="4133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6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020" y="1590805"/>
            <a:ext cx="3553216" cy="4437344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Будинок, де народився Шекспір.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96" y="2924198"/>
            <a:ext cx="3943533" cy="29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0" y="468788"/>
            <a:ext cx="6121698" cy="45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5852" y="914400"/>
            <a:ext cx="5444645" cy="50135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Вільям відвідував граматичну школу </a:t>
            </a:r>
            <a:r>
              <a:rPr lang="uk-UA" dirty="0" smtClean="0"/>
              <a:t>в </a:t>
            </a:r>
            <a:r>
              <a:rPr lang="uk-UA" dirty="0"/>
              <a:t>котрій викладали латинську й грецьку мови, літературу й історію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97" y="621863"/>
            <a:ext cx="4085572" cy="58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3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226" y="889349"/>
            <a:ext cx="4630455" cy="5376796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У 1587 році виїхав у Лондон і став грати на сцені, хоча великого успіху як актор не мав</a:t>
            </a:r>
            <a:r>
              <a:rPr lang="uk-UA" dirty="0" smtClean="0"/>
              <a:t>. З </a:t>
            </a:r>
            <a:r>
              <a:rPr lang="uk-UA" dirty="0"/>
              <a:t>1593 року працював у театрі Бербеджа як актор, режисер і драматург</a:t>
            </a:r>
            <a:r>
              <a:rPr lang="uk-UA" dirty="0" smtClean="0"/>
              <a:t>. В </a:t>
            </a:r>
            <a:r>
              <a:rPr lang="uk-UA" dirty="0"/>
              <a:t>1599 році брав участь у побудові лондонського театру «Глобус», став його пайовиком — і наступні 10 років значився у списках його трупи. Протягом багатьох років Шекспір займався лихварством, а в 1605 році став відкупником церковної десятини.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30" y="901874"/>
            <a:ext cx="549082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425" y="864296"/>
            <a:ext cx="4354881" cy="5013541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У 1612 році Шекспір вийшов з невідомих причин у відставку і повернувся в рідний </a:t>
            </a:r>
            <a:r>
              <a:rPr lang="uk-UA" dirty="0" err="1"/>
              <a:t>Стратфорд</a:t>
            </a:r>
            <a:r>
              <a:rPr lang="uk-UA" dirty="0"/>
              <a:t>, де жили його дружина і дочки. Заповіт Шекспіра від 15 березня 1616-го року був підписаний нерозбірливим почерком, на підставі чого деякі дослідники вважають, що він був у той час серйозно хворий. 23 квітня 1616 року Шекспір помер. Через три дні тіло Шекспіра було поховане під вівтарем </a:t>
            </a:r>
            <a:r>
              <a:rPr lang="uk-UA" dirty="0" err="1"/>
              <a:t>стратфордської</a:t>
            </a:r>
            <a:r>
              <a:rPr lang="uk-UA" dirty="0"/>
              <a:t> церкви.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89" y="889348"/>
            <a:ext cx="5215003" cy="39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175" y="864297"/>
            <a:ext cx="4830871" cy="5326691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Найголовнішою публікацією шекспірівської спадщини по праву вважається фоліо 1623 року (так зване «Перше фоліо»), видане акторами трупи Шекспіра Джоном </a:t>
            </a:r>
            <a:r>
              <a:rPr lang="uk-UA" dirty="0" err="1"/>
              <a:t>Гемінгом</a:t>
            </a:r>
            <a:r>
              <a:rPr lang="uk-UA" dirty="0"/>
              <a:t> і Генрі </a:t>
            </a:r>
            <a:r>
              <a:rPr lang="uk-UA" dirty="0" err="1"/>
              <a:t>Конделом</a:t>
            </a:r>
            <a:r>
              <a:rPr lang="uk-UA" dirty="0"/>
              <a:t>. До цього видання увійшли 36 п'єс Шекспіра — все, окрім «</a:t>
            </a:r>
            <a:r>
              <a:rPr lang="uk-UA" dirty="0" err="1"/>
              <a:t>Перікла</a:t>
            </a:r>
            <a:r>
              <a:rPr lang="uk-UA" dirty="0"/>
              <a:t>» і «Двох знатних родичів». Саме це видання лежить в основі всіх досліджень в області шекспірознавства.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74" y="488513"/>
            <a:ext cx="5222610" cy="413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1632" y="977030"/>
            <a:ext cx="4830871" cy="5076171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Ніби на порозі другого періоду творчої діяльності Вільяма Шекспіра (приблизно 1594—1601 роки) стоїть один із знаменитих його творів — «Венеціанський купець». У ньому ще немало наслідування, але в цій п'єсі геній Шекспіра вже могутньо виявив свою самостійність і з незвичайною яскравістю проявив одну з найдивовижніших своїх здібностей — перетворювати грубий, неотесаний камінь </a:t>
            </a:r>
            <a:r>
              <a:rPr lang="uk-UA" dirty="0" err="1"/>
              <a:t>запозичуваних</a:t>
            </a:r>
            <a:r>
              <a:rPr lang="uk-UA" dirty="0"/>
              <a:t> сюжетів на художню скульптуру, що вражає досконалістю.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53">
            <a:off x="4381759" y="2078887"/>
            <a:ext cx="1971283" cy="365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3260" r="2940" b="6211"/>
          <a:stretch/>
        </p:blipFill>
        <p:spPr bwMode="auto">
          <a:xfrm rot="419062">
            <a:off x="360905" y="920199"/>
            <a:ext cx="3937870" cy="287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650" y="839244"/>
            <a:ext cx="5231704" cy="5376796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Третій період його художньої діяльності, що приблизно охоплює 1600—1609 роки, — це період глибокого душевного мороку, але разом з тим період створення найбільших літературних творів.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79" y="878715"/>
            <a:ext cx="3105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98890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0</TotalTime>
  <Words>676</Words>
  <Application>Microsoft Office PowerPoint</Application>
  <PresentationFormat>Произвольный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TS103098890</vt:lpstr>
      <vt:lpstr>Вільям Шекспір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створення «Ромео та Джульєтта»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2014-02-08T07:49:36Z</dcterms:created>
  <dcterms:modified xsi:type="dcterms:W3CDTF">2014-02-08T13:08:57Z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