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4FA40D-6399-407F-80A0-7CC1C54A7B80}" type="datetimeFigureOut">
              <a:rPr lang="uk-UA" smtClean="0"/>
              <a:t>09.06.2014</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6B1F83-4229-4D02-A9CC-DC5061A1FD92}" type="slidenum">
              <a:rPr lang="uk-UA" smtClean="0"/>
              <a:t>‹#›</a:t>
            </a:fld>
            <a:endParaRPr lang="uk-UA"/>
          </a:p>
        </p:txBody>
      </p:sp>
    </p:spTree>
    <p:extLst>
      <p:ext uri="{BB962C8B-B14F-4D97-AF65-F5344CB8AC3E}">
        <p14:creationId xmlns:p14="http://schemas.microsoft.com/office/powerpoint/2010/main" val="3855496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006B1F83-4229-4D02-A9CC-DC5061A1FD92}" type="slidenum">
              <a:rPr lang="uk-UA" smtClean="0"/>
              <a:t>15</a:t>
            </a:fld>
            <a:endParaRPr lang="uk-UA"/>
          </a:p>
        </p:txBody>
      </p:sp>
    </p:spTree>
    <p:extLst>
      <p:ext uri="{BB962C8B-B14F-4D97-AF65-F5344CB8AC3E}">
        <p14:creationId xmlns:p14="http://schemas.microsoft.com/office/powerpoint/2010/main" val="2195016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ADBA45B-3982-40F2-A186-D42670F78383}" type="datetimeFigureOut">
              <a:rPr lang="uk-UA" smtClean="0"/>
              <a:t>09.06.2014</a:t>
            </a:fld>
            <a:endParaRPr lang="uk-UA"/>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uk-UA"/>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E525BEE9-5A5F-49BF-8991-21A44B8759FF}"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ADBA45B-3982-40F2-A186-D42670F78383}" type="datetimeFigureOut">
              <a:rPr lang="uk-UA" smtClean="0"/>
              <a:t>09.06.2014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525BEE9-5A5F-49BF-8991-21A44B8759FF}"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ADBA45B-3982-40F2-A186-D42670F78383}" type="datetimeFigureOut">
              <a:rPr lang="uk-UA" smtClean="0"/>
              <a:t>09.06.2014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525BEE9-5A5F-49BF-8991-21A44B8759FF}"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0ADBA45B-3982-40F2-A186-D42670F78383}" type="datetimeFigureOut">
              <a:rPr lang="uk-UA" smtClean="0"/>
              <a:t>09.06.2014</a:t>
            </a:fld>
            <a:endParaRPr lang="uk-UA"/>
          </a:p>
        </p:txBody>
      </p:sp>
      <p:sp>
        <p:nvSpPr>
          <p:cNvPr id="9" name="Номер слайда 8"/>
          <p:cNvSpPr>
            <a:spLocks noGrp="1"/>
          </p:cNvSpPr>
          <p:nvPr>
            <p:ph type="sldNum" sz="quarter" idx="15"/>
          </p:nvPr>
        </p:nvSpPr>
        <p:spPr/>
        <p:txBody>
          <a:bodyPr rtlCol="0"/>
          <a:lstStyle/>
          <a:p>
            <a:fld id="{E525BEE9-5A5F-49BF-8991-21A44B8759FF}" type="slidenum">
              <a:rPr lang="uk-UA" smtClean="0"/>
              <a:t>‹#›</a:t>
            </a:fld>
            <a:endParaRPr lang="uk-UA"/>
          </a:p>
        </p:txBody>
      </p:sp>
      <p:sp>
        <p:nvSpPr>
          <p:cNvPr id="10" name="Нижний колонтитул 9"/>
          <p:cNvSpPr>
            <a:spLocks noGrp="1"/>
          </p:cNvSpPr>
          <p:nvPr>
            <p:ph type="ftr" sz="quarter" idx="16"/>
          </p:nvPr>
        </p:nvSpPr>
        <p:spPr/>
        <p:txBody>
          <a:bodyPr rtlCol="0"/>
          <a:lstStyle/>
          <a:p>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0ADBA45B-3982-40F2-A186-D42670F78383}" type="datetimeFigureOut">
              <a:rPr lang="uk-UA" smtClean="0"/>
              <a:t>09.06.2014</a:t>
            </a:fld>
            <a:endParaRPr lang="uk-UA"/>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uk-UA"/>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E525BEE9-5A5F-49BF-8991-21A44B8759FF}"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0ADBA45B-3982-40F2-A186-D42670F78383}" type="datetimeFigureOut">
              <a:rPr lang="uk-UA" smtClean="0"/>
              <a:t>09.06.2014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525BEE9-5A5F-49BF-8991-21A44B8759FF}" type="slidenum">
              <a:rPr lang="uk-UA" smtClean="0"/>
              <a:t>‹#›</a:t>
            </a:fld>
            <a:endParaRPr lang="uk-UA"/>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0ADBA45B-3982-40F2-A186-D42670F78383}" type="datetimeFigureOut">
              <a:rPr lang="uk-UA" smtClean="0"/>
              <a:t>09.06.2014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E525BEE9-5A5F-49BF-8991-21A44B8759FF}" type="slidenum">
              <a:rPr lang="uk-UA" smtClean="0"/>
              <a:t>‹#›</a:t>
            </a:fld>
            <a:endParaRPr lang="uk-UA"/>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0ADBA45B-3982-40F2-A186-D42670F78383}" type="datetimeFigureOut">
              <a:rPr lang="uk-UA" smtClean="0"/>
              <a:t>09.06.2014</a:t>
            </a:fld>
            <a:endParaRPr lang="uk-UA"/>
          </a:p>
        </p:txBody>
      </p:sp>
      <p:sp>
        <p:nvSpPr>
          <p:cNvPr id="7" name="Номер слайда 6"/>
          <p:cNvSpPr>
            <a:spLocks noGrp="1"/>
          </p:cNvSpPr>
          <p:nvPr>
            <p:ph type="sldNum" sz="quarter" idx="11"/>
          </p:nvPr>
        </p:nvSpPr>
        <p:spPr/>
        <p:txBody>
          <a:bodyPr rtlCol="0"/>
          <a:lstStyle/>
          <a:p>
            <a:fld id="{E525BEE9-5A5F-49BF-8991-21A44B8759FF}" type="slidenum">
              <a:rPr lang="uk-UA" smtClean="0"/>
              <a:t>‹#›</a:t>
            </a:fld>
            <a:endParaRPr lang="uk-UA"/>
          </a:p>
        </p:txBody>
      </p:sp>
      <p:sp>
        <p:nvSpPr>
          <p:cNvPr id="8" name="Нижний колонтитул 7"/>
          <p:cNvSpPr>
            <a:spLocks noGrp="1"/>
          </p:cNvSpPr>
          <p:nvPr>
            <p:ph type="ftr" sz="quarter" idx="12"/>
          </p:nvPr>
        </p:nvSpPr>
        <p:spPr/>
        <p:txBody>
          <a:bodyPr rtlCol="0"/>
          <a:lstStyle/>
          <a:p>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DBA45B-3982-40F2-A186-D42670F78383}" type="datetimeFigureOut">
              <a:rPr lang="uk-UA" smtClean="0"/>
              <a:t>09.06.2014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E525BEE9-5A5F-49BF-8991-21A44B8759FF}"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0ADBA45B-3982-40F2-A186-D42670F78383}" type="datetimeFigureOut">
              <a:rPr lang="uk-UA" smtClean="0"/>
              <a:t>09.06.2014</a:t>
            </a:fld>
            <a:endParaRPr lang="uk-UA"/>
          </a:p>
        </p:txBody>
      </p:sp>
      <p:sp>
        <p:nvSpPr>
          <p:cNvPr id="22" name="Номер слайда 21"/>
          <p:cNvSpPr>
            <a:spLocks noGrp="1"/>
          </p:cNvSpPr>
          <p:nvPr>
            <p:ph type="sldNum" sz="quarter" idx="15"/>
          </p:nvPr>
        </p:nvSpPr>
        <p:spPr/>
        <p:txBody>
          <a:bodyPr rtlCol="0"/>
          <a:lstStyle/>
          <a:p>
            <a:fld id="{E525BEE9-5A5F-49BF-8991-21A44B8759FF}" type="slidenum">
              <a:rPr lang="uk-UA" smtClean="0"/>
              <a:t>‹#›</a:t>
            </a:fld>
            <a:endParaRPr lang="uk-UA"/>
          </a:p>
        </p:txBody>
      </p:sp>
      <p:sp>
        <p:nvSpPr>
          <p:cNvPr id="23" name="Нижний колонтитул 22"/>
          <p:cNvSpPr>
            <a:spLocks noGrp="1"/>
          </p:cNvSpPr>
          <p:nvPr>
            <p:ph type="ftr" sz="quarter" idx="16"/>
          </p:nvPr>
        </p:nvSpPr>
        <p:spPr/>
        <p:txBody>
          <a:bodyPr rtlCol="0"/>
          <a:lstStyle/>
          <a:p>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0ADBA45B-3982-40F2-A186-D42670F78383}" type="datetimeFigureOut">
              <a:rPr lang="uk-UA" smtClean="0"/>
              <a:t>09.06.2014</a:t>
            </a:fld>
            <a:endParaRPr lang="uk-UA"/>
          </a:p>
        </p:txBody>
      </p:sp>
      <p:sp>
        <p:nvSpPr>
          <p:cNvPr id="18" name="Номер слайда 17"/>
          <p:cNvSpPr>
            <a:spLocks noGrp="1"/>
          </p:cNvSpPr>
          <p:nvPr>
            <p:ph type="sldNum" sz="quarter" idx="11"/>
          </p:nvPr>
        </p:nvSpPr>
        <p:spPr/>
        <p:txBody>
          <a:bodyPr rtlCol="0"/>
          <a:lstStyle/>
          <a:p>
            <a:fld id="{E525BEE9-5A5F-49BF-8991-21A44B8759FF}" type="slidenum">
              <a:rPr lang="uk-UA" smtClean="0"/>
              <a:t>‹#›</a:t>
            </a:fld>
            <a:endParaRPr lang="uk-UA"/>
          </a:p>
        </p:txBody>
      </p:sp>
      <p:sp>
        <p:nvSpPr>
          <p:cNvPr id="21" name="Нижний колонтитул 20"/>
          <p:cNvSpPr>
            <a:spLocks noGrp="1"/>
          </p:cNvSpPr>
          <p:nvPr>
            <p:ph type="ftr" sz="quarter" idx="12"/>
          </p:nvPr>
        </p:nvSpPr>
        <p:spPr/>
        <p:txBody>
          <a:bodyPr rtlCol="0"/>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ADBA45B-3982-40F2-A186-D42670F78383}" type="datetimeFigureOut">
              <a:rPr lang="uk-UA" smtClean="0"/>
              <a:t>09.06.2014</a:t>
            </a:fld>
            <a:endParaRPr lang="uk-UA"/>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uk-UA"/>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525BEE9-5A5F-49BF-8991-21A44B8759FF}"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uk.wikipedia.org/wiki/%D0%A4%D0%B0%D0%B9%D0%BB:Byron_Bay_Lighthouse_Aerial_Photograph.jp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uk.wikipedia.org/wiki/%D0%A4%D0%B0%D0%B9%D0%BB:Byron_lighthouse.jpg" TargetMode="External"/><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hyperlink" Target="http://uk.wikipedia.org/wiki/%D0%A4%D0%B0%D0%B9%D0%BB:Byron_Lighthouse_looking_south_2004-28-12.JP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ru.wikipedia.org/wiki/%D0%A4%D0%B0%D0%B9%D0%BB:Autograph-LordByron.png" TargetMode="External"/><Relationship Id="rId2" Type="http://schemas.openxmlformats.org/officeDocument/2006/relationships/image" Target="../media/image2.jp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63688" y="2348880"/>
            <a:ext cx="7373378" cy="1440160"/>
          </a:xfrm>
        </p:spPr>
        <p:txBody>
          <a:bodyPr>
            <a:normAutofit/>
          </a:bodyPr>
          <a:lstStyle/>
          <a:p>
            <a:r>
              <a:rPr lang="uk-UA" sz="4800" dirty="0" smtClean="0">
                <a:effectLst>
                  <a:outerShdw blurRad="38100" dist="38100" dir="2700000" algn="tl">
                    <a:srgbClr val="000000">
                      <a:alpha val="43137"/>
                    </a:srgbClr>
                  </a:outerShdw>
                </a:effectLst>
                <a:latin typeface="Times New Roman" pitchFamily="18" charset="0"/>
                <a:cs typeface="Times New Roman" pitchFamily="18" charset="0"/>
              </a:rPr>
              <a:t>Джордж Гордон Байрон</a:t>
            </a:r>
            <a:endParaRPr lang="uk-UA" sz="4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5-конечная звезда 4"/>
          <p:cNvSpPr/>
          <p:nvPr/>
        </p:nvSpPr>
        <p:spPr>
          <a:xfrm>
            <a:off x="3059832" y="116632"/>
            <a:ext cx="1656184" cy="158417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5-конечная звезда 5"/>
          <p:cNvSpPr/>
          <p:nvPr/>
        </p:nvSpPr>
        <p:spPr>
          <a:xfrm>
            <a:off x="5076056" y="893887"/>
            <a:ext cx="1296144" cy="115212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5-конечная звезда 6"/>
          <p:cNvSpPr/>
          <p:nvPr/>
        </p:nvSpPr>
        <p:spPr>
          <a:xfrm>
            <a:off x="6300192" y="2204864"/>
            <a:ext cx="828092" cy="72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5-конечная звезда 7"/>
          <p:cNvSpPr/>
          <p:nvPr/>
        </p:nvSpPr>
        <p:spPr>
          <a:xfrm>
            <a:off x="5868144" y="3896467"/>
            <a:ext cx="646559" cy="61265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9" name="5-конечная звезда 8"/>
          <p:cNvSpPr/>
          <p:nvPr/>
        </p:nvSpPr>
        <p:spPr>
          <a:xfrm>
            <a:off x="5500662" y="4554250"/>
            <a:ext cx="358527" cy="3600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578747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668" y="1052736"/>
            <a:ext cx="8640960" cy="4093428"/>
          </a:xfrm>
          <a:prstGeom prst="rect">
            <a:avLst/>
          </a:prstGeom>
        </p:spPr>
        <p:txBody>
          <a:bodyPr wrap="square">
            <a:spAutoFit/>
          </a:bodyPr>
          <a:lstStyle/>
          <a:p>
            <a:pPr algn="just"/>
            <a:endParaRPr lang="uk-UA" dirty="0"/>
          </a:p>
          <a:p>
            <a:pPr algn="just"/>
            <a:r>
              <a:rPr lang="uk-UA" sz="1100" dirty="0"/>
              <a:t>• За спогадами сучасників поета, Байрон мав привабливу зовнішність. Як свідчить Едвард </a:t>
            </a:r>
            <a:r>
              <a:rPr lang="uk-UA" sz="1100" dirty="0" err="1"/>
              <a:t>Трелоні</a:t>
            </a:r>
            <a:r>
              <a:rPr lang="uk-UA" sz="1100" dirty="0"/>
              <a:t>, «у зовнішності Байрона втілилася ідеальна норма, якою природа нагороджує генія. Він був у розквіті сил — мав 34 роки, середнього зросту — 5 футів і 8 з половиною дюймів (близько 1,72 метра); красиві риси обличчя, бліда шкіра без жодної плямки чи зморшки, широкі плечі, відкриті груди, чудові пропорції тіла. Невелика, правильної форми голова і кучеряве волосся легко й граціозно поєднувалися з міцною довгою шиєю. Очі та форма рота видавали генія. Природа мало що могла додати до того, чим обдарувала, як у зовнішності, так і в її одухотвореності». Стендаль в одному зі своїх листів описав зустріч із Байроном: «Це було восени 1816 року, коли я побачив Байрона в міланському театрі </a:t>
            </a:r>
            <a:r>
              <a:rPr lang="uk-UA" sz="1100" dirty="0" err="1"/>
              <a:t>Ла</a:t>
            </a:r>
            <a:r>
              <a:rPr lang="uk-UA" sz="1100" dirty="0"/>
              <a:t> Скала. Мене вразили очі лорда Байрона... Ніколи в житті я не зустрічав нічого прекраснішого та виразнішого. Навіть тепер, думаючи про те, якого виразу великий зодчий має надавати генієві, завжди згадую той прекрасний образ...»</a:t>
            </a:r>
          </a:p>
          <a:p>
            <a:pPr algn="just"/>
            <a:r>
              <a:rPr lang="uk-UA" sz="1100" dirty="0"/>
              <a:t/>
            </a:r>
            <a:br>
              <a:rPr lang="uk-UA" sz="1100" dirty="0"/>
            </a:br>
            <a:r>
              <a:rPr lang="uk-UA" sz="1100" dirty="0"/>
              <a:t>•    Єдиною фізичною вадою Байрона була вроджена кульгавість. Намагаючись виправити свою фізичну ваду, Байрон серйозно займався спортом, став стрілком, боксером, наїзником, плавцем. Байрон легко міг проплисти 5 миль (9 км). В 1809 р. він переплив гирло річки Тахо, наперекір стрімкій течії під час океанського припливу. В 1810 р. за годину і десять хвилин переплив протоку Дарданелли (шириною понад 4 км). Італійці називали його «</a:t>
            </a:r>
            <a:r>
              <a:rPr lang="uk-UA" sz="1100" dirty="0" smtClean="0"/>
              <a:t>англійцем-рибою</a:t>
            </a:r>
            <a:r>
              <a:rPr lang="uk-UA" sz="1100" dirty="0"/>
              <a:t>» після того, як Байрон здобув перемогу під час змагань у Венеції в 1818 p., протримавшись на воді чотири години двадцять хвилин і здолавши відстань у кілька миль.</a:t>
            </a:r>
          </a:p>
          <a:p>
            <a:pPr algn="just"/>
            <a:r>
              <a:rPr lang="uk-UA" sz="1100" dirty="0"/>
              <a:t/>
            </a:r>
            <a:br>
              <a:rPr lang="uk-UA" sz="1100" dirty="0"/>
            </a:br>
            <a:r>
              <a:rPr lang="uk-UA" sz="1100" dirty="0"/>
              <a:t>•    Фізично загартований і сильний, Байрон, однак, був напрочуд примхливим щодо своєї зовнішності й здоров'я. Знаючи за собою схильність до повноти, він виснажував себе постійними дієтами, ліками, часто жив надголодь.</a:t>
            </a:r>
          </a:p>
          <a:p>
            <a:pPr algn="just"/>
            <a:r>
              <a:rPr lang="uk-UA" sz="1100" dirty="0"/>
              <a:t/>
            </a:r>
            <a:br>
              <a:rPr lang="uk-UA" sz="1100" dirty="0"/>
            </a:br>
            <a:r>
              <a:rPr lang="uk-UA" sz="1100" dirty="0"/>
              <a:t>•    В січні 1822 р. померла теща Байрона, леді </a:t>
            </a:r>
            <a:r>
              <a:rPr lang="uk-UA" sz="1100" dirty="0" err="1"/>
              <a:t>Ноел</a:t>
            </a:r>
            <a:r>
              <a:rPr lang="uk-UA" sz="1100" dirty="0"/>
              <a:t>, яка залишила йому спадок у 600 фунтів, за умови, що він додасть до своїх імен Джордж Гордон ім'я </a:t>
            </a:r>
            <a:r>
              <a:rPr lang="uk-UA" sz="1100" dirty="0" err="1"/>
              <a:t>Ноел</a:t>
            </a:r>
            <a:r>
              <a:rPr lang="uk-UA" sz="1100" dirty="0"/>
              <a:t>. Поет залюбки підписував свої особисті листи «Н. Б.» (</a:t>
            </a:r>
            <a:r>
              <a:rPr lang="uk-UA" sz="1100" dirty="0" err="1"/>
              <a:t>Ноел</a:t>
            </a:r>
            <a:r>
              <a:rPr lang="uk-UA" sz="1100" dirty="0"/>
              <a:t> Байрон), що асоціювалося для нього з ініціалами Наполеона Бонапарта.</a:t>
            </a:r>
          </a:p>
        </p:txBody>
      </p:sp>
      <p:sp>
        <p:nvSpPr>
          <p:cNvPr id="3" name="Облако 2"/>
          <p:cNvSpPr/>
          <p:nvPr/>
        </p:nvSpPr>
        <p:spPr>
          <a:xfrm>
            <a:off x="1835696" y="116632"/>
            <a:ext cx="4536504" cy="1048673"/>
          </a:xfrm>
          <a:prstGeom prst="clou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b="1" dirty="0" smtClean="0"/>
              <a:t>   Цікаві факти з життя      Байрона</a:t>
            </a:r>
          </a:p>
        </p:txBody>
      </p:sp>
    </p:spTree>
    <p:extLst>
      <p:ext uri="{BB962C8B-B14F-4D97-AF65-F5344CB8AC3E}">
        <p14:creationId xmlns:p14="http://schemas.microsoft.com/office/powerpoint/2010/main" val="1980484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Двойная волна 1"/>
          <p:cNvSpPr/>
          <p:nvPr/>
        </p:nvSpPr>
        <p:spPr>
          <a:xfrm>
            <a:off x="1136018" y="120663"/>
            <a:ext cx="6552728" cy="706524"/>
          </a:xfrm>
          <a:prstGeom prst="doubleWave">
            <a:avLst>
              <a:gd name="adj1" fmla="val 12500"/>
              <a:gd name="adj2" fmla="val 385"/>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uk-UA" sz="2800" dirty="0" smtClean="0"/>
              <a:t>Жінки в житті Байрона</a:t>
            </a:r>
            <a:endParaRPr lang="uk-UA" sz="2800" dirty="0"/>
          </a:p>
        </p:txBody>
      </p:sp>
      <p:sp>
        <p:nvSpPr>
          <p:cNvPr id="3" name="Прямоугольник 2"/>
          <p:cNvSpPr/>
          <p:nvPr/>
        </p:nvSpPr>
        <p:spPr>
          <a:xfrm>
            <a:off x="2239527" y="980728"/>
            <a:ext cx="6512160" cy="1123384"/>
          </a:xfrm>
          <a:prstGeom prst="rect">
            <a:avLst/>
          </a:prstGeom>
        </p:spPr>
        <p:txBody>
          <a:bodyPr wrap="square">
            <a:spAutoFit/>
          </a:bodyPr>
          <a:lstStyle/>
          <a:p>
            <a:pPr algn="just"/>
            <a:r>
              <a:rPr lang="uk-UA" sz="1200" b="1" dirty="0"/>
              <a:t>Лі Августа</a:t>
            </a:r>
            <a:r>
              <a:rPr lang="uk-UA" sz="1100" dirty="0"/>
              <a:t> – сестра поета, дочка його батька від першого шлюбу. У 14 років юний Джордж зустрівся з Августою. Їй тоді було 18 років. Вона не відрізнялась яскравою зовнішністю, мала схильність до повноти, не виявляла вишуканого смаку в одязі, але духовно була близька Байронові, який цінував її за доброту і взаєморозуміння. Августа завжди була другом для свого брата і справляла позитивний вплив на нього протягом усього його життя.</a:t>
            </a:r>
          </a:p>
          <a:p>
            <a:pPr algn="just"/>
            <a:r>
              <a:rPr lang="uk-UA" sz="1100" dirty="0"/>
              <a:t> </a:t>
            </a:r>
          </a:p>
        </p:txBody>
      </p:sp>
      <p:sp>
        <p:nvSpPr>
          <p:cNvPr id="6" name="Прямоугольник 5"/>
          <p:cNvSpPr/>
          <p:nvPr/>
        </p:nvSpPr>
        <p:spPr>
          <a:xfrm>
            <a:off x="2195361" y="2104112"/>
            <a:ext cx="6556326" cy="1800493"/>
          </a:xfrm>
          <a:prstGeom prst="rect">
            <a:avLst/>
          </a:prstGeom>
        </p:spPr>
        <p:txBody>
          <a:bodyPr wrap="square">
            <a:spAutoFit/>
          </a:bodyPr>
          <a:lstStyle/>
          <a:p>
            <a:pPr algn="just" fontAlgn="t"/>
            <a:r>
              <a:rPr lang="uk-UA" sz="1200" b="1" dirty="0"/>
              <a:t>Анна Ізабелла </a:t>
            </a:r>
            <a:r>
              <a:rPr lang="uk-UA" sz="1200" b="1" dirty="0" err="1"/>
              <a:t>Мілбенк</a:t>
            </a:r>
            <a:r>
              <a:rPr lang="uk-UA" sz="1200" b="1" dirty="0"/>
              <a:t> </a:t>
            </a:r>
            <a:r>
              <a:rPr lang="uk-UA" sz="1100" dirty="0"/>
              <a:t>(або, як її називали в домашньому колі, </a:t>
            </a:r>
            <a:r>
              <a:rPr lang="uk-UA" sz="1100" dirty="0" err="1"/>
              <a:t>Аннабела</a:t>
            </a:r>
            <a:r>
              <a:rPr lang="uk-UA" sz="1100" dirty="0"/>
              <a:t>) – дружина Байрона, з якою він одружився в 1815 році, а через рік розлучився. Про Байрона казали, що він узяв шлюб з нею через гроші, але на той час його матеріальне становище було досить міцне. В </a:t>
            </a:r>
            <a:r>
              <a:rPr lang="uk-UA" sz="1100" dirty="0" err="1"/>
              <a:t>Аннабелі</a:t>
            </a:r>
            <a:r>
              <a:rPr lang="uk-UA" sz="1100" dirty="0"/>
              <a:t> він шукав те, чого не знаходив в інших жінках (котрі, до речі, упадали за ним, особливо після виходу в світ “Паломництва </a:t>
            </a:r>
            <a:r>
              <a:rPr lang="uk-UA" sz="1100" dirty="0" err="1"/>
              <a:t>Чайльд</a:t>
            </a:r>
            <a:r>
              <a:rPr lang="uk-UA" sz="1100" dirty="0"/>
              <a:t> Гарольда”),</a:t>
            </a:r>
          </a:p>
          <a:p>
            <a:pPr algn="just" fontAlgn="t"/>
            <a:r>
              <a:rPr lang="uk-UA" sz="1100" dirty="0"/>
              <a:t>- душевну рівновагу, поміркованість, гідність, взаєморозуміння. До знайомства з </a:t>
            </a:r>
            <a:r>
              <a:rPr lang="uk-UA" sz="1100" dirty="0" err="1"/>
              <a:t>Аннабелою</a:t>
            </a:r>
            <a:r>
              <a:rPr lang="uk-UA" sz="1100" dirty="0"/>
              <a:t> Байрон пережив бурхливий романс з Кароліною </a:t>
            </a:r>
            <a:r>
              <a:rPr lang="uk-UA" sz="1100" dirty="0" err="1"/>
              <a:t>Лемб</a:t>
            </a:r>
            <a:r>
              <a:rPr lang="uk-UA" sz="1100" dirty="0"/>
              <a:t>, пристрасною, ексцентричною жінкою. Порівняння обох було на користь </a:t>
            </a:r>
            <a:r>
              <a:rPr lang="uk-UA" sz="1100" dirty="0" err="1"/>
              <a:t>Аннабели</a:t>
            </a:r>
            <a:r>
              <a:rPr lang="uk-UA" sz="1100" dirty="0"/>
              <a:t>. З нею Байрон почувався спокійно і затишно. До того вона була досить розумною, сама писала вірші, цікавилася його творчістю.</a:t>
            </a:r>
          </a:p>
          <a:p>
            <a:pPr algn="just" fontAlgn="t"/>
            <a:r>
              <a:rPr lang="uk-UA" sz="1100" dirty="0"/>
              <a:t>Вони були зовсім різні. </a:t>
            </a:r>
          </a:p>
        </p:txBody>
      </p:sp>
      <p:sp>
        <p:nvSpPr>
          <p:cNvPr id="7" name="Прямоугольник 6"/>
          <p:cNvSpPr/>
          <p:nvPr/>
        </p:nvSpPr>
        <p:spPr>
          <a:xfrm>
            <a:off x="2249449" y="3892734"/>
            <a:ext cx="6502238" cy="2800767"/>
          </a:xfrm>
          <a:prstGeom prst="rect">
            <a:avLst/>
          </a:prstGeom>
        </p:spPr>
        <p:txBody>
          <a:bodyPr wrap="square">
            <a:spAutoFit/>
          </a:bodyPr>
          <a:lstStyle/>
          <a:p>
            <a:pPr algn="just" fontAlgn="t"/>
            <a:r>
              <a:rPr lang="uk-UA" sz="1100" dirty="0" smtClean="0"/>
              <a:t>Але це й притягувало його. У щоденнику 1813 року поет писав: “Які дивні наші стосунки і дружба. Без іскри кохання з одного й з другого боку. Вона жінка надзвичайна і зовсім не примхлива. Вона поетеса, математик і метафізик і при цьому добра, чуйна, ніжна і без великих претензій”. Пізніше він писав: “Я знову закохаюсь, якщо не буду обережний”. Незабаром так і сталось. У січні 1815 року Байрон одружився з міс </a:t>
            </a:r>
            <a:r>
              <a:rPr lang="uk-UA" sz="1100" dirty="0" err="1" smtClean="0"/>
              <a:t>Мілбенк</a:t>
            </a:r>
            <a:r>
              <a:rPr lang="uk-UA" sz="1100" dirty="0" smtClean="0"/>
              <a:t>. Він ніжно називав її “яблучком”, а вона його – “селезнем”. Проте щастя молодих не було тривалим. Через рік вони розірвали стосунки. </a:t>
            </a:r>
            <a:r>
              <a:rPr lang="uk-UA" sz="1100" dirty="0" err="1" smtClean="0"/>
              <a:t>Аннабела</a:t>
            </a:r>
            <a:r>
              <a:rPr lang="uk-UA" sz="1100" dirty="0" smtClean="0"/>
              <a:t> пішла від Байрона з маленькою дочкою Адою. Що ж привело до розлучення? Причин було багато. Байрон хотів виїхати з Англії і жити в теплих краях, подорожувати світом, а його дружина не уявляла життя поза Туманним Альбіоном. Байрон легко закохувався, вів досить вільне життя у світському товаристві, а </a:t>
            </a:r>
            <a:r>
              <a:rPr lang="uk-UA" sz="1100" dirty="0" err="1" smtClean="0"/>
              <a:t>Аннабела</a:t>
            </a:r>
            <a:r>
              <a:rPr lang="uk-UA" sz="1100" dirty="0" smtClean="0"/>
              <a:t> не могла з цим змиритися. Його вірші та політичні виступи, які раніше подобались </a:t>
            </a:r>
            <a:r>
              <a:rPr lang="uk-UA" sz="1100" dirty="0" err="1" smtClean="0"/>
              <a:t>Аннабелі</a:t>
            </a:r>
            <a:r>
              <a:rPr lang="uk-UA" sz="1100" dirty="0" smtClean="0"/>
              <a:t>, тепер дратували її. Вона прагнула до спокійного, урівноваженого життя, а бентежний характер чоловіка не давав змоги жити так, як їй хотілося. Деякі біографи Байрона пишуть, що поет ніколи не любив </a:t>
            </a:r>
            <a:r>
              <a:rPr lang="uk-UA" sz="1100" dirty="0" err="1" smtClean="0"/>
              <a:t>Аннабелу</a:t>
            </a:r>
            <a:r>
              <a:rPr lang="uk-UA" sz="1100" dirty="0" smtClean="0"/>
              <a:t>, що це був випадковий шлюб. Але чи це справді так?.. Є достовірні свідчення, що перед смертю Байрон згадав свою сім’ю. Останніми його словами були : “Моя дружина? Моє дитя? Моя сестра?” – ви знаєте все… ви повинні сказати все… ви знаєте всі мої бажання…”</a:t>
            </a:r>
            <a:endParaRPr lang="uk-UA" sz="1100" dirty="0"/>
          </a:p>
        </p:txBody>
      </p:sp>
      <p:pic>
        <p:nvPicPr>
          <p:cNvPr id="8" name="Рисунок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732" y="794816"/>
            <a:ext cx="2119795" cy="3354264"/>
          </a:xfrm>
          <a:prstGeom prst="rect">
            <a:avLst/>
          </a:prstGeom>
        </p:spPr>
      </p:pic>
      <p:sp>
        <p:nvSpPr>
          <p:cNvPr id="9" name="TextBox 8"/>
          <p:cNvSpPr txBox="1"/>
          <p:nvPr/>
        </p:nvSpPr>
        <p:spPr>
          <a:xfrm>
            <a:off x="380728" y="4168056"/>
            <a:ext cx="1308371" cy="369332"/>
          </a:xfrm>
          <a:prstGeom prst="rect">
            <a:avLst/>
          </a:prstGeom>
          <a:noFill/>
        </p:spPr>
        <p:txBody>
          <a:bodyPr vert="horz" wrap="none" rtlCol="0">
            <a:spAutoFit/>
          </a:bodyPr>
          <a:lstStyle/>
          <a:p>
            <a:r>
              <a:rPr lang="uk-UA" dirty="0" smtClean="0"/>
              <a:t>Лі Августа</a:t>
            </a:r>
            <a:endParaRPr lang="uk-UA" dirty="0"/>
          </a:p>
        </p:txBody>
      </p:sp>
    </p:spTree>
    <p:extLst>
      <p:ext uri="{BB962C8B-B14F-4D97-AF65-F5344CB8AC3E}">
        <p14:creationId xmlns:p14="http://schemas.microsoft.com/office/powerpoint/2010/main" val="3564761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6632"/>
            <a:ext cx="8568952" cy="784830"/>
          </a:xfrm>
          <a:prstGeom prst="rect">
            <a:avLst/>
          </a:prstGeom>
        </p:spPr>
        <p:txBody>
          <a:bodyPr wrap="square">
            <a:spAutoFit/>
          </a:bodyPr>
          <a:lstStyle/>
          <a:p>
            <a:pPr algn="just"/>
            <a:r>
              <a:rPr lang="uk-UA" sz="1200" b="1" dirty="0"/>
              <a:t>Паркер Маргарита </a:t>
            </a:r>
            <a:r>
              <a:rPr lang="uk-UA" sz="1100" dirty="0"/>
              <a:t>— кузина Байрона, друге кохання його дитин­ства. «Дівчинка з темними очима, довгими віями, грецьким профілем і осяйною красою», яка померла че­рез два роки після того, як поет за­кохався у неї. Маргарита, за слова­ми Байрона, дала поштовх його поезії. «Перший стрибок у літера­туру» він здійснив у 1800 році під впливом почуття до кузини. Ви­словивши свої зізнання у віршах, Байрон пізніше вшанував </a:t>
            </a:r>
            <a:r>
              <a:rPr lang="uk-UA" sz="1100" dirty="0" smtClean="0"/>
              <a:t>пам'ять.</a:t>
            </a:r>
            <a:endParaRPr lang="uk-UA" sz="1100" dirty="0"/>
          </a:p>
        </p:txBody>
      </p:sp>
      <p:sp>
        <p:nvSpPr>
          <p:cNvPr id="3" name="Прямоугольник 2"/>
          <p:cNvSpPr/>
          <p:nvPr/>
        </p:nvSpPr>
        <p:spPr>
          <a:xfrm>
            <a:off x="179512" y="841773"/>
            <a:ext cx="8496944" cy="3154710"/>
          </a:xfrm>
          <a:prstGeom prst="rect">
            <a:avLst/>
          </a:prstGeom>
        </p:spPr>
        <p:txBody>
          <a:bodyPr wrap="square">
            <a:spAutoFit/>
          </a:bodyPr>
          <a:lstStyle/>
          <a:p>
            <a:pPr algn="just" fontAlgn="t"/>
            <a:r>
              <a:rPr lang="uk-UA" sz="1200" b="1" dirty="0"/>
              <a:t>Тереза </a:t>
            </a:r>
            <a:r>
              <a:rPr lang="uk-UA" sz="1200" b="1" dirty="0" err="1"/>
              <a:t>Гвічіолі</a:t>
            </a:r>
            <a:r>
              <a:rPr lang="uk-UA" sz="1200" b="1" dirty="0"/>
              <a:t> (</a:t>
            </a:r>
            <a:r>
              <a:rPr lang="uk-UA" sz="1200" b="1" dirty="0" err="1"/>
              <a:t>Гамба</a:t>
            </a:r>
            <a:r>
              <a:rPr lang="uk-UA" sz="1200" b="1" dirty="0"/>
              <a:t>) </a:t>
            </a:r>
            <a:r>
              <a:rPr lang="uk-UA" sz="1100" dirty="0"/>
              <a:t>– останнє кохання поета. Байрон познайомився з нею 1818 року у Венеції на четвертий </a:t>
            </a:r>
            <a:r>
              <a:rPr lang="uk-UA" sz="1100" dirty="0" err="1"/>
              <a:t>лень</a:t>
            </a:r>
            <a:r>
              <a:rPr lang="uk-UA" sz="1100" dirty="0"/>
              <a:t> після її одруження з шістдесятилітнім графом </a:t>
            </a:r>
            <a:r>
              <a:rPr lang="uk-UA" sz="1100" dirty="0" err="1"/>
              <a:t>Гвічіолі</a:t>
            </a:r>
            <a:r>
              <a:rPr lang="uk-UA" sz="1100" dirty="0"/>
              <a:t>. Але тільки через рік їхнє знайомство стало більш близьким. Старий граф був задоволений, що відомий поет виявив увагу до його дружини, якій ледь виповнилося сімнадцять. Але невдовзі симпатія переросла у пристрасне кохання. Тереза навіть захворіла, коли вони вперше розлучилися, і Байрон був змушений одразу повернутися. У вищому товаристві не любили старого графа, у багатьох він викликав огиду своєю аморальністю і жорстокістю. Тому всі, і особливо жінки, були на боці закоханих. Усі, від друзів до слуг, сприяли їхнім зустрічам. Невдовзі, коли про їхній роман дізнався старий граф, Тереза подала на розлучення. За рішенням суду їй належало жити в домі батька або піти в монастир. Втім, вони продовжували зустрічатись.</a:t>
            </a:r>
          </a:p>
          <a:p>
            <a:pPr algn="just" fontAlgn="t"/>
            <a:r>
              <a:rPr lang="uk-UA" sz="1100" dirty="0"/>
              <a:t>Тереза глибоко вивчала твори Байрона, шукаючи в його героях ключі до душі поета. А він писав їй при страсні листи: “Я пишу тобі про кохання, а ти у відповідь про Тассо. Я пишу про тебе , а ти питаєш про Елеонору (героїня Байрона ). Якщо хочеш, щоб я збожеволів ще більше, ніж він, тобі це скоро вдасться, запевняю тебе. Питання твої зайві. Якщо тобі відомо, що таке кохання – якщо ти кохаєш мене – якщо відчуваєш, – як можеш ти в такий час у нашому стані говорити про вигадки поета? Чи не забагато для нас дійсності?…”</a:t>
            </a:r>
          </a:p>
          <a:p>
            <a:pPr algn="just" fontAlgn="t"/>
            <a:r>
              <a:rPr lang="uk-UA" sz="1100" dirty="0"/>
              <a:t>Пристрасне кохання до Терези поєдналося із визвольною боротьбою, до якої завжди прагнула душа Байрона. Любов і свобода освітили останній період його життя. У домі </a:t>
            </a:r>
            <a:r>
              <a:rPr lang="uk-UA" sz="1100" dirty="0" err="1"/>
              <a:t>Гамба</a:t>
            </a:r>
            <a:r>
              <a:rPr lang="uk-UA" sz="1100" dirty="0"/>
              <a:t> поет зблизився з карбонаріями, мріючи про звільнення Італії й усього людства.</a:t>
            </a:r>
          </a:p>
          <a:p>
            <a:pPr algn="just" fontAlgn="t"/>
            <a:r>
              <a:rPr lang="uk-UA" sz="1100" dirty="0"/>
              <a:t>Після смерті Байрона Тереза написала книгу спогадів про нього. Вона зазначила, що чутки про його кульгавість і непривабливість зовсім безпідставні. У її зображенні він постає надзвичайно гарним.</a:t>
            </a:r>
          </a:p>
        </p:txBody>
      </p:sp>
      <p:sp>
        <p:nvSpPr>
          <p:cNvPr id="4" name="Прямоугольник 3"/>
          <p:cNvSpPr/>
          <p:nvPr/>
        </p:nvSpPr>
        <p:spPr>
          <a:xfrm>
            <a:off x="179512" y="3975141"/>
            <a:ext cx="8496944" cy="1631216"/>
          </a:xfrm>
          <a:prstGeom prst="rect">
            <a:avLst/>
          </a:prstGeom>
        </p:spPr>
        <p:txBody>
          <a:bodyPr wrap="square">
            <a:spAutoFit/>
          </a:bodyPr>
          <a:lstStyle/>
          <a:p>
            <a:pPr algn="just" fontAlgn="t"/>
            <a:r>
              <a:rPr lang="uk-UA" sz="1200" b="1" dirty="0"/>
              <a:t>Мері </a:t>
            </a:r>
            <a:r>
              <a:rPr lang="uk-UA" sz="1200" b="1" dirty="0" err="1"/>
              <a:t>Чаворт</a:t>
            </a:r>
            <a:r>
              <a:rPr lang="uk-UA" sz="1200" b="1" dirty="0"/>
              <a:t> </a:t>
            </a:r>
            <a:r>
              <a:rPr lang="uk-UA" sz="1100" dirty="0"/>
              <a:t>– дочка сусідів Байронів по </a:t>
            </a:r>
            <a:r>
              <a:rPr lang="uk-UA" sz="1100" dirty="0" err="1"/>
              <a:t>Ньюстедському</a:t>
            </a:r>
            <a:r>
              <a:rPr lang="uk-UA" sz="1100" dirty="0"/>
              <a:t>   абатству,   третє   кохання   поета   його юнацьких років. Між далекими родичами Байрона і Мері колись відбулася дуель,  на якій був убитий древній предок </a:t>
            </a:r>
            <a:r>
              <a:rPr lang="uk-UA" sz="1100" dirty="0" err="1"/>
              <a:t>Чавортів</a:t>
            </a:r>
            <a:r>
              <a:rPr lang="uk-UA" sz="1100" dirty="0"/>
              <a:t>, Однак це не завадило дружбі Джорджа з вісімнадцятирічною Мері.</a:t>
            </a:r>
          </a:p>
          <a:p>
            <a:pPr algn="just" fontAlgn="t"/>
            <a:r>
              <a:rPr lang="uk-UA" sz="1100" dirty="0"/>
              <a:t>Неабиякою вродою і розумом. Вона не підозрювала, що стане об’єктом його сильної пристрасті. Молоді люди разом читали, гуляли, ходили на вечірки. Але коли хтось сказав Мері про закоханість Байрона, вона суворо відповіла: “Невже ви думаєте, що я могла зацікавитися цим кульгавим хлопчиком?” Образливі слова дівчини лише посилили почуття Байрона. Розчарування й глибокий біль не давали йому забути Мері. Байрон дуже довго оспівував своє кохання у віршах, навіть коли Мері вийшла заміж.</a:t>
            </a:r>
          </a:p>
          <a:p>
            <a:r>
              <a:rPr lang="uk-UA" sz="1100" dirty="0"/>
              <a:t> </a:t>
            </a:r>
          </a:p>
        </p:txBody>
      </p:sp>
      <p:sp>
        <p:nvSpPr>
          <p:cNvPr id="5" name="Прямоугольник 4"/>
          <p:cNvSpPr/>
          <p:nvPr/>
        </p:nvSpPr>
        <p:spPr>
          <a:xfrm>
            <a:off x="202034" y="5157192"/>
            <a:ext cx="8546429" cy="1231106"/>
          </a:xfrm>
          <a:prstGeom prst="rect">
            <a:avLst/>
          </a:prstGeom>
        </p:spPr>
        <p:txBody>
          <a:bodyPr wrap="square">
            <a:spAutoFit/>
          </a:bodyPr>
          <a:lstStyle/>
          <a:p>
            <a:r>
              <a:rPr lang="uk-UA" dirty="0"/>
              <a:t> </a:t>
            </a:r>
          </a:p>
          <a:p>
            <a:r>
              <a:rPr lang="uk-UA" sz="1200" b="1" dirty="0" err="1"/>
              <a:t>Дафф</a:t>
            </a:r>
            <a:r>
              <a:rPr lang="uk-UA" sz="1200" b="1" dirty="0"/>
              <a:t> Мері </a:t>
            </a:r>
            <a:r>
              <a:rPr lang="uk-UA" sz="1100" dirty="0"/>
              <a:t>— перше кохання Байрона. У дитячому віці він відчув сильну симпатію до «маленької дів­чинки з темно-каштановим волоссям і очима газелі, чиє чарівне личко, голос, постать і манери змушували його не спати ночами, хоча йому було тільки дев'ять років» (Р. </a:t>
            </a:r>
            <a:r>
              <a:rPr lang="uk-UA" sz="1100" dirty="0" err="1"/>
              <a:t>Фокс</a:t>
            </a:r>
            <a:r>
              <a:rPr lang="uk-UA" sz="1100" dirty="0"/>
              <a:t>). Він ще не знав тоді, що таке кохання, але про це раннє почуття поет згадував і в зрілому віці. Дізнавшись, що його «перша любов» вийшла заміж, він відчув глибокий душевний щем і вдався до меланхолії, яка з'яв­лялася в нього в періоди сильного нервового збудження.</a:t>
            </a:r>
          </a:p>
        </p:txBody>
      </p:sp>
    </p:spTree>
    <p:extLst>
      <p:ext uri="{BB962C8B-B14F-4D97-AF65-F5344CB8AC3E}">
        <p14:creationId xmlns:p14="http://schemas.microsoft.com/office/powerpoint/2010/main" val="1431723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251520" y="1124744"/>
            <a:ext cx="8487072" cy="540913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114264"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uk-UA" sz="1100" dirty="0" smtClean="0"/>
              <a:t>Перш </a:t>
            </a:r>
            <a:r>
              <a:rPr lang="uk-UA" sz="1100" dirty="0"/>
              <a:t>ніж зрозуміти творчість Дж. Байрона, треба увагу зосередити на такий теоретично значущої проблеми, як романтизм. У романтичних творах помітно виступає особистість автора, його ставлення до зображуваного, його настрій, психологія, мрії і тривоги. Це надає творам особливу емоційність. Авторське ставлення до дійсності найчастіше виражається у змалюванні його героїв, які нерідко підпорядковані цієї мети. Інтерес до людської особистості у багатьох романтиків був пов'язаний з інтересом до самобутності нації, до неповторності її культури, історії, до властивостей «народної душі», до фольклору. Це знайшло своє вираження в казках </a:t>
            </a:r>
            <a:r>
              <a:rPr lang="uk-UA" sz="1100" dirty="0" err="1"/>
              <a:t>Гауффе</a:t>
            </a:r>
            <a:r>
              <a:rPr lang="uk-UA" sz="1100" dirty="0"/>
              <a:t>, братів Грімм, Андерсена, у поетичних шедеврах Г. Гейне («</a:t>
            </a:r>
            <a:r>
              <a:rPr lang="uk-UA" sz="1100" dirty="0" err="1"/>
              <a:t>Лорелея</a:t>
            </a:r>
            <a:r>
              <a:rPr lang="uk-UA" sz="1100" dirty="0"/>
              <a:t>»), Гете («Лісовий цар»), В. Скотта («Замок </a:t>
            </a:r>
            <a:r>
              <a:rPr lang="uk-UA" sz="1100" dirty="0" err="1"/>
              <a:t>Сольгельм</a:t>
            </a:r>
            <a:r>
              <a:rPr lang="uk-UA" sz="1100" dirty="0"/>
              <a:t>»), а також в історичних романах Ф. Купера, В. Гюго, В. </a:t>
            </a:r>
            <a:r>
              <a:rPr lang="uk-UA" sz="1100" dirty="0" smtClean="0"/>
              <a:t>Скотта.</a:t>
            </a:r>
          </a:p>
          <a:p>
            <a:pPr marL="0" marR="0" lvl="0" indent="0" algn="just" defTabSz="914400" rtl="0" eaLnBrk="0" fontAlgn="base" latinLnBrk="0" hangingPunct="0">
              <a:lnSpc>
                <a:spcPct val="100000"/>
              </a:lnSpc>
              <a:spcBef>
                <a:spcPct val="0"/>
              </a:spcBef>
              <a:spcAft>
                <a:spcPct val="0"/>
              </a:spcAft>
              <a:buClrTx/>
              <a:buSzTx/>
              <a:buFontTx/>
              <a:buNone/>
              <a:tabLst/>
            </a:pPr>
            <a:r>
              <a:rPr lang="uk-UA" sz="1100" dirty="0" smtClean="0"/>
              <a:t>Відвертаючись </a:t>
            </a:r>
            <a:r>
              <a:rPr lang="uk-UA" sz="1100" dirty="0"/>
              <a:t>від безбарвної прози навколишнього світу, письменники-Романтики зверталися до зображення далеких країн або далеких епох. Їх приваблювало опис екзотичної природи, самобутніх особистостей, неповторних звичаїв. Цю особливість романтичного стилю стали називати «місцевим колоритом». У західноєвропейських романтиків це країни Сходу, у росіян - Кавказ (Пушкін, Лермонтов, </a:t>
            </a:r>
            <a:r>
              <a:rPr lang="uk-UA" sz="1100" dirty="0" err="1"/>
              <a:t>Марлинский</a:t>
            </a:r>
            <a:r>
              <a:rPr lang="uk-UA" sz="1100" dirty="0"/>
              <a:t>), у англійців - незаймані ліси Північної Америки. «Місцевий колорит» у творах В. Скотта знайшов вираження в романах про епоху середньовіччя. Романтики помітно розсовують жанрові рамки літератури. Вони пробують свої сили в ліричній і ліро-епічною поемою, фантастичною і психологічної повістях, баладі, ліричної драми. Стихія романтизму - лірика. Але романтики не цуралися сатири. («Бронзовий вік» Байрона, «Король </a:t>
            </a:r>
            <a:r>
              <a:rPr lang="uk-UA" sz="1100" dirty="0" err="1"/>
              <a:t>Толстоногова</a:t>
            </a:r>
            <a:r>
              <a:rPr lang="uk-UA" sz="1100" dirty="0"/>
              <a:t>» Шеллі, «Крихітка </a:t>
            </a:r>
            <a:r>
              <a:rPr lang="uk-UA" sz="1100" dirty="0" err="1"/>
              <a:t>Цахес</a:t>
            </a:r>
            <a:r>
              <a:rPr lang="uk-UA" sz="1100" dirty="0"/>
              <a:t>» Гофмана, Епіграми). Усередині романтичної літератури кінця XVIII - першої половини XIX ст. існували численні течії, які були відображенням не лише ідеологічних розбіжностей романтиків, але й суттєвих особливостей «ідейно-художньої структури творів», специфіки «закономірностей і форм розвитку мистецтва в дану епоху». Сьогодні в романтичній літературі кінця XVIII - першої половини XIX ст. виділяють такі течії, </a:t>
            </a:r>
            <a:r>
              <a:rPr lang="uk-UA" sz="1100" dirty="0" smtClean="0"/>
              <a:t>як</a:t>
            </a:r>
          </a:p>
          <a:p>
            <a:pPr marL="0" marR="0" lvl="0" indent="0" algn="just" defTabSz="914400" rtl="0" eaLnBrk="0" fontAlgn="base" latinLnBrk="0" hangingPunct="0">
              <a:lnSpc>
                <a:spcPct val="100000"/>
              </a:lnSpc>
              <a:spcBef>
                <a:spcPct val="0"/>
              </a:spcBef>
              <a:spcAft>
                <a:spcPct val="0"/>
              </a:spcAft>
              <a:buClrTx/>
              <a:buSzTx/>
              <a:buFontTx/>
              <a:buNone/>
              <a:tabLst/>
            </a:pPr>
            <a:r>
              <a:rPr lang="uk-UA" sz="1100" dirty="0" smtClean="0"/>
              <a:t>• </a:t>
            </a:r>
            <a:r>
              <a:rPr lang="uk-UA" sz="1100" dirty="0"/>
              <a:t>гротескно-фантастичне з його пильною увагою «до соціально-філософських і соціально-психологічним аспектам громадського життя і людської особистості», з умілим відтворенням руйнування людини в буржуазному світі (Гофман, Едгар По, Гоголь «Петербурзькі повісті», Бальзак «Шагренева шкіра</a:t>
            </a:r>
            <a:r>
              <a:rPr lang="uk-UA" sz="1100" dirty="0" smtClean="0"/>
              <a:t>»);</a:t>
            </a:r>
          </a:p>
          <a:p>
            <a:pPr marL="0" marR="0" lvl="0" indent="0" algn="just" defTabSz="914400" rtl="0" eaLnBrk="0" fontAlgn="base" latinLnBrk="0" hangingPunct="0">
              <a:lnSpc>
                <a:spcPct val="100000"/>
              </a:lnSpc>
              <a:spcBef>
                <a:spcPct val="0"/>
              </a:spcBef>
              <a:spcAft>
                <a:spcPct val="0"/>
              </a:spcAft>
              <a:buClrTx/>
              <a:buSzTx/>
              <a:buFontTx/>
              <a:buNone/>
              <a:tabLst/>
            </a:pPr>
            <a:r>
              <a:rPr lang="uk-UA" sz="1100" dirty="0" smtClean="0"/>
              <a:t>• </a:t>
            </a:r>
            <a:r>
              <a:rPr lang="uk-UA" sz="1100" dirty="0"/>
              <a:t>соціально-утопічне з його прагненням перенести центр ваги з критики «на затвердження позитивних тенденцій і цінностей буття» (Віктор Гюго, Ж-Санд і </a:t>
            </a:r>
            <a:r>
              <a:rPr lang="uk-UA" sz="1100" dirty="0" err="1"/>
              <a:t>ін</a:t>
            </a:r>
            <a:r>
              <a:rPr lang="uk-UA" sz="1100" dirty="0"/>
              <a:t>), 3) Вальтер - </a:t>
            </a:r>
            <a:r>
              <a:rPr lang="uk-UA" sz="1100" dirty="0" err="1"/>
              <a:t>скоттовское</a:t>
            </a:r>
            <a:r>
              <a:rPr lang="uk-UA" sz="1100" dirty="0"/>
              <a:t> з його «загостреним інтересом до конкретного, неповторно-індивідуальним» ( цей напрямок вже передбачала реалізм); 4) релігійно-містичне з акцентуванням ірраціонального в людині (</a:t>
            </a:r>
            <a:r>
              <a:rPr lang="uk-UA" sz="1100" dirty="0" err="1"/>
              <a:t>Кольрідж</a:t>
            </a:r>
            <a:r>
              <a:rPr lang="uk-UA" sz="1100" dirty="0"/>
              <a:t>, </a:t>
            </a:r>
            <a:r>
              <a:rPr lang="uk-UA" sz="1100" dirty="0" err="1"/>
              <a:t>Соут</a:t>
            </a:r>
            <a:r>
              <a:rPr lang="uk-UA" sz="1100" dirty="0"/>
              <a:t>, Шатобріан і </a:t>
            </a:r>
            <a:r>
              <a:rPr lang="uk-UA" sz="1100" dirty="0" err="1"/>
              <a:t>ін</a:t>
            </a:r>
            <a:r>
              <a:rPr lang="uk-UA" sz="1100" dirty="0"/>
              <a:t>), 5) громадянсько-революційне зі сміливим вторгненням у питання політики, ідеології (лірика декабристів, італійських карбонаріїв і </a:t>
            </a:r>
            <a:r>
              <a:rPr lang="uk-UA" sz="1100" dirty="0" err="1"/>
              <a:t>ін</a:t>
            </a:r>
            <a:r>
              <a:rPr lang="uk-UA" sz="1100" dirty="0"/>
              <a:t> ) і т. </a:t>
            </a:r>
            <a:r>
              <a:rPr lang="uk-UA" sz="1100" dirty="0" smtClean="0"/>
              <a:t>д.</a:t>
            </a:r>
          </a:p>
          <a:p>
            <a:pPr marL="0" marR="0" lvl="0" indent="0" algn="just" defTabSz="914400" rtl="0" eaLnBrk="0" fontAlgn="base" latinLnBrk="0" hangingPunct="0">
              <a:lnSpc>
                <a:spcPct val="100000"/>
              </a:lnSpc>
              <a:spcBef>
                <a:spcPct val="0"/>
              </a:spcBef>
              <a:spcAft>
                <a:spcPct val="0"/>
              </a:spcAft>
              <a:buClrTx/>
              <a:buSzTx/>
              <a:buFontTx/>
              <a:buNone/>
              <a:tabLst/>
            </a:pPr>
            <a:r>
              <a:rPr lang="uk-UA" sz="1100" dirty="0" smtClean="0"/>
              <a:t>Звичайно</a:t>
            </a:r>
            <a:r>
              <a:rPr lang="uk-UA" sz="1100" dirty="0"/>
              <a:t>, ця класифікація у відомому сенсі умовна; часто перераховані тенденції «живуть» у творчості одного і того ж письменника. Але відмова від отого схематизованого подання про романтизм як явище або активному, або пасивному (іноді, реакційний та революційний) та облік наведених течій дозволяє бачити складність, різноманіття і незвичність цього художнього методу.</a:t>
            </a:r>
          </a:p>
        </p:txBody>
      </p:sp>
      <p:sp>
        <p:nvSpPr>
          <p:cNvPr id="4" name="Горизонтальный свиток 3"/>
          <p:cNvSpPr/>
          <p:nvPr/>
        </p:nvSpPr>
        <p:spPr>
          <a:xfrm>
            <a:off x="696491" y="32048"/>
            <a:ext cx="7200800" cy="1196752"/>
          </a:xfrm>
          <a:prstGeom prst="horizontalScroll">
            <a:avLst>
              <a:gd name="adj" fmla="val 25000"/>
            </a:avLst>
          </a:prstGeom>
        </p:spPr>
        <p:style>
          <a:lnRef idx="1">
            <a:schemeClr val="accent3"/>
          </a:lnRef>
          <a:fillRef idx="2">
            <a:schemeClr val="accent3"/>
          </a:fillRef>
          <a:effectRef idx="1">
            <a:schemeClr val="accent3"/>
          </a:effectRef>
          <a:fontRef idx="minor">
            <a:schemeClr val="dk1"/>
          </a:fontRef>
        </p:style>
        <p:txBody>
          <a:bodyPr rtlCol="0" anchor="ctr"/>
          <a:lstStyle/>
          <a:p>
            <a:pPr lvl="0" fontAlgn="base">
              <a:spcBef>
                <a:spcPct val="0"/>
              </a:spcBef>
              <a:spcAft>
                <a:spcPct val="0"/>
              </a:spcAft>
            </a:pPr>
            <a:r>
              <a:rPr lang="uk-UA" sz="2000" dirty="0" smtClean="0"/>
              <a:t>    Романтизм у творчості </a:t>
            </a:r>
            <a:r>
              <a:rPr lang="uk-UA" sz="2000" dirty="0" err="1" smtClean="0"/>
              <a:t>творчості</a:t>
            </a:r>
            <a:r>
              <a:rPr lang="uk-UA" sz="2000" dirty="0" smtClean="0"/>
              <a:t> Джорджа Байрона</a:t>
            </a:r>
            <a:endParaRPr lang="uk-UA" sz="2000" dirty="0"/>
          </a:p>
        </p:txBody>
      </p:sp>
    </p:spTree>
    <p:extLst>
      <p:ext uri="{BB962C8B-B14F-4D97-AF65-F5344CB8AC3E}">
        <p14:creationId xmlns:p14="http://schemas.microsoft.com/office/powerpoint/2010/main" val="624816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4990" y="184729"/>
            <a:ext cx="3113745" cy="6801862"/>
          </a:xfrm>
          <a:prstGeom prst="rect">
            <a:avLst/>
          </a:prstGeom>
        </p:spPr>
        <p:txBody>
          <a:bodyPr wrap="square">
            <a:spAutoFit/>
          </a:bodyPr>
          <a:lstStyle/>
          <a:p>
            <a:r>
              <a:rPr lang="uk-UA" dirty="0"/>
              <a:t/>
            </a:r>
            <a:br>
              <a:rPr lang="uk-UA" dirty="0"/>
            </a:br>
            <a:r>
              <a:rPr lang="uk-UA" sz="1100" b="1" dirty="0"/>
              <a:t>ПЕРВЫЙ ПОЦЕЛУЙ ЛЮБВИ</a:t>
            </a:r>
            <a:r>
              <a:rPr lang="uk-UA" sz="1100" dirty="0"/>
              <a:t/>
            </a:r>
            <a:br>
              <a:rPr lang="uk-UA" sz="1100" dirty="0"/>
            </a:br>
            <a:r>
              <a:rPr lang="uk-UA" sz="1100" dirty="0"/>
              <a:t/>
            </a:r>
            <a:br>
              <a:rPr lang="uk-UA" sz="1100" dirty="0"/>
            </a:br>
            <a:r>
              <a:rPr lang="uk-UA" sz="1100" dirty="0"/>
              <a:t>Мне </a:t>
            </a:r>
            <a:r>
              <a:rPr lang="uk-UA" sz="1100" dirty="0" err="1"/>
              <a:t>сладких</a:t>
            </a:r>
            <a:r>
              <a:rPr lang="uk-UA" sz="1100" dirty="0"/>
              <a:t> </a:t>
            </a:r>
            <a:r>
              <a:rPr lang="uk-UA" sz="1100" dirty="0" err="1"/>
              <a:t>обманов</a:t>
            </a:r>
            <a:r>
              <a:rPr lang="uk-UA" sz="1100" dirty="0"/>
              <a:t> </a:t>
            </a:r>
            <a:r>
              <a:rPr lang="uk-UA" sz="1100" dirty="0" err="1"/>
              <a:t>романа</a:t>
            </a:r>
            <a:r>
              <a:rPr lang="uk-UA" sz="1100" dirty="0"/>
              <a:t> не </a:t>
            </a:r>
            <a:r>
              <a:rPr lang="uk-UA" sz="1100" dirty="0" err="1"/>
              <a:t>надо</a:t>
            </a:r>
            <a:r>
              <a:rPr lang="uk-UA" sz="1100" dirty="0"/>
              <a:t>,</a:t>
            </a:r>
            <a:br>
              <a:rPr lang="uk-UA" sz="1100" dirty="0"/>
            </a:br>
            <a:r>
              <a:rPr lang="uk-UA" sz="1100" dirty="0" err="1"/>
              <a:t>Прочь</a:t>
            </a:r>
            <a:r>
              <a:rPr lang="uk-UA" sz="1100" dirty="0"/>
              <a:t> </a:t>
            </a:r>
            <a:r>
              <a:rPr lang="uk-UA" sz="1100" dirty="0" err="1"/>
              <a:t>вымысел</a:t>
            </a:r>
            <a:r>
              <a:rPr lang="uk-UA" sz="1100" dirty="0"/>
              <a:t>! </a:t>
            </a:r>
            <a:r>
              <a:rPr lang="uk-UA" sz="1100" dirty="0" err="1"/>
              <a:t>Тщетно</a:t>
            </a:r>
            <a:r>
              <a:rPr lang="uk-UA" sz="1100" dirty="0"/>
              <a:t> души не </a:t>
            </a:r>
            <a:r>
              <a:rPr lang="uk-UA" sz="1100" dirty="0" err="1"/>
              <a:t>волнуй</a:t>
            </a:r>
            <a:r>
              <a:rPr lang="uk-UA" sz="1100" dirty="0"/>
              <a:t>!</a:t>
            </a:r>
            <a:br>
              <a:rPr lang="uk-UA" sz="1100" dirty="0"/>
            </a:br>
            <a:r>
              <a:rPr lang="uk-UA" sz="1100" dirty="0"/>
              <a:t>О, дайте мне луч </a:t>
            </a:r>
            <a:r>
              <a:rPr lang="uk-UA" sz="1100" dirty="0" err="1"/>
              <a:t>упоенного</a:t>
            </a:r>
            <a:r>
              <a:rPr lang="uk-UA" sz="1100" dirty="0"/>
              <a:t> </a:t>
            </a:r>
            <a:r>
              <a:rPr lang="uk-UA" sz="1100" dirty="0" err="1"/>
              <a:t>взгляда</a:t>
            </a:r>
            <a:r>
              <a:rPr lang="uk-UA" sz="1100" dirty="0"/>
              <a:t/>
            </a:r>
            <a:br>
              <a:rPr lang="uk-UA" sz="1100" dirty="0"/>
            </a:br>
            <a:r>
              <a:rPr lang="uk-UA" sz="1100" dirty="0"/>
              <a:t>И </a:t>
            </a:r>
            <a:r>
              <a:rPr lang="uk-UA" sz="1100" dirty="0" err="1"/>
              <a:t>первый</a:t>
            </a:r>
            <a:r>
              <a:rPr lang="uk-UA" sz="1100" dirty="0"/>
              <a:t> </a:t>
            </a:r>
            <a:r>
              <a:rPr lang="uk-UA" sz="1100" dirty="0" err="1"/>
              <a:t>стыдливый</a:t>
            </a:r>
            <a:r>
              <a:rPr lang="uk-UA" sz="1100" dirty="0"/>
              <a:t> </a:t>
            </a:r>
            <a:r>
              <a:rPr lang="uk-UA" sz="1100" dirty="0" err="1"/>
              <a:t>любви</a:t>
            </a:r>
            <a:r>
              <a:rPr lang="uk-UA" sz="1100" dirty="0"/>
              <a:t> </a:t>
            </a:r>
            <a:r>
              <a:rPr lang="uk-UA" sz="1100" dirty="0" err="1"/>
              <a:t>поцелуй</a:t>
            </a:r>
            <a:r>
              <a:rPr lang="uk-UA" sz="1100" dirty="0"/>
              <a:t>!</a:t>
            </a:r>
            <a:br>
              <a:rPr lang="uk-UA" sz="1100" dirty="0"/>
            </a:br>
            <a:r>
              <a:rPr lang="uk-UA" sz="1100" dirty="0"/>
              <a:t/>
            </a:r>
            <a:br>
              <a:rPr lang="uk-UA" sz="1100" dirty="0"/>
            </a:br>
            <a:r>
              <a:rPr lang="uk-UA" sz="1100" dirty="0" err="1"/>
              <a:t>Поэт</a:t>
            </a:r>
            <a:r>
              <a:rPr lang="uk-UA" sz="1100" dirty="0"/>
              <a:t>, </a:t>
            </a:r>
            <a:r>
              <a:rPr lang="uk-UA" sz="1100" dirty="0" err="1"/>
              <a:t>воспевающий</a:t>
            </a:r>
            <a:r>
              <a:rPr lang="uk-UA" sz="1100" dirty="0"/>
              <a:t> рощу и поле!</a:t>
            </a:r>
            <a:br>
              <a:rPr lang="uk-UA" sz="1100" dirty="0"/>
            </a:br>
            <a:r>
              <a:rPr lang="uk-UA" sz="1100" dirty="0" err="1"/>
              <a:t>Спеши</a:t>
            </a:r>
            <a:r>
              <a:rPr lang="uk-UA" sz="1100" dirty="0"/>
              <a:t>, - </a:t>
            </a:r>
            <a:r>
              <a:rPr lang="uk-UA" sz="1100" dirty="0" err="1"/>
              <a:t>вдохновенье</a:t>
            </a:r>
            <a:r>
              <a:rPr lang="uk-UA" sz="1100" dirty="0"/>
              <a:t> </a:t>
            </a:r>
            <a:r>
              <a:rPr lang="uk-UA" sz="1100" dirty="0" err="1"/>
              <a:t>свое</a:t>
            </a:r>
            <a:r>
              <a:rPr lang="uk-UA" sz="1100" dirty="0"/>
              <a:t> </a:t>
            </a:r>
            <a:r>
              <a:rPr lang="uk-UA" sz="1100" dirty="0" err="1"/>
              <a:t>уврачуй</a:t>
            </a:r>
            <a:r>
              <a:rPr lang="uk-UA" sz="1100" dirty="0"/>
              <a:t>!</a:t>
            </a:r>
            <a:br>
              <a:rPr lang="uk-UA" sz="1100" dirty="0"/>
            </a:br>
            <a:r>
              <a:rPr lang="uk-UA" sz="1100" dirty="0" err="1"/>
              <a:t>Стихи</a:t>
            </a:r>
            <a:r>
              <a:rPr lang="uk-UA" sz="1100" dirty="0"/>
              <a:t> </a:t>
            </a:r>
            <a:r>
              <a:rPr lang="uk-UA" sz="1100" dirty="0" err="1"/>
              <a:t>твои</a:t>
            </a:r>
            <a:r>
              <a:rPr lang="uk-UA" sz="1100" dirty="0"/>
              <a:t> </a:t>
            </a:r>
            <a:r>
              <a:rPr lang="uk-UA" sz="1100" dirty="0" err="1"/>
              <a:t>хлынут</a:t>
            </a:r>
            <a:r>
              <a:rPr lang="uk-UA" sz="1100" dirty="0"/>
              <a:t> потоком на воле,</a:t>
            </a:r>
            <a:br>
              <a:rPr lang="uk-UA" sz="1100" dirty="0"/>
            </a:br>
            <a:r>
              <a:rPr lang="uk-UA" sz="1100" dirty="0" err="1"/>
              <a:t>Лишь</a:t>
            </a:r>
            <a:r>
              <a:rPr lang="uk-UA" sz="1100" dirty="0"/>
              <a:t> </a:t>
            </a:r>
            <a:r>
              <a:rPr lang="uk-UA" sz="1100" dirty="0" err="1"/>
              <a:t>вкусишь</a:t>
            </a:r>
            <a:r>
              <a:rPr lang="uk-UA" sz="1100" dirty="0"/>
              <a:t> </a:t>
            </a:r>
            <a:r>
              <a:rPr lang="uk-UA" sz="1100" dirty="0" err="1"/>
              <a:t>ты</a:t>
            </a:r>
            <a:r>
              <a:rPr lang="uk-UA" sz="1100" dirty="0"/>
              <a:t> </a:t>
            </a:r>
            <a:r>
              <a:rPr lang="uk-UA" sz="1100" dirty="0" err="1"/>
              <a:t>первый</a:t>
            </a:r>
            <a:r>
              <a:rPr lang="uk-UA" sz="1100" dirty="0"/>
              <a:t> </a:t>
            </a:r>
            <a:r>
              <a:rPr lang="uk-UA" sz="1100" dirty="0" err="1"/>
              <a:t>любви</a:t>
            </a:r>
            <a:r>
              <a:rPr lang="uk-UA" sz="1100" dirty="0"/>
              <a:t> </a:t>
            </a:r>
            <a:r>
              <a:rPr lang="uk-UA" sz="1100" dirty="0" err="1"/>
              <a:t>поцелуй</a:t>
            </a:r>
            <a:r>
              <a:rPr lang="uk-UA" sz="1100" dirty="0"/>
              <a:t>!</a:t>
            </a:r>
            <a:br>
              <a:rPr lang="uk-UA" sz="1100" dirty="0"/>
            </a:br>
            <a:r>
              <a:rPr lang="uk-UA" sz="1100" dirty="0"/>
              <a:t/>
            </a:r>
            <a:br>
              <a:rPr lang="uk-UA" sz="1100" dirty="0"/>
            </a:br>
            <a:r>
              <a:rPr lang="uk-UA" sz="1100" dirty="0"/>
              <a:t>Не </a:t>
            </a:r>
            <a:r>
              <a:rPr lang="uk-UA" sz="1100" dirty="0" err="1"/>
              <a:t>бойся</a:t>
            </a:r>
            <a:r>
              <a:rPr lang="uk-UA" sz="1100" dirty="0"/>
              <a:t>, </a:t>
            </a:r>
            <a:r>
              <a:rPr lang="uk-UA" sz="1100" dirty="0" err="1"/>
              <a:t>что</a:t>
            </a:r>
            <a:r>
              <a:rPr lang="uk-UA" sz="1100" dirty="0"/>
              <a:t> Феб </a:t>
            </a:r>
            <a:r>
              <a:rPr lang="uk-UA" sz="1100" dirty="0" err="1"/>
              <a:t>отвратит</a:t>
            </a:r>
            <a:r>
              <a:rPr lang="uk-UA" sz="1100" dirty="0"/>
              <a:t> </a:t>
            </a:r>
            <a:r>
              <a:rPr lang="uk-UA" sz="1100" dirty="0" err="1"/>
              <a:t>свои</a:t>
            </a:r>
            <a:r>
              <a:rPr lang="uk-UA" sz="1100" dirty="0"/>
              <a:t> </a:t>
            </a:r>
            <a:r>
              <a:rPr lang="uk-UA" sz="1100" dirty="0" err="1"/>
              <a:t>взоры</a:t>
            </a:r>
            <a:r>
              <a:rPr lang="uk-UA" sz="1100" dirty="0"/>
              <a:t>,</a:t>
            </a:r>
            <a:br>
              <a:rPr lang="uk-UA" sz="1100" dirty="0"/>
            </a:br>
            <a:r>
              <a:rPr lang="uk-UA" sz="1100" dirty="0"/>
              <a:t>О </a:t>
            </a:r>
            <a:r>
              <a:rPr lang="uk-UA" sz="1100" dirty="0" err="1"/>
              <a:t>помощи</a:t>
            </a:r>
            <a:r>
              <a:rPr lang="uk-UA" sz="1100" dirty="0"/>
              <a:t> муз не </a:t>
            </a:r>
            <a:r>
              <a:rPr lang="uk-UA" sz="1100" dirty="0" err="1"/>
              <a:t>жалей</a:t>
            </a:r>
            <a:r>
              <a:rPr lang="uk-UA" sz="1100" dirty="0"/>
              <a:t>, не тоскуй.</a:t>
            </a:r>
            <a:br>
              <a:rPr lang="uk-UA" sz="1100" dirty="0"/>
            </a:br>
            <a:r>
              <a:rPr lang="uk-UA" sz="1100" dirty="0" err="1"/>
              <a:t>Что</a:t>
            </a:r>
            <a:r>
              <a:rPr lang="uk-UA" sz="1100" dirty="0"/>
              <a:t> Феб </a:t>
            </a:r>
            <a:r>
              <a:rPr lang="uk-UA" sz="1100" dirty="0" err="1"/>
              <a:t>музагет</a:t>
            </a:r>
            <a:r>
              <a:rPr lang="uk-UA" sz="1100" dirty="0"/>
              <a:t>! </a:t>
            </a:r>
            <a:r>
              <a:rPr lang="uk-UA" sz="1100" dirty="0" err="1"/>
              <a:t>что</a:t>
            </a:r>
            <a:r>
              <a:rPr lang="uk-UA" sz="1100" dirty="0"/>
              <a:t> </a:t>
            </a:r>
            <a:r>
              <a:rPr lang="uk-UA" sz="1100" dirty="0" err="1"/>
              <a:t>парнасские</a:t>
            </a:r>
            <a:r>
              <a:rPr lang="uk-UA" sz="1100" dirty="0"/>
              <a:t> </a:t>
            </a:r>
            <a:r>
              <a:rPr lang="uk-UA" sz="1100" dirty="0" err="1"/>
              <a:t>хоры</a:t>
            </a:r>
            <a:r>
              <a:rPr lang="uk-UA" sz="1100" dirty="0"/>
              <a:t>!</a:t>
            </a:r>
            <a:br>
              <a:rPr lang="uk-UA" sz="1100" dirty="0"/>
            </a:br>
            <a:r>
              <a:rPr lang="uk-UA" sz="1100" dirty="0" err="1"/>
              <a:t>Заменит</a:t>
            </a:r>
            <a:r>
              <a:rPr lang="uk-UA" sz="1100" dirty="0"/>
              <a:t> </a:t>
            </a:r>
            <a:r>
              <a:rPr lang="uk-UA" sz="1100" dirty="0" err="1"/>
              <a:t>их</a:t>
            </a:r>
            <a:r>
              <a:rPr lang="uk-UA" sz="1100" dirty="0"/>
              <a:t> </a:t>
            </a:r>
            <a:r>
              <a:rPr lang="uk-UA" sz="1100" dirty="0" err="1"/>
              <a:t>первый</a:t>
            </a:r>
            <a:r>
              <a:rPr lang="uk-UA" sz="1100" dirty="0"/>
              <a:t> </a:t>
            </a:r>
            <a:r>
              <a:rPr lang="uk-UA" sz="1100" dirty="0" err="1"/>
              <a:t>любви</a:t>
            </a:r>
            <a:r>
              <a:rPr lang="uk-UA" sz="1100" dirty="0"/>
              <a:t> </a:t>
            </a:r>
            <a:r>
              <a:rPr lang="uk-UA" sz="1100" dirty="0" err="1"/>
              <a:t>поцелуй</a:t>
            </a:r>
            <a:r>
              <a:rPr lang="uk-UA" sz="1100" dirty="0"/>
              <a:t>!</a:t>
            </a:r>
            <a:br>
              <a:rPr lang="uk-UA" sz="1100" dirty="0"/>
            </a:br>
            <a:r>
              <a:rPr lang="uk-UA" sz="1100" dirty="0"/>
              <a:t/>
            </a:r>
            <a:br>
              <a:rPr lang="uk-UA" sz="1100" dirty="0"/>
            </a:br>
            <a:r>
              <a:rPr lang="uk-UA" sz="1100" dirty="0"/>
              <a:t>Не </a:t>
            </a:r>
            <a:r>
              <a:rPr lang="uk-UA" sz="1100" dirty="0" err="1"/>
              <a:t>надо</a:t>
            </a:r>
            <a:r>
              <a:rPr lang="uk-UA" sz="1100" dirty="0"/>
              <a:t> мне </a:t>
            </a:r>
            <a:r>
              <a:rPr lang="uk-UA" sz="1100" dirty="0" err="1"/>
              <a:t>мертвых</a:t>
            </a:r>
            <a:r>
              <a:rPr lang="uk-UA" sz="1100" dirty="0"/>
              <a:t> </a:t>
            </a:r>
            <a:r>
              <a:rPr lang="uk-UA" sz="1100" dirty="0" err="1"/>
              <a:t>созданий</a:t>
            </a:r>
            <a:r>
              <a:rPr lang="uk-UA" sz="1100" dirty="0"/>
              <a:t> </a:t>
            </a:r>
            <a:r>
              <a:rPr lang="uk-UA" sz="1100" dirty="0" err="1"/>
              <a:t>искусства</a:t>
            </a:r>
            <a:r>
              <a:rPr lang="uk-UA" sz="1100" dirty="0"/>
              <a:t>!</a:t>
            </a:r>
            <a:br>
              <a:rPr lang="uk-UA" sz="1100" dirty="0"/>
            </a:br>
            <a:r>
              <a:rPr lang="uk-UA" sz="1100" dirty="0"/>
              <a:t>О, </a:t>
            </a:r>
            <a:r>
              <a:rPr lang="uk-UA" sz="1100" dirty="0" err="1"/>
              <a:t>свет</a:t>
            </a:r>
            <a:r>
              <a:rPr lang="uk-UA" sz="1100" dirty="0"/>
              <a:t> </a:t>
            </a:r>
            <a:r>
              <a:rPr lang="uk-UA" sz="1100" dirty="0" err="1"/>
              <a:t>лицемерный</a:t>
            </a:r>
            <a:r>
              <a:rPr lang="uk-UA" sz="1100" dirty="0"/>
              <a:t>, кляни и ликуй!</a:t>
            </a:r>
            <a:br>
              <a:rPr lang="uk-UA" sz="1100" dirty="0"/>
            </a:br>
            <a:r>
              <a:rPr lang="uk-UA" sz="1100" dirty="0"/>
              <a:t>Я жду </a:t>
            </a:r>
            <a:r>
              <a:rPr lang="uk-UA" sz="1100" dirty="0" err="1"/>
              <a:t>вдохновенья</a:t>
            </a:r>
            <a:r>
              <a:rPr lang="uk-UA" sz="1100" dirty="0"/>
              <a:t>, </a:t>
            </a:r>
            <a:r>
              <a:rPr lang="uk-UA" sz="1100" dirty="0" err="1"/>
              <a:t>где</a:t>
            </a:r>
            <a:r>
              <a:rPr lang="uk-UA" sz="1100" dirty="0"/>
              <a:t> </a:t>
            </a:r>
            <a:r>
              <a:rPr lang="uk-UA" sz="1100" dirty="0" err="1"/>
              <a:t>вырвалось</a:t>
            </a:r>
            <a:r>
              <a:rPr lang="uk-UA" sz="1100" dirty="0"/>
              <a:t> </a:t>
            </a:r>
            <a:r>
              <a:rPr lang="uk-UA" sz="1100" dirty="0" err="1"/>
              <a:t>чувство</a:t>
            </a:r>
            <a:r>
              <a:rPr lang="uk-UA" sz="1100" dirty="0"/>
              <a:t>,</a:t>
            </a:r>
            <a:br>
              <a:rPr lang="uk-UA" sz="1100" dirty="0"/>
            </a:br>
            <a:r>
              <a:rPr lang="uk-UA" sz="1100" dirty="0" err="1"/>
              <a:t>Где</a:t>
            </a:r>
            <a:r>
              <a:rPr lang="uk-UA" sz="1100" dirty="0"/>
              <a:t> </a:t>
            </a:r>
            <a:r>
              <a:rPr lang="uk-UA" sz="1100" dirty="0" err="1"/>
              <a:t>слышится</a:t>
            </a:r>
            <a:r>
              <a:rPr lang="uk-UA" sz="1100" dirty="0"/>
              <a:t> </a:t>
            </a:r>
            <a:r>
              <a:rPr lang="uk-UA" sz="1100" dirty="0" err="1"/>
              <a:t>первый</a:t>
            </a:r>
            <a:r>
              <a:rPr lang="uk-UA" sz="1100" dirty="0"/>
              <a:t> </a:t>
            </a:r>
            <a:r>
              <a:rPr lang="uk-UA" sz="1100" dirty="0" err="1"/>
              <a:t>любви</a:t>
            </a:r>
            <a:r>
              <a:rPr lang="uk-UA" sz="1100" dirty="0"/>
              <a:t> </a:t>
            </a:r>
            <a:r>
              <a:rPr lang="uk-UA" sz="1100" dirty="0" err="1"/>
              <a:t>поцелуй</a:t>
            </a:r>
            <a:r>
              <a:rPr lang="uk-UA" sz="1100" dirty="0"/>
              <a:t>!</a:t>
            </a:r>
            <a:br>
              <a:rPr lang="uk-UA" sz="1100" dirty="0"/>
            </a:br>
            <a:r>
              <a:rPr lang="uk-UA" sz="1100" dirty="0"/>
              <a:t/>
            </a:r>
            <a:br>
              <a:rPr lang="uk-UA" sz="1100" dirty="0"/>
            </a:br>
            <a:r>
              <a:rPr lang="uk-UA" sz="1100" dirty="0" err="1"/>
              <a:t>Созданья</a:t>
            </a:r>
            <a:r>
              <a:rPr lang="uk-UA" sz="1100" dirty="0"/>
              <a:t> </a:t>
            </a:r>
            <a:r>
              <a:rPr lang="uk-UA" sz="1100" dirty="0" err="1"/>
              <a:t>мечты</a:t>
            </a:r>
            <a:r>
              <a:rPr lang="uk-UA" sz="1100" dirty="0"/>
              <a:t>, </a:t>
            </a:r>
            <a:r>
              <a:rPr lang="uk-UA" sz="1100" dirty="0" err="1"/>
              <a:t>где</a:t>
            </a:r>
            <a:r>
              <a:rPr lang="uk-UA" sz="1100" dirty="0"/>
              <a:t> пастушки </a:t>
            </a:r>
            <a:r>
              <a:rPr lang="uk-UA" sz="1100" dirty="0" err="1"/>
              <a:t>тоскуют</a:t>
            </a:r>
            <a:r>
              <a:rPr lang="uk-UA" sz="1100" dirty="0"/>
              <a:t>,</a:t>
            </a:r>
            <a:br>
              <a:rPr lang="uk-UA" sz="1100" dirty="0"/>
            </a:br>
            <a:r>
              <a:rPr lang="uk-UA" sz="1100" dirty="0" err="1"/>
              <a:t>Где</a:t>
            </a:r>
            <a:r>
              <a:rPr lang="uk-UA" sz="1100" dirty="0"/>
              <a:t> </a:t>
            </a:r>
            <a:r>
              <a:rPr lang="uk-UA" sz="1100" dirty="0" err="1"/>
              <a:t>дремлют</a:t>
            </a:r>
            <a:r>
              <a:rPr lang="uk-UA" sz="1100" dirty="0"/>
              <a:t> стада у </a:t>
            </a:r>
            <a:r>
              <a:rPr lang="uk-UA" sz="1100" dirty="0" err="1"/>
              <a:t>задумчивых</a:t>
            </a:r>
            <a:r>
              <a:rPr lang="uk-UA" sz="1100" dirty="0"/>
              <a:t> </a:t>
            </a:r>
            <a:r>
              <a:rPr lang="uk-UA" sz="1100" dirty="0" err="1"/>
              <a:t>струй</a:t>
            </a:r>
            <a:r>
              <a:rPr lang="uk-UA" sz="1100" dirty="0"/>
              <a:t>,</a:t>
            </a:r>
            <a:br>
              <a:rPr lang="uk-UA" sz="1100" dirty="0"/>
            </a:br>
            <a:r>
              <a:rPr lang="uk-UA" sz="1100" dirty="0" err="1"/>
              <a:t>Быть</a:t>
            </a:r>
            <a:r>
              <a:rPr lang="uk-UA" sz="1100" dirty="0"/>
              <a:t> </a:t>
            </a:r>
            <a:r>
              <a:rPr lang="uk-UA" sz="1100" dirty="0" err="1"/>
              <a:t>может</a:t>
            </a:r>
            <a:r>
              <a:rPr lang="uk-UA" sz="1100" dirty="0"/>
              <a:t>, </a:t>
            </a:r>
            <a:r>
              <a:rPr lang="uk-UA" sz="1100" dirty="0" err="1"/>
              <a:t>пленят</a:t>
            </a:r>
            <a:r>
              <a:rPr lang="uk-UA" sz="1100" dirty="0"/>
              <a:t>, </a:t>
            </a:r>
            <a:r>
              <a:rPr lang="uk-UA" sz="1100" dirty="0" err="1"/>
              <a:t>но</a:t>
            </a:r>
            <a:r>
              <a:rPr lang="uk-UA" sz="1100" dirty="0"/>
              <a:t> души не </a:t>
            </a:r>
            <a:r>
              <a:rPr lang="uk-UA" sz="1100" dirty="0" err="1"/>
              <a:t>взволнуют</a:t>
            </a:r>
            <a:r>
              <a:rPr lang="uk-UA" sz="1100" dirty="0"/>
              <a:t>, -</a:t>
            </a:r>
            <a:br>
              <a:rPr lang="uk-UA" sz="1100" dirty="0"/>
            </a:br>
            <a:r>
              <a:rPr lang="uk-UA" sz="1100" dirty="0" err="1"/>
              <a:t>Дороже</a:t>
            </a:r>
            <a:r>
              <a:rPr lang="uk-UA" sz="1100" dirty="0"/>
              <a:t> мне </a:t>
            </a:r>
            <a:r>
              <a:rPr lang="uk-UA" sz="1100" dirty="0" err="1"/>
              <a:t>первый</a:t>
            </a:r>
            <a:r>
              <a:rPr lang="uk-UA" sz="1100" dirty="0"/>
              <a:t> </a:t>
            </a:r>
            <a:r>
              <a:rPr lang="uk-UA" sz="1100" dirty="0" err="1"/>
              <a:t>любви</a:t>
            </a:r>
            <a:r>
              <a:rPr lang="uk-UA" sz="1100" dirty="0"/>
              <a:t> </a:t>
            </a:r>
            <a:r>
              <a:rPr lang="uk-UA" sz="1100" dirty="0" err="1"/>
              <a:t>поцелуй</a:t>
            </a:r>
            <a:r>
              <a:rPr lang="uk-UA" sz="1100" dirty="0"/>
              <a:t>!</a:t>
            </a:r>
            <a:br>
              <a:rPr lang="uk-UA" sz="1100" dirty="0"/>
            </a:br>
            <a:r>
              <a:rPr lang="uk-UA" sz="1100" dirty="0"/>
              <a:t/>
            </a:r>
            <a:br>
              <a:rPr lang="uk-UA" sz="1100" dirty="0"/>
            </a:br>
            <a:r>
              <a:rPr lang="uk-UA" sz="1100" dirty="0"/>
              <a:t>О, </a:t>
            </a:r>
            <a:r>
              <a:rPr lang="uk-UA" sz="1100" dirty="0" err="1"/>
              <a:t>кто</a:t>
            </a:r>
            <a:r>
              <a:rPr lang="uk-UA" sz="1100" dirty="0"/>
              <a:t> </a:t>
            </a:r>
            <a:r>
              <a:rPr lang="uk-UA" sz="1100" dirty="0" err="1"/>
              <a:t>говорит</a:t>
            </a:r>
            <a:r>
              <a:rPr lang="uk-UA" sz="1100" dirty="0"/>
              <a:t>: </a:t>
            </a:r>
            <a:r>
              <a:rPr lang="uk-UA" sz="1100" dirty="0" err="1"/>
              <a:t>человек</a:t>
            </a:r>
            <a:r>
              <a:rPr lang="uk-UA" sz="1100" dirty="0"/>
              <a:t>, </a:t>
            </a:r>
            <a:r>
              <a:rPr lang="uk-UA" sz="1100" dirty="0" err="1"/>
              <a:t>искупая</a:t>
            </a:r>
            <a:r>
              <a:rPr lang="uk-UA" sz="1100" dirty="0"/>
              <a:t/>
            </a:r>
            <a:br>
              <a:rPr lang="uk-UA" sz="1100" dirty="0"/>
            </a:br>
            <a:r>
              <a:rPr lang="uk-UA" sz="1100" dirty="0" err="1"/>
              <a:t>Грех</a:t>
            </a:r>
            <a:r>
              <a:rPr lang="uk-UA" sz="1100" dirty="0"/>
              <a:t> </a:t>
            </a:r>
            <a:r>
              <a:rPr lang="uk-UA" sz="1100" dirty="0" err="1"/>
              <a:t>праотца</a:t>
            </a:r>
            <a:r>
              <a:rPr lang="uk-UA" sz="1100" dirty="0"/>
              <a:t>, </a:t>
            </a:r>
            <a:r>
              <a:rPr lang="uk-UA" sz="1100" dirty="0" err="1"/>
              <a:t>вечно</a:t>
            </a:r>
            <a:r>
              <a:rPr lang="uk-UA" sz="1100" dirty="0"/>
              <a:t> </a:t>
            </a:r>
            <a:r>
              <a:rPr lang="uk-UA" sz="1100" dirty="0" err="1"/>
              <a:t>рыдай</a:t>
            </a:r>
            <a:r>
              <a:rPr lang="uk-UA" sz="1100" dirty="0"/>
              <a:t> и горюй!</a:t>
            </a:r>
            <a:br>
              <a:rPr lang="uk-UA" sz="1100" dirty="0"/>
            </a:br>
            <a:r>
              <a:rPr lang="uk-UA" sz="1100" dirty="0" err="1"/>
              <a:t>Нет</a:t>
            </a:r>
            <a:r>
              <a:rPr lang="uk-UA" sz="1100" dirty="0"/>
              <a:t>! </a:t>
            </a:r>
            <a:r>
              <a:rPr lang="uk-UA" sz="1100" dirty="0" err="1"/>
              <a:t>цел</a:t>
            </a:r>
            <a:r>
              <a:rPr lang="uk-UA" sz="1100" dirty="0"/>
              <a:t> </a:t>
            </a:r>
            <a:r>
              <a:rPr lang="uk-UA" sz="1100" dirty="0" err="1"/>
              <a:t>уголок</a:t>
            </a:r>
            <a:r>
              <a:rPr lang="uk-UA" sz="1100" dirty="0"/>
              <a:t> недоступного </a:t>
            </a:r>
            <a:r>
              <a:rPr lang="uk-UA" sz="1100" dirty="0" err="1"/>
              <a:t>рая</a:t>
            </a:r>
            <a:r>
              <a:rPr lang="uk-UA" sz="1100" dirty="0"/>
              <a:t>:</a:t>
            </a:r>
            <a:br>
              <a:rPr lang="uk-UA" sz="1100" dirty="0"/>
            </a:br>
            <a:r>
              <a:rPr lang="uk-UA" sz="1100" dirty="0"/>
              <a:t>Он там, </a:t>
            </a:r>
            <a:r>
              <a:rPr lang="uk-UA" sz="1100" dirty="0" err="1"/>
              <a:t>где</a:t>
            </a:r>
            <a:r>
              <a:rPr lang="uk-UA" sz="1100" dirty="0"/>
              <a:t> </a:t>
            </a:r>
            <a:r>
              <a:rPr lang="uk-UA" sz="1100" dirty="0" err="1"/>
              <a:t>есть</a:t>
            </a:r>
            <a:r>
              <a:rPr lang="uk-UA" sz="1100" dirty="0"/>
              <a:t> </a:t>
            </a:r>
            <a:r>
              <a:rPr lang="uk-UA" sz="1100" dirty="0" err="1"/>
              <a:t>первый</a:t>
            </a:r>
            <a:r>
              <a:rPr lang="uk-UA" sz="1100" dirty="0"/>
              <a:t> </a:t>
            </a:r>
            <a:r>
              <a:rPr lang="uk-UA" sz="1100" dirty="0" err="1"/>
              <a:t>любви</a:t>
            </a:r>
            <a:r>
              <a:rPr lang="uk-UA" sz="1100" dirty="0"/>
              <a:t> </a:t>
            </a:r>
            <a:r>
              <a:rPr lang="uk-UA" sz="1100" dirty="0" err="1"/>
              <a:t>поцелуй</a:t>
            </a:r>
            <a:r>
              <a:rPr lang="uk-UA" sz="1100" dirty="0"/>
              <a:t>!</a:t>
            </a:r>
            <a:br>
              <a:rPr lang="uk-UA" sz="1100" dirty="0"/>
            </a:br>
            <a:r>
              <a:rPr lang="uk-UA" sz="1100" dirty="0"/>
              <a:t/>
            </a:r>
            <a:br>
              <a:rPr lang="uk-UA" sz="1100" dirty="0"/>
            </a:br>
            <a:r>
              <a:rPr lang="uk-UA" sz="1100" dirty="0" err="1"/>
              <a:t>Пусть</a:t>
            </a:r>
            <a:r>
              <a:rPr lang="uk-UA" sz="1100" dirty="0"/>
              <a:t> </a:t>
            </a:r>
            <a:r>
              <a:rPr lang="uk-UA" sz="1100" dirty="0" err="1"/>
              <a:t>старость</a:t>
            </a:r>
            <a:r>
              <a:rPr lang="uk-UA" sz="1100" dirty="0"/>
              <a:t> мне </a:t>
            </a:r>
            <a:r>
              <a:rPr lang="uk-UA" sz="1100" dirty="0" err="1"/>
              <a:t>кровь</a:t>
            </a:r>
            <a:r>
              <a:rPr lang="uk-UA" sz="1100" dirty="0"/>
              <a:t> </a:t>
            </a:r>
            <a:r>
              <a:rPr lang="uk-UA" sz="1100" dirty="0" err="1"/>
              <a:t>беспощадно</a:t>
            </a:r>
            <a:r>
              <a:rPr lang="uk-UA" sz="1100" dirty="0"/>
              <a:t> </a:t>
            </a:r>
            <a:endParaRPr lang="uk-UA" sz="1100" dirty="0" smtClean="0"/>
          </a:p>
          <a:p>
            <a:r>
              <a:rPr lang="uk-UA" sz="1100" dirty="0" err="1" smtClean="0"/>
              <a:t>остудит</a:t>
            </a:r>
            <a:r>
              <a:rPr lang="uk-UA" sz="1100" dirty="0"/>
              <a:t>,</a:t>
            </a:r>
            <a:br>
              <a:rPr lang="uk-UA" sz="1100" dirty="0"/>
            </a:br>
            <a:r>
              <a:rPr lang="uk-UA" sz="1100" dirty="0" err="1"/>
              <a:t>Ты</a:t>
            </a:r>
            <a:r>
              <a:rPr lang="uk-UA" sz="1100" dirty="0"/>
              <a:t>, </a:t>
            </a:r>
            <a:r>
              <a:rPr lang="uk-UA" sz="1100" dirty="0" err="1"/>
              <a:t>память</a:t>
            </a:r>
            <a:r>
              <a:rPr lang="uk-UA" sz="1100" dirty="0"/>
              <a:t> </a:t>
            </a:r>
            <a:r>
              <a:rPr lang="uk-UA" sz="1100" dirty="0" err="1"/>
              <a:t>былого</a:t>
            </a:r>
            <a:r>
              <a:rPr lang="uk-UA" sz="1100" dirty="0"/>
              <a:t>, мне </a:t>
            </a:r>
            <a:r>
              <a:rPr lang="uk-UA" sz="1100" dirty="0" err="1"/>
              <a:t>сердце</a:t>
            </a:r>
            <a:r>
              <a:rPr lang="uk-UA" sz="1100" dirty="0"/>
              <a:t> чаруй!</a:t>
            </a:r>
            <a:br>
              <a:rPr lang="uk-UA" sz="1100" dirty="0"/>
            </a:br>
            <a:r>
              <a:rPr lang="uk-UA" sz="1100" dirty="0"/>
              <a:t>И </a:t>
            </a:r>
            <a:r>
              <a:rPr lang="uk-UA" sz="1100" dirty="0" err="1"/>
              <a:t>лучшим</a:t>
            </a:r>
            <a:r>
              <a:rPr lang="uk-UA" sz="1100" dirty="0"/>
              <a:t> </a:t>
            </a:r>
            <a:r>
              <a:rPr lang="uk-UA" sz="1100" dirty="0" err="1"/>
              <a:t>сокровищем</a:t>
            </a:r>
            <a:r>
              <a:rPr lang="uk-UA" sz="1100" dirty="0"/>
              <a:t> </a:t>
            </a:r>
            <a:r>
              <a:rPr lang="uk-UA" sz="1100" dirty="0" err="1"/>
              <a:t>памяти</a:t>
            </a:r>
            <a:r>
              <a:rPr lang="uk-UA" sz="1100" dirty="0"/>
              <a:t> </a:t>
            </a:r>
            <a:r>
              <a:rPr lang="uk-UA" sz="1100" dirty="0" err="1"/>
              <a:t>будет</a:t>
            </a:r>
            <a:r>
              <a:rPr lang="uk-UA" sz="1100" dirty="0"/>
              <a:t> -</a:t>
            </a:r>
            <a:br>
              <a:rPr lang="uk-UA" sz="1100" dirty="0"/>
            </a:br>
            <a:r>
              <a:rPr lang="uk-UA" sz="1100" dirty="0"/>
              <a:t>Он - </a:t>
            </a:r>
            <a:r>
              <a:rPr lang="uk-UA" sz="1100" dirty="0" err="1"/>
              <a:t>первый</a:t>
            </a:r>
            <a:r>
              <a:rPr lang="uk-UA" sz="1100" dirty="0"/>
              <a:t> </a:t>
            </a:r>
            <a:r>
              <a:rPr lang="uk-UA" sz="1100" dirty="0" err="1"/>
              <a:t>стыдливый</a:t>
            </a:r>
            <a:r>
              <a:rPr lang="uk-UA" sz="1100" dirty="0"/>
              <a:t> </a:t>
            </a:r>
            <a:r>
              <a:rPr lang="uk-UA" sz="1100" dirty="0" err="1"/>
              <a:t>любви</a:t>
            </a:r>
            <a:r>
              <a:rPr lang="uk-UA" sz="1100" dirty="0"/>
              <a:t> </a:t>
            </a:r>
            <a:r>
              <a:rPr lang="uk-UA" sz="1100" dirty="0" err="1"/>
              <a:t>поцелуй</a:t>
            </a:r>
            <a:r>
              <a:rPr lang="uk-UA" sz="1100" dirty="0"/>
              <a:t>!</a:t>
            </a:r>
          </a:p>
        </p:txBody>
      </p:sp>
      <p:sp>
        <p:nvSpPr>
          <p:cNvPr id="3" name="Круглая лента лицом вниз 2"/>
          <p:cNvSpPr/>
          <p:nvPr/>
        </p:nvSpPr>
        <p:spPr>
          <a:xfrm>
            <a:off x="2653047" y="0"/>
            <a:ext cx="2855057" cy="548680"/>
          </a:xfrm>
          <a:prstGeom prst="ellipseRibbon">
            <a:avLst>
              <a:gd name="adj1" fmla="val 33182"/>
              <a:gd name="adj2" fmla="val 66326"/>
              <a:gd name="adj3" fmla="val 108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Вірші</a:t>
            </a:r>
            <a:endParaRPr lang="uk-UA" dirty="0"/>
          </a:p>
        </p:txBody>
      </p:sp>
      <p:sp>
        <p:nvSpPr>
          <p:cNvPr id="5" name="Прямоугольник 4"/>
          <p:cNvSpPr/>
          <p:nvPr/>
        </p:nvSpPr>
        <p:spPr>
          <a:xfrm>
            <a:off x="3047611" y="620688"/>
            <a:ext cx="2471886" cy="3354765"/>
          </a:xfrm>
          <a:prstGeom prst="rect">
            <a:avLst/>
          </a:prstGeom>
        </p:spPr>
        <p:txBody>
          <a:bodyPr wrap="square">
            <a:spAutoFit/>
          </a:bodyPr>
          <a:lstStyle/>
          <a:p>
            <a:r>
              <a:rPr lang="uk-UA" sz="1600" b="1" dirty="0" smtClean="0"/>
              <a:t>***</a:t>
            </a:r>
          </a:p>
          <a:p>
            <a:r>
              <a:rPr lang="uk-UA" sz="1100" dirty="0" smtClean="0"/>
              <a:t>Прости</a:t>
            </a:r>
            <a:r>
              <a:rPr lang="uk-UA" sz="1100" dirty="0"/>
              <a:t>! Коль </a:t>
            </a:r>
            <a:r>
              <a:rPr lang="uk-UA" sz="1100" dirty="0" err="1"/>
              <a:t>могут</a:t>
            </a:r>
            <a:r>
              <a:rPr lang="uk-UA" sz="1100" dirty="0"/>
              <a:t> к небесам</a:t>
            </a:r>
            <a:br>
              <a:rPr lang="uk-UA" sz="1100" dirty="0"/>
            </a:br>
            <a:r>
              <a:rPr lang="uk-UA" sz="1100" dirty="0" err="1"/>
              <a:t>Взлетать</a:t>
            </a:r>
            <a:r>
              <a:rPr lang="uk-UA" sz="1100" dirty="0"/>
              <a:t> </a:t>
            </a:r>
            <a:r>
              <a:rPr lang="uk-UA" sz="1100" dirty="0" err="1"/>
              <a:t>молитвы</a:t>
            </a:r>
            <a:r>
              <a:rPr lang="uk-UA" sz="1100" dirty="0"/>
              <a:t> о других.</a:t>
            </a:r>
            <a:br>
              <a:rPr lang="uk-UA" sz="1100" dirty="0"/>
            </a:br>
            <a:r>
              <a:rPr lang="uk-UA" sz="1100" dirty="0"/>
              <a:t>Моя молитва </a:t>
            </a:r>
            <a:r>
              <a:rPr lang="uk-UA" sz="1100" dirty="0" err="1"/>
              <a:t>будет</a:t>
            </a:r>
            <a:r>
              <a:rPr lang="uk-UA" sz="1100" dirty="0"/>
              <a:t> там,</a:t>
            </a:r>
            <a:br>
              <a:rPr lang="uk-UA" sz="1100" dirty="0"/>
            </a:br>
            <a:r>
              <a:rPr lang="uk-UA" sz="1100" dirty="0"/>
              <a:t>И </a:t>
            </a:r>
            <a:r>
              <a:rPr lang="uk-UA" sz="1100" dirty="0" err="1"/>
              <a:t>даже</a:t>
            </a:r>
            <a:r>
              <a:rPr lang="uk-UA" sz="1100" dirty="0"/>
              <a:t> </a:t>
            </a:r>
            <a:r>
              <a:rPr lang="uk-UA" sz="1100" dirty="0" err="1"/>
              <a:t>улетит</a:t>
            </a:r>
            <a:r>
              <a:rPr lang="uk-UA" sz="1100" dirty="0"/>
              <a:t> за них!</a:t>
            </a:r>
            <a:br>
              <a:rPr lang="uk-UA" sz="1100" dirty="0"/>
            </a:br>
            <a:r>
              <a:rPr lang="uk-UA" sz="1100" dirty="0" err="1"/>
              <a:t>Что</a:t>
            </a:r>
            <a:r>
              <a:rPr lang="uk-UA" sz="1100" dirty="0"/>
              <a:t> </a:t>
            </a:r>
            <a:r>
              <a:rPr lang="uk-UA" sz="1100" dirty="0" err="1"/>
              <a:t>пользы</a:t>
            </a:r>
            <a:r>
              <a:rPr lang="uk-UA" sz="1100" dirty="0"/>
              <a:t> </a:t>
            </a:r>
            <a:r>
              <a:rPr lang="uk-UA" sz="1100" dirty="0" err="1"/>
              <a:t>плакать</a:t>
            </a:r>
            <a:r>
              <a:rPr lang="uk-UA" sz="1100" dirty="0"/>
              <a:t> и </a:t>
            </a:r>
            <a:r>
              <a:rPr lang="uk-UA" sz="1100" dirty="0" err="1"/>
              <a:t>вздыхать</a:t>
            </a:r>
            <a:r>
              <a:rPr lang="uk-UA" sz="1100" dirty="0"/>
              <a:t>?</a:t>
            </a:r>
            <a:br>
              <a:rPr lang="uk-UA" sz="1100" dirty="0"/>
            </a:br>
            <a:r>
              <a:rPr lang="uk-UA" sz="1100" dirty="0" err="1"/>
              <a:t>Слеза</a:t>
            </a:r>
            <a:r>
              <a:rPr lang="uk-UA" sz="1100" dirty="0"/>
              <a:t> </a:t>
            </a:r>
            <a:r>
              <a:rPr lang="uk-UA" sz="1100" dirty="0" err="1"/>
              <a:t>кровавая</a:t>
            </a:r>
            <a:r>
              <a:rPr lang="uk-UA" sz="1100" dirty="0"/>
              <a:t> </a:t>
            </a:r>
            <a:r>
              <a:rPr lang="uk-UA" sz="1100" dirty="0" err="1"/>
              <a:t>порой</a:t>
            </a:r>
            <a:r>
              <a:rPr lang="uk-UA" sz="1100" dirty="0"/>
              <a:t/>
            </a:r>
            <a:br>
              <a:rPr lang="uk-UA" sz="1100" dirty="0"/>
            </a:br>
            <a:r>
              <a:rPr lang="uk-UA" sz="1100" dirty="0"/>
              <a:t>Не </a:t>
            </a:r>
            <a:r>
              <a:rPr lang="uk-UA" sz="1100" dirty="0" err="1"/>
              <a:t>может</a:t>
            </a:r>
            <a:r>
              <a:rPr lang="uk-UA" sz="1100" dirty="0"/>
              <a:t> </a:t>
            </a:r>
            <a:r>
              <a:rPr lang="uk-UA" sz="1100" dirty="0" err="1"/>
              <a:t>более</a:t>
            </a:r>
            <a:r>
              <a:rPr lang="uk-UA" sz="1100" dirty="0"/>
              <a:t> </a:t>
            </a:r>
            <a:r>
              <a:rPr lang="uk-UA" sz="1100" dirty="0" err="1"/>
              <a:t>сказать</a:t>
            </a:r>
            <a:r>
              <a:rPr lang="uk-UA" sz="1100" dirty="0"/>
              <a:t>,</a:t>
            </a:r>
            <a:br>
              <a:rPr lang="uk-UA" sz="1100" dirty="0"/>
            </a:br>
            <a:r>
              <a:rPr lang="uk-UA" sz="1100" dirty="0" err="1"/>
              <a:t>Чем</a:t>
            </a:r>
            <a:r>
              <a:rPr lang="uk-UA" sz="1100" dirty="0"/>
              <a:t> звук </a:t>
            </a:r>
            <a:r>
              <a:rPr lang="uk-UA" sz="1100" dirty="0" err="1"/>
              <a:t>прощанья</a:t>
            </a:r>
            <a:r>
              <a:rPr lang="uk-UA" sz="1100" dirty="0"/>
              <a:t> </a:t>
            </a:r>
            <a:r>
              <a:rPr lang="uk-UA" sz="1100" dirty="0" err="1"/>
              <a:t>роковой</a:t>
            </a:r>
            <a:r>
              <a:rPr lang="uk-UA" sz="1100" dirty="0"/>
              <a:t>!..</a:t>
            </a:r>
            <a:br>
              <a:rPr lang="uk-UA" sz="1100" dirty="0"/>
            </a:br>
            <a:r>
              <a:rPr lang="uk-UA" sz="1100" dirty="0"/>
              <a:t/>
            </a:r>
            <a:br>
              <a:rPr lang="uk-UA" sz="1100" dirty="0"/>
            </a:br>
            <a:r>
              <a:rPr lang="uk-UA" sz="1100" dirty="0" err="1"/>
              <a:t>Нет</a:t>
            </a:r>
            <a:r>
              <a:rPr lang="uk-UA" sz="1100" dirty="0"/>
              <a:t> </a:t>
            </a:r>
            <a:r>
              <a:rPr lang="uk-UA" sz="1100" dirty="0" err="1"/>
              <a:t>слез</a:t>
            </a:r>
            <a:r>
              <a:rPr lang="uk-UA" sz="1100" dirty="0"/>
              <a:t> в очах, уста </a:t>
            </a:r>
            <a:r>
              <a:rPr lang="uk-UA" sz="1100" dirty="0" err="1"/>
              <a:t>молчат</a:t>
            </a:r>
            <a:r>
              <a:rPr lang="uk-UA" sz="1100" dirty="0"/>
              <a:t>,</a:t>
            </a:r>
            <a:br>
              <a:rPr lang="uk-UA" sz="1100" dirty="0"/>
            </a:br>
            <a:r>
              <a:rPr lang="uk-UA" sz="1100" dirty="0"/>
              <a:t>От </a:t>
            </a:r>
            <a:r>
              <a:rPr lang="uk-UA" sz="1100" dirty="0" err="1"/>
              <a:t>тайных</a:t>
            </a:r>
            <a:r>
              <a:rPr lang="uk-UA" sz="1100" dirty="0"/>
              <a:t> дум </a:t>
            </a:r>
            <a:r>
              <a:rPr lang="uk-UA" sz="1100" dirty="0" err="1"/>
              <a:t>томится</a:t>
            </a:r>
            <a:r>
              <a:rPr lang="uk-UA" sz="1100" dirty="0"/>
              <a:t> грудь,</a:t>
            </a:r>
            <a:br>
              <a:rPr lang="uk-UA" sz="1100" dirty="0"/>
            </a:br>
            <a:r>
              <a:rPr lang="uk-UA" sz="1100" dirty="0"/>
              <a:t>И </a:t>
            </a:r>
            <a:r>
              <a:rPr lang="uk-UA" sz="1100" dirty="0" err="1"/>
              <a:t>эти</a:t>
            </a:r>
            <a:r>
              <a:rPr lang="uk-UA" sz="1100" dirty="0"/>
              <a:t> </a:t>
            </a:r>
            <a:r>
              <a:rPr lang="uk-UA" sz="1100" dirty="0" err="1"/>
              <a:t>думы</a:t>
            </a:r>
            <a:r>
              <a:rPr lang="uk-UA" sz="1100" dirty="0"/>
              <a:t> </a:t>
            </a:r>
            <a:r>
              <a:rPr lang="uk-UA" sz="1100" dirty="0" err="1"/>
              <a:t>вечный</a:t>
            </a:r>
            <a:r>
              <a:rPr lang="uk-UA" sz="1100" dirty="0"/>
              <a:t> </a:t>
            </a:r>
            <a:r>
              <a:rPr lang="uk-UA" sz="1100" dirty="0" err="1"/>
              <a:t>яд</a:t>
            </a:r>
            <a:r>
              <a:rPr lang="uk-UA" sz="1100" dirty="0"/>
              <a:t>, -</a:t>
            </a:r>
            <a:br>
              <a:rPr lang="uk-UA" sz="1100" dirty="0"/>
            </a:br>
            <a:r>
              <a:rPr lang="uk-UA" sz="1100" dirty="0" err="1"/>
              <a:t>Им</a:t>
            </a:r>
            <a:r>
              <a:rPr lang="uk-UA" sz="1100" dirty="0"/>
              <a:t> не пройти, </a:t>
            </a:r>
            <a:r>
              <a:rPr lang="uk-UA" sz="1100" dirty="0" err="1"/>
              <a:t>им</a:t>
            </a:r>
            <a:r>
              <a:rPr lang="uk-UA" sz="1100" dirty="0"/>
              <a:t> не </a:t>
            </a:r>
            <a:r>
              <a:rPr lang="uk-UA" sz="1100" dirty="0" err="1"/>
              <a:t>уснуть</a:t>
            </a:r>
            <a:r>
              <a:rPr lang="uk-UA" sz="1100" dirty="0"/>
              <a:t>!</a:t>
            </a:r>
            <a:br>
              <a:rPr lang="uk-UA" sz="1100" dirty="0"/>
            </a:br>
            <a:r>
              <a:rPr lang="uk-UA" sz="1100" dirty="0"/>
              <a:t>Не мне о </a:t>
            </a:r>
            <a:r>
              <a:rPr lang="uk-UA" sz="1100" dirty="0" err="1"/>
              <a:t>счастье</a:t>
            </a:r>
            <a:r>
              <a:rPr lang="uk-UA" sz="1100" dirty="0"/>
              <a:t> </a:t>
            </a:r>
            <a:r>
              <a:rPr lang="uk-UA" sz="1100" dirty="0" err="1"/>
              <a:t>бредить</a:t>
            </a:r>
            <a:r>
              <a:rPr lang="uk-UA" sz="1100" dirty="0"/>
              <a:t> </a:t>
            </a:r>
            <a:r>
              <a:rPr lang="uk-UA" sz="1100" dirty="0" err="1"/>
              <a:t>вновь</a:t>
            </a:r>
            <a:r>
              <a:rPr lang="uk-UA" sz="1100" dirty="0"/>
              <a:t>, -</a:t>
            </a:r>
            <a:br>
              <a:rPr lang="uk-UA" sz="1100" dirty="0"/>
            </a:br>
            <a:r>
              <a:rPr lang="uk-UA" sz="1100" dirty="0" err="1"/>
              <a:t>Лишь</a:t>
            </a:r>
            <a:r>
              <a:rPr lang="uk-UA" sz="1100" dirty="0"/>
              <a:t> знаю я (и </a:t>
            </a:r>
            <a:r>
              <a:rPr lang="uk-UA" sz="1100" dirty="0" err="1"/>
              <a:t>мог</a:t>
            </a:r>
            <a:r>
              <a:rPr lang="uk-UA" sz="1100" dirty="0"/>
              <a:t> </a:t>
            </a:r>
            <a:r>
              <a:rPr lang="uk-UA" sz="1100" dirty="0" err="1"/>
              <a:t>снести</a:t>
            </a:r>
            <a:r>
              <a:rPr lang="uk-UA" sz="1100" dirty="0"/>
              <a:t>),</a:t>
            </a:r>
            <a:br>
              <a:rPr lang="uk-UA" sz="1100" dirty="0"/>
            </a:br>
            <a:r>
              <a:rPr lang="uk-UA" sz="1100" dirty="0" err="1"/>
              <a:t>Что</a:t>
            </a:r>
            <a:r>
              <a:rPr lang="uk-UA" sz="1100" dirty="0"/>
              <a:t> </a:t>
            </a:r>
            <a:r>
              <a:rPr lang="uk-UA" sz="1100" dirty="0" err="1"/>
              <a:t>тщетно</a:t>
            </a:r>
            <a:r>
              <a:rPr lang="uk-UA" sz="1100" dirty="0"/>
              <a:t> в нас жила </a:t>
            </a:r>
            <a:r>
              <a:rPr lang="uk-UA" sz="1100" dirty="0" err="1"/>
              <a:t>любовь</a:t>
            </a:r>
            <a:r>
              <a:rPr lang="uk-UA" sz="1100" dirty="0"/>
              <a:t>,</a:t>
            </a:r>
            <a:br>
              <a:rPr lang="uk-UA" sz="1100" dirty="0"/>
            </a:br>
            <a:r>
              <a:rPr lang="uk-UA" sz="1100" dirty="0" err="1"/>
              <a:t>Лишь</a:t>
            </a:r>
            <a:r>
              <a:rPr lang="uk-UA" sz="1100" dirty="0"/>
              <a:t> </a:t>
            </a:r>
            <a:r>
              <a:rPr lang="uk-UA" sz="1100" dirty="0" err="1"/>
              <a:t>чувствую</a:t>
            </a:r>
            <a:r>
              <a:rPr lang="uk-UA" sz="1100" dirty="0"/>
              <a:t> - прости! прости!</a:t>
            </a:r>
            <a:br>
              <a:rPr lang="uk-UA" sz="1100" dirty="0"/>
            </a:br>
            <a:endParaRPr lang="uk-UA" sz="1100" dirty="0"/>
          </a:p>
        </p:txBody>
      </p:sp>
      <p:sp>
        <p:nvSpPr>
          <p:cNvPr id="6" name="Прямоугольник 5"/>
          <p:cNvSpPr/>
          <p:nvPr/>
        </p:nvSpPr>
        <p:spPr>
          <a:xfrm>
            <a:off x="3168735" y="3789040"/>
            <a:ext cx="2916510" cy="3154710"/>
          </a:xfrm>
          <a:prstGeom prst="rect">
            <a:avLst/>
          </a:prstGeom>
        </p:spPr>
        <p:txBody>
          <a:bodyPr wrap="square">
            <a:spAutoFit/>
          </a:bodyPr>
          <a:lstStyle/>
          <a:p>
            <a:r>
              <a:rPr lang="uk-UA" sz="1200" b="1" dirty="0"/>
              <a:t>СОН</a:t>
            </a:r>
            <a:r>
              <a:rPr lang="uk-UA" sz="1100" dirty="0"/>
              <a:t/>
            </a:r>
            <a:br>
              <a:rPr lang="uk-UA" sz="1100" dirty="0"/>
            </a:br>
            <a:r>
              <a:rPr lang="uk-UA" sz="1100" dirty="0"/>
              <a:t/>
            </a:r>
            <a:br>
              <a:rPr lang="uk-UA" sz="1100" dirty="0"/>
            </a:br>
            <a:r>
              <a:rPr lang="uk-UA" sz="1100" dirty="0" err="1"/>
              <a:t>Жизнь</a:t>
            </a:r>
            <a:r>
              <a:rPr lang="uk-UA" sz="1100" dirty="0"/>
              <a:t> наша </a:t>
            </a:r>
            <a:r>
              <a:rPr lang="uk-UA" sz="1100" dirty="0" err="1"/>
              <a:t>двойственна</a:t>
            </a:r>
            <a:r>
              <a:rPr lang="uk-UA" sz="1100" dirty="0"/>
              <a:t>; </a:t>
            </a:r>
            <a:endParaRPr lang="uk-UA" sz="1100" dirty="0" smtClean="0"/>
          </a:p>
          <a:p>
            <a:r>
              <a:rPr lang="uk-UA" sz="1100" dirty="0" err="1" smtClean="0"/>
              <a:t>есть</a:t>
            </a:r>
            <a:r>
              <a:rPr lang="uk-UA" sz="1100" dirty="0" smtClean="0"/>
              <a:t> </a:t>
            </a:r>
            <a:r>
              <a:rPr lang="uk-UA" sz="1100" dirty="0"/>
              <a:t>область </a:t>
            </a:r>
            <a:r>
              <a:rPr lang="uk-UA" sz="1100" dirty="0" err="1"/>
              <a:t>Сна</a:t>
            </a:r>
            <a:r>
              <a:rPr lang="uk-UA" sz="1100" dirty="0"/>
              <a:t>,</a:t>
            </a:r>
            <a:br>
              <a:rPr lang="uk-UA" sz="1100" dirty="0"/>
            </a:br>
            <a:r>
              <a:rPr lang="uk-UA" sz="1100" dirty="0"/>
              <a:t>Грань </a:t>
            </a:r>
            <a:r>
              <a:rPr lang="uk-UA" sz="1100" dirty="0" err="1"/>
              <a:t>между</a:t>
            </a:r>
            <a:r>
              <a:rPr lang="uk-UA" sz="1100" dirty="0"/>
              <a:t> тем, </a:t>
            </a:r>
            <a:r>
              <a:rPr lang="uk-UA" sz="1100" dirty="0" err="1"/>
              <a:t>что</a:t>
            </a:r>
            <a:r>
              <a:rPr lang="uk-UA" sz="1100" dirty="0"/>
              <a:t> </a:t>
            </a:r>
            <a:r>
              <a:rPr lang="uk-UA" sz="1100" dirty="0" err="1"/>
              <a:t>ложно</a:t>
            </a:r>
            <a:r>
              <a:rPr lang="uk-UA" sz="1100" dirty="0"/>
              <a:t> </a:t>
            </a:r>
            <a:r>
              <a:rPr lang="uk-UA" sz="1100" dirty="0" err="1"/>
              <a:t>называют</a:t>
            </a:r>
            <a:r>
              <a:rPr lang="uk-UA" sz="1100" dirty="0"/>
              <a:t/>
            </a:r>
            <a:br>
              <a:rPr lang="uk-UA" sz="1100" dirty="0"/>
            </a:br>
            <a:r>
              <a:rPr lang="uk-UA" sz="1100" dirty="0" err="1"/>
              <a:t>Смертью</a:t>
            </a:r>
            <a:r>
              <a:rPr lang="uk-UA" sz="1100" dirty="0"/>
              <a:t> и </a:t>
            </a:r>
            <a:r>
              <a:rPr lang="uk-UA" sz="1100" dirty="0" err="1"/>
              <a:t>жизнью</a:t>
            </a:r>
            <a:r>
              <a:rPr lang="uk-UA" sz="1100" dirty="0"/>
              <a:t>; </a:t>
            </a:r>
            <a:r>
              <a:rPr lang="uk-UA" sz="1100" dirty="0" err="1"/>
              <a:t>есть</a:t>
            </a:r>
            <a:r>
              <a:rPr lang="uk-UA" sz="1100" dirty="0"/>
              <a:t> у </a:t>
            </a:r>
            <a:r>
              <a:rPr lang="uk-UA" sz="1100" dirty="0" err="1"/>
              <a:t>Сна</a:t>
            </a:r>
            <a:r>
              <a:rPr lang="uk-UA" sz="1100" dirty="0"/>
              <a:t> </a:t>
            </a:r>
            <a:r>
              <a:rPr lang="uk-UA" sz="1100" dirty="0" err="1"/>
              <a:t>свой</a:t>
            </a:r>
            <a:r>
              <a:rPr lang="uk-UA" sz="1100" dirty="0"/>
              <a:t> мир,</a:t>
            </a:r>
            <a:br>
              <a:rPr lang="uk-UA" sz="1100" dirty="0"/>
            </a:br>
            <a:r>
              <a:rPr lang="uk-UA" sz="1100" dirty="0" err="1"/>
              <a:t>Обширный</a:t>
            </a:r>
            <a:r>
              <a:rPr lang="uk-UA" sz="1100" dirty="0"/>
              <a:t> мир </a:t>
            </a:r>
            <a:endParaRPr lang="uk-UA" sz="1100" dirty="0" smtClean="0"/>
          </a:p>
          <a:p>
            <a:r>
              <a:rPr lang="uk-UA" sz="1100" dirty="0" err="1" smtClean="0"/>
              <a:t>действительности</a:t>
            </a:r>
            <a:r>
              <a:rPr lang="uk-UA" sz="1100" dirty="0" smtClean="0"/>
              <a:t> </a:t>
            </a:r>
            <a:r>
              <a:rPr lang="uk-UA" sz="1100" dirty="0" err="1"/>
              <a:t>странной</a:t>
            </a:r>
            <a:r>
              <a:rPr lang="uk-UA" sz="1100" dirty="0"/>
              <a:t>.</a:t>
            </a:r>
            <a:br>
              <a:rPr lang="uk-UA" sz="1100" dirty="0"/>
            </a:br>
            <a:r>
              <a:rPr lang="uk-UA" sz="1100" dirty="0"/>
              <a:t>И </a:t>
            </a:r>
            <a:r>
              <a:rPr lang="uk-UA" sz="1100" dirty="0" err="1"/>
              <a:t>сны</a:t>
            </a:r>
            <a:r>
              <a:rPr lang="uk-UA" sz="1100" dirty="0"/>
              <a:t> в </a:t>
            </a:r>
            <a:r>
              <a:rPr lang="uk-UA" sz="1100" dirty="0" err="1"/>
              <a:t>своем</a:t>
            </a:r>
            <a:r>
              <a:rPr lang="uk-UA" sz="1100" dirty="0"/>
              <a:t> </a:t>
            </a:r>
            <a:r>
              <a:rPr lang="uk-UA" sz="1100" dirty="0" err="1"/>
              <a:t>развитье</a:t>
            </a:r>
            <a:r>
              <a:rPr lang="uk-UA" sz="1100" dirty="0"/>
              <a:t> </a:t>
            </a:r>
            <a:r>
              <a:rPr lang="uk-UA" sz="1100" dirty="0" err="1"/>
              <a:t>дышат</a:t>
            </a:r>
            <a:r>
              <a:rPr lang="uk-UA" sz="1100" dirty="0"/>
              <a:t> </a:t>
            </a:r>
            <a:r>
              <a:rPr lang="uk-UA" sz="1100" dirty="0" err="1"/>
              <a:t>жизнью</a:t>
            </a:r>
            <a:r>
              <a:rPr lang="uk-UA" sz="1100" dirty="0"/>
              <a:t>,</a:t>
            </a:r>
            <a:br>
              <a:rPr lang="uk-UA" sz="1100" dirty="0"/>
            </a:br>
            <a:r>
              <a:rPr lang="uk-UA" sz="1100" dirty="0" err="1"/>
              <a:t>Приносят</a:t>
            </a:r>
            <a:r>
              <a:rPr lang="uk-UA" sz="1100" dirty="0"/>
              <a:t> </a:t>
            </a:r>
            <a:r>
              <a:rPr lang="uk-UA" sz="1100" dirty="0" err="1"/>
              <a:t>слезы</a:t>
            </a:r>
            <a:r>
              <a:rPr lang="uk-UA" sz="1100" dirty="0"/>
              <a:t>, муки и блаженство.</a:t>
            </a:r>
            <a:br>
              <a:rPr lang="uk-UA" sz="1100" dirty="0"/>
            </a:br>
            <a:r>
              <a:rPr lang="uk-UA" sz="1100" dirty="0" err="1"/>
              <a:t>Они</a:t>
            </a:r>
            <a:r>
              <a:rPr lang="uk-UA" sz="1100" dirty="0"/>
              <a:t> </a:t>
            </a:r>
            <a:r>
              <a:rPr lang="uk-UA" sz="1100" dirty="0" err="1"/>
              <a:t>отягощают</a:t>
            </a:r>
            <a:r>
              <a:rPr lang="uk-UA" sz="1100" dirty="0"/>
              <a:t> </a:t>
            </a:r>
            <a:r>
              <a:rPr lang="uk-UA" sz="1100" dirty="0" err="1"/>
              <a:t>мысли</a:t>
            </a:r>
            <a:r>
              <a:rPr lang="uk-UA" sz="1100" dirty="0"/>
              <a:t> </a:t>
            </a:r>
            <a:r>
              <a:rPr lang="uk-UA" sz="1100" dirty="0" err="1"/>
              <a:t>наши</a:t>
            </a:r>
            <a:r>
              <a:rPr lang="uk-UA" sz="1100" dirty="0"/>
              <a:t>,</a:t>
            </a:r>
            <a:br>
              <a:rPr lang="uk-UA" sz="1100" dirty="0"/>
            </a:br>
            <a:r>
              <a:rPr lang="uk-UA" sz="1100" dirty="0" err="1"/>
              <a:t>Снимают</a:t>
            </a:r>
            <a:r>
              <a:rPr lang="uk-UA" sz="1100" dirty="0"/>
              <a:t> </a:t>
            </a:r>
            <a:r>
              <a:rPr lang="uk-UA" sz="1100" dirty="0" err="1"/>
              <a:t>тягости</a:t>
            </a:r>
            <a:r>
              <a:rPr lang="uk-UA" sz="1100" dirty="0"/>
              <a:t> </a:t>
            </a:r>
            <a:r>
              <a:rPr lang="uk-UA" sz="1100" dirty="0" err="1"/>
              <a:t>дневных</a:t>
            </a:r>
            <a:r>
              <a:rPr lang="uk-UA" sz="1100" dirty="0"/>
              <a:t> </a:t>
            </a:r>
            <a:r>
              <a:rPr lang="uk-UA" sz="1100" dirty="0" err="1"/>
              <a:t>забот</a:t>
            </a:r>
            <a:r>
              <a:rPr lang="uk-UA" sz="1100" dirty="0"/>
              <a:t>,</a:t>
            </a:r>
            <a:br>
              <a:rPr lang="uk-UA" sz="1100" dirty="0"/>
            </a:br>
            <a:r>
              <a:rPr lang="uk-UA" sz="1100" dirty="0" err="1"/>
              <a:t>Они</a:t>
            </a:r>
            <a:r>
              <a:rPr lang="uk-UA" sz="1100" dirty="0"/>
              <a:t> в </a:t>
            </a:r>
            <a:r>
              <a:rPr lang="uk-UA" sz="1100" dirty="0" err="1"/>
              <a:t>существованье</a:t>
            </a:r>
            <a:r>
              <a:rPr lang="uk-UA" sz="1100" dirty="0"/>
              <a:t> наше </a:t>
            </a:r>
            <a:r>
              <a:rPr lang="uk-UA" sz="1100" dirty="0" err="1"/>
              <a:t>входят</a:t>
            </a:r>
            <a:r>
              <a:rPr lang="uk-UA" sz="1100" dirty="0"/>
              <a:t>,</a:t>
            </a:r>
            <a:br>
              <a:rPr lang="uk-UA" sz="1100" dirty="0"/>
            </a:br>
            <a:r>
              <a:rPr lang="uk-UA" sz="1100" dirty="0" err="1"/>
              <a:t>Как</a:t>
            </a:r>
            <a:r>
              <a:rPr lang="uk-UA" sz="1100" dirty="0"/>
              <a:t> </a:t>
            </a:r>
            <a:r>
              <a:rPr lang="uk-UA" sz="1100" dirty="0" err="1"/>
              <a:t>жизни</a:t>
            </a:r>
            <a:r>
              <a:rPr lang="uk-UA" sz="1100" dirty="0"/>
              <a:t> </a:t>
            </a:r>
            <a:r>
              <a:rPr lang="uk-UA" sz="1100" dirty="0" err="1"/>
              <a:t>нашей</a:t>
            </a:r>
            <a:r>
              <a:rPr lang="uk-UA" sz="1100" dirty="0"/>
              <a:t> </a:t>
            </a:r>
            <a:r>
              <a:rPr lang="uk-UA" sz="1100" dirty="0" err="1"/>
              <a:t>часть</a:t>
            </a:r>
            <a:r>
              <a:rPr lang="uk-UA" sz="1100" dirty="0"/>
              <a:t> и нас самих.</a:t>
            </a:r>
            <a:br>
              <a:rPr lang="uk-UA" sz="1100" dirty="0"/>
            </a:br>
            <a:r>
              <a:rPr lang="uk-UA" sz="1100" dirty="0" err="1"/>
              <a:t>Они</a:t>
            </a:r>
            <a:r>
              <a:rPr lang="uk-UA" sz="1100" dirty="0"/>
              <a:t> </a:t>
            </a:r>
            <a:r>
              <a:rPr lang="uk-UA" sz="1100" dirty="0" err="1"/>
              <a:t>как</a:t>
            </a:r>
            <a:r>
              <a:rPr lang="uk-UA" sz="1100" dirty="0"/>
              <a:t> </a:t>
            </a:r>
            <a:r>
              <a:rPr lang="uk-UA" sz="1100" dirty="0" err="1"/>
              <a:t>будто</a:t>
            </a:r>
            <a:r>
              <a:rPr lang="uk-UA" sz="1100" dirty="0"/>
              <a:t> </a:t>
            </a:r>
            <a:r>
              <a:rPr lang="uk-UA" sz="1100" dirty="0" err="1"/>
              <a:t>вечности</a:t>
            </a:r>
            <a:r>
              <a:rPr lang="uk-UA" sz="1100" dirty="0"/>
              <a:t> </a:t>
            </a:r>
            <a:r>
              <a:rPr lang="uk-UA" sz="1100" dirty="0" err="1"/>
              <a:t>герольды</a:t>
            </a:r>
            <a:r>
              <a:rPr lang="uk-UA" sz="1100" dirty="0"/>
              <a:t>;</a:t>
            </a:r>
            <a:br>
              <a:rPr lang="uk-UA" sz="1100" dirty="0"/>
            </a:br>
            <a:r>
              <a:rPr lang="uk-UA" sz="1100" dirty="0" err="1"/>
              <a:t>Как</a:t>
            </a:r>
            <a:r>
              <a:rPr lang="uk-UA" sz="1100" dirty="0"/>
              <a:t> духи </a:t>
            </a:r>
            <a:r>
              <a:rPr lang="uk-UA" sz="1100" dirty="0" err="1"/>
              <a:t>прошлого</a:t>
            </a:r>
            <a:r>
              <a:rPr lang="uk-UA" sz="1100" dirty="0"/>
              <a:t>, </a:t>
            </a:r>
            <a:r>
              <a:rPr lang="uk-UA" sz="1100" dirty="0" err="1"/>
              <a:t>вдруг</a:t>
            </a:r>
            <a:r>
              <a:rPr lang="uk-UA" sz="1100" dirty="0"/>
              <a:t> </a:t>
            </a:r>
            <a:r>
              <a:rPr lang="uk-UA" sz="1100" dirty="0" err="1"/>
              <a:t>возникают</a:t>
            </a:r>
            <a:r>
              <a:rPr lang="uk-UA" sz="1100" dirty="0"/>
              <a:t>,</a:t>
            </a:r>
            <a:br>
              <a:rPr lang="uk-UA" sz="1100" dirty="0"/>
            </a:br>
            <a:r>
              <a:rPr lang="uk-UA" sz="1100" dirty="0"/>
              <a:t>О </a:t>
            </a:r>
            <a:r>
              <a:rPr lang="uk-UA" sz="1100" dirty="0" err="1"/>
              <a:t>будущем</a:t>
            </a:r>
            <a:r>
              <a:rPr lang="uk-UA" sz="1100" dirty="0"/>
              <a:t> </a:t>
            </a:r>
            <a:r>
              <a:rPr lang="uk-UA" sz="1100" dirty="0" err="1"/>
              <a:t>вещают</a:t>
            </a:r>
            <a:r>
              <a:rPr lang="uk-UA" sz="1100" dirty="0"/>
              <a:t>, </a:t>
            </a:r>
            <a:r>
              <a:rPr lang="uk-UA" sz="1100" dirty="0" err="1"/>
              <a:t>как</a:t>
            </a:r>
            <a:r>
              <a:rPr lang="uk-UA" sz="1100" dirty="0"/>
              <a:t> </a:t>
            </a:r>
            <a:r>
              <a:rPr lang="uk-UA" sz="1100" dirty="0" err="1"/>
              <a:t>сивиллы</a:t>
            </a:r>
            <a:r>
              <a:rPr lang="uk-UA" sz="1100" dirty="0"/>
              <a:t>.</a:t>
            </a:r>
            <a:br>
              <a:rPr lang="uk-UA" sz="1100" dirty="0"/>
            </a:br>
            <a:endParaRPr lang="uk-UA" sz="1100" dirty="0"/>
          </a:p>
        </p:txBody>
      </p:sp>
      <p:sp>
        <p:nvSpPr>
          <p:cNvPr id="7" name="Прямоугольник 6"/>
          <p:cNvSpPr/>
          <p:nvPr/>
        </p:nvSpPr>
        <p:spPr>
          <a:xfrm>
            <a:off x="5868144" y="418887"/>
            <a:ext cx="3275856" cy="6524863"/>
          </a:xfrm>
          <a:prstGeom prst="rect">
            <a:avLst/>
          </a:prstGeom>
        </p:spPr>
        <p:txBody>
          <a:bodyPr wrap="square">
            <a:spAutoFit/>
          </a:bodyPr>
          <a:lstStyle/>
          <a:p>
            <a:r>
              <a:rPr lang="uk-UA" sz="1100" b="1" dirty="0"/>
              <a:t>ЛЮБОВЬ И СМЕРТЬ</a:t>
            </a:r>
            <a:r>
              <a:rPr lang="uk-UA" sz="1100" dirty="0"/>
              <a:t/>
            </a:r>
            <a:br>
              <a:rPr lang="uk-UA" sz="1100" dirty="0"/>
            </a:br>
            <a:r>
              <a:rPr lang="uk-UA" sz="1100" dirty="0"/>
              <a:t/>
            </a:r>
            <a:br>
              <a:rPr lang="uk-UA" sz="1100" dirty="0"/>
            </a:br>
            <a:r>
              <a:rPr lang="uk-UA" sz="1100" dirty="0"/>
              <a:t>Я на </a:t>
            </a:r>
            <a:r>
              <a:rPr lang="uk-UA" sz="1100" dirty="0" err="1"/>
              <a:t>тебя</a:t>
            </a:r>
            <a:r>
              <a:rPr lang="uk-UA" sz="1100" dirty="0"/>
              <a:t> </a:t>
            </a:r>
            <a:r>
              <a:rPr lang="uk-UA" sz="1100" dirty="0" err="1"/>
              <a:t>взирал</a:t>
            </a:r>
            <a:r>
              <a:rPr lang="uk-UA" sz="1100" dirty="0"/>
              <a:t>, </a:t>
            </a:r>
            <a:r>
              <a:rPr lang="uk-UA" sz="1100" dirty="0" err="1"/>
              <a:t>когда</a:t>
            </a:r>
            <a:r>
              <a:rPr lang="uk-UA" sz="1100" dirty="0"/>
              <a:t> наш </a:t>
            </a:r>
            <a:r>
              <a:rPr lang="uk-UA" sz="1100" dirty="0" err="1"/>
              <a:t>враг</a:t>
            </a:r>
            <a:r>
              <a:rPr lang="uk-UA" sz="1100" dirty="0"/>
              <a:t> </a:t>
            </a:r>
            <a:r>
              <a:rPr lang="uk-UA" sz="1100" dirty="0" err="1"/>
              <a:t>шел</a:t>
            </a:r>
            <a:r>
              <a:rPr lang="uk-UA" sz="1100" dirty="0"/>
              <a:t> мимо,</a:t>
            </a:r>
            <a:br>
              <a:rPr lang="uk-UA" sz="1100" dirty="0"/>
            </a:br>
            <a:r>
              <a:rPr lang="uk-UA" sz="1100" dirty="0"/>
              <a:t>Готов </a:t>
            </a:r>
            <a:r>
              <a:rPr lang="uk-UA" sz="1100" dirty="0" err="1"/>
              <a:t>его</a:t>
            </a:r>
            <a:r>
              <a:rPr lang="uk-UA" sz="1100" dirty="0"/>
              <a:t> </a:t>
            </a:r>
            <a:r>
              <a:rPr lang="uk-UA" sz="1100" dirty="0" err="1"/>
              <a:t>сразить</a:t>
            </a:r>
            <a:r>
              <a:rPr lang="uk-UA" sz="1100" dirty="0"/>
              <a:t> </a:t>
            </a:r>
            <a:r>
              <a:rPr lang="uk-UA" sz="1100" dirty="0" err="1"/>
              <a:t>иль</a:t>
            </a:r>
            <a:r>
              <a:rPr lang="uk-UA" sz="1100" dirty="0"/>
              <a:t> </a:t>
            </a:r>
            <a:r>
              <a:rPr lang="uk-UA" sz="1100" dirty="0" err="1"/>
              <a:t>пасть</a:t>
            </a:r>
            <a:r>
              <a:rPr lang="uk-UA" sz="1100" dirty="0"/>
              <a:t> с </a:t>
            </a:r>
            <a:r>
              <a:rPr lang="uk-UA" sz="1100" dirty="0" err="1"/>
              <a:t>тобой</a:t>
            </a:r>
            <a:r>
              <a:rPr lang="uk-UA" sz="1100" dirty="0"/>
              <a:t> в крови,</a:t>
            </a:r>
            <a:br>
              <a:rPr lang="uk-UA" sz="1100" dirty="0"/>
            </a:br>
            <a:r>
              <a:rPr lang="uk-UA" sz="1100" dirty="0"/>
              <a:t>И </a:t>
            </a:r>
            <a:r>
              <a:rPr lang="uk-UA" sz="1100" dirty="0" err="1"/>
              <a:t>если</a:t>
            </a:r>
            <a:r>
              <a:rPr lang="uk-UA" sz="1100" dirty="0"/>
              <a:t> б </a:t>
            </a:r>
            <a:r>
              <a:rPr lang="uk-UA" sz="1100" dirty="0" err="1"/>
              <a:t>пробил</a:t>
            </a:r>
            <a:r>
              <a:rPr lang="uk-UA" sz="1100" dirty="0"/>
              <a:t> час - </a:t>
            </a:r>
            <a:r>
              <a:rPr lang="uk-UA" sz="1100" dirty="0" err="1"/>
              <a:t>делить</a:t>
            </a:r>
            <a:r>
              <a:rPr lang="uk-UA" sz="1100" dirty="0"/>
              <a:t> с </a:t>
            </a:r>
            <a:r>
              <a:rPr lang="uk-UA" sz="1100" dirty="0" err="1"/>
              <a:t>тобой</a:t>
            </a:r>
            <a:r>
              <a:rPr lang="uk-UA" sz="1100" dirty="0"/>
              <a:t>, </a:t>
            </a:r>
            <a:r>
              <a:rPr lang="uk-UA" sz="1100" dirty="0" err="1"/>
              <a:t>любимой</a:t>
            </a:r>
            <a:r>
              <a:rPr lang="uk-UA" sz="1100" dirty="0"/>
              <a:t>,</a:t>
            </a:r>
            <a:br>
              <a:rPr lang="uk-UA" sz="1100" dirty="0"/>
            </a:br>
            <a:r>
              <a:rPr lang="uk-UA" sz="1100" dirty="0"/>
              <a:t>Все, </a:t>
            </a:r>
            <a:r>
              <a:rPr lang="uk-UA" sz="1100" dirty="0" err="1"/>
              <a:t>верность</a:t>
            </a:r>
            <a:r>
              <a:rPr lang="uk-UA" sz="1100" dirty="0"/>
              <a:t> </a:t>
            </a:r>
            <a:r>
              <a:rPr lang="uk-UA" sz="1100" dirty="0" err="1"/>
              <a:t>сохранив</a:t>
            </a:r>
            <a:r>
              <a:rPr lang="uk-UA" sz="1100" dirty="0"/>
              <a:t> </a:t>
            </a:r>
            <a:r>
              <a:rPr lang="uk-UA" sz="1100" dirty="0" err="1"/>
              <a:t>свободе</a:t>
            </a:r>
            <a:r>
              <a:rPr lang="uk-UA" sz="1100" dirty="0"/>
              <a:t> и </a:t>
            </a:r>
            <a:r>
              <a:rPr lang="uk-UA" sz="1100" dirty="0" err="1"/>
              <a:t>любви</a:t>
            </a:r>
            <a:r>
              <a:rPr lang="uk-UA" sz="1100" dirty="0"/>
              <a:t>.</a:t>
            </a:r>
            <a:br>
              <a:rPr lang="uk-UA" sz="1100" dirty="0"/>
            </a:br>
            <a:r>
              <a:rPr lang="uk-UA" sz="1100" dirty="0"/>
              <a:t/>
            </a:r>
            <a:br>
              <a:rPr lang="uk-UA" sz="1100" dirty="0"/>
            </a:br>
            <a:r>
              <a:rPr lang="uk-UA" sz="1100" dirty="0"/>
              <a:t>Я на </a:t>
            </a:r>
            <a:r>
              <a:rPr lang="uk-UA" sz="1100" dirty="0" err="1"/>
              <a:t>тебя</a:t>
            </a:r>
            <a:r>
              <a:rPr lang="uk-UA" sz="1100" dirty="0"/>
              <a:t> </a:t>
            </a:r>
            <a:r>
              <a:rPr lang="uk-UA" sz="1100" dirty="0" err="1"/>
              <a:t>взирал</a:t>
            </a:r>
            <a:r>
              <a:rPr lang="uk-UA" sz="1100" dirty="0"/>
              <a:t> в морях, </a:t>
            </a:r>
            <a:r>
              <a:rPr lang="uk-UA" sz="1100" dirty="0" err="1"/>
              <a:t>когда</a:t>
            </a:r>
            <a:r>
              <a:rPr lang="uk-UA" sz="1100" dirty="0"/>
              <a:t> о </a:t>
            </a:r>
            <a:r>
              <a:rPr lang="uk-UA" sz="1100" dirty="0" err="1"/>
              <a:t>скалы</a:t>
            </a:r>
            <a:r>
              <a:rPr lang="uk-UA" sz="1100" dirty="0"/>
              <a:t/>
            </a:r>
            <a:br>
              <a:rPr lang="uk-UA" sz="1100" dirty="0"/>
            </a:br>
            <a:r>
              <a:rPr lang="uk-UA" sz="1100" dirty="0" err="1"/>
              <a:t>Ударился</a:t>
            </a:r>
            <a:r>
              <a:rPr lang="uk-UA" sz="1100" dirty="0"/>
              <a:t> </a:t>
            </a:r>
            <a:r>
              <a:rPr lang="uk-UA" sz="1100" dirty="0" err="1"/>
              <a:t>корабль</a:t>
            </a:r>
            <a:r>
              <a:rPr lang="uk-UA" sz="1100" dirty="0"/>
              <a:t> в </a:t>
            </a:r>
            <a:r>
              <a:rPr lang="uk-UA" sz="1100" dirty="0" err="1"/>
              <a:t>хаосе</a:t>
            </a:r>
            <a:r>
              <a:rPr lang="uk-UA" sz="1100" dirty="0"/>
              <a:t> </a:t>
            </a:r>
            <a:r>
              <a:rPr lang="uk-UA" sz="1100" dirty="0" err="1"/>
              <a:t>бурных</a:t>
            </a:r>
            <a:r>
              <a:rPr lang="uk-UA" sz="1100" dirty="0"/>
              <a:t> </a:t>
            </a:r>
            <a:r>
              <a:rPr lang="uk-UA" sz="1100" dirty="0" err="1"/>
              <a:t>волн</a:t>
            </a:r>
            <a:r>
              <a:rPr lang="uk-UA" sz="1100" dirty="0"/>
              <a:t>,</a:t>
            </a:r>
            <a:br>
              <a:rPr lang="uk-UA" sz="1100" dirty="0"/>
            </a:br>
            <a:r>
              <a:rPr lang="uk-UA" sz="1100" dirty="0"/>
              <a:t>И я </a:t>
            </a:r>
            <a:r>
              <a:rPr lang="uk-UA" sz="1100" dirty="0" err="1"/>
              <a:t>молил</a:t>
            </a:r>
            <a:r>
              <a:rPr lang="uk-UA" sz="1100" dirty="0"/>
              <a:t> </a:t>
            </a:r>
            <a:r>
              <a:rPr lang="uk-UA" sz="1100" dirty="0" err="1"/>
              <a:t>тебя</a:t>
            </a:r>
            <a:r>
              <a:rPr lang="uk-UA" sz="1100" dirty="0"/>
              <a:t>, </a:t>
            </a:r>
            <a:r>
              <a:rPr lang="uk-UA" sz="1100" dirty="0" err="1"/>
              <a:t>чтоб</a:t>
            </a:r>
            <a:r>
              <a:rPr lang="uk-UA" sz="1100" dirty="0"/>
              <a:t> </a:t>
            </a:r>
            <a:r>
              <a:rPr lang="uk-UA" sz="1100" dirty="0" err="1"/>
              <a:t>ты</a:t>
            </a:r>
            <a:r>
              <a:rPr lang="uk-UA" sz="1100" dirty="0"/>
              <a:t> мне </a:t>
            </a:r>
            <a:r>
              <a:rPr lang="uk-UA" sz="1100" dirty="0" err="1"/>
              <a:t>доверяла</a:t>
            </a:r>
            <a:r>
              <a:rPr lang="uk-UA" sz="1100" dirty="0"/>
              <a:t>;</a:t>
            </a:r>
            <a:br>
              <a:rPr lang="uk-UA" sz="1100" dirty="0"/>
            </a:br>
            <a:r>
              <a:rPr lang="uk-UA" sz="1100" dirty="0" err="1"/>
              <a:t>Гробница</a:t>
            </a:r>
            <a:r>
              <a:rPr lang="uk-UA" sz="1100" dirty="0"/>
              <a:t> - грудь моя, рука - </a:t>
            </a:r>
            <a:r>
              <a:rPr lang="uk-UA" sz="1100" dirty="0" err="1"/>
              <a:t>спасенья</a:t>
            </a:r>
            <a:r>
              <a:rPr lang="uk-UA" sz="1100" dirty="0"/>
              <a:t> </a:t>
            </a:r>
            <a:r>
              <a:rPr lang="uk-UA" sz="1100" dirty="0" err="1"/>
              <a:t>челн</a:t>
            </a:r>
            <a:r>
              <a:rPr lang="uk-UA" sz="1100" dirty="0"/>
              <a:t>.</a:t>
            </a:r>
            <a:br>
              <a:rPr lang="uk-UA" sz="1100" dirty="0"/>
            </a:br>
            <a:r>
              <a:rPr lang="uk-UA" sz="1100" dirty="0"/>
              <a:t/>
            </a:r>
            <a:br>
              <a:rPr lang="uk-UA" sz="1100" dirty="0"/>
            </a:br>
            <a:r>
              <a:rPr lang="uk-UA" sz="1100" dirty="0"/>
              <a:t>Я </a:t>
            </a:r>
            <a:r>
              <a:rPr lang="uk-UA" sz="1100" dirty="0" err="1"/>
              <a:t>взор</a:t>
            </a:r>
            <a:r>
              <a:rPr lang="uk-UA" sz="1100" dirty="0"/>
              <a:t> </a:t>
            </a:r>
            <a:r>
              <a:rPr lang="uk-UA" sz="1100" dirty="0" err="1"/>
              <a:t>мой</a:t>
            </a:r>
            <a:r>
              <a:rPr lang="uk-UA" sz="1100" dirty="0"/>
              <a:t> </a:t>
            </a:r>
            <a:r>
              <a:rPr lang="uk-UA" sz="1100" dirty="0" err="1"/>
              <a:t>устремлял</a:t>
            </a:r>
            <a:r>
              <a:rPr lang="uk-UA" sz="1100" dirty="0"/>
              <a:t> в </a:t>
            </a:r>
            <a:r>
              <a:rPr lang="uk-UA" sz="1100" dirty="0" err="1"/>
              <a:t>больной</a:t>
            </a:r>
            <a:r>
              <a:rPr lang="uk-UA" sz="1100" dirty="0"/>
              <a:t> и </a:t>
            </a:r>
            <a:r>
              <a:rPr lang="uk-UA" sz="1100" dirty="0" err="1"/>
              <a:t>мутный</a:t>
            </a:r>
            <a:r>
              <a:rPr lang="uk-UA" sz="1100" dirty="0"/>
              <a:t> </a:t>
            </a:r>
            <a:r>
              <a:rPr lang="uk-UA" sz="1100" dirty="0" err="1"/>
              <a:t>взор</a:t>
            </a:r>
            <a:r>
              <a:rPr lang="uk-UA" sz="1100" dirty="0"/>
              <a:t> </a:t>
            </a:r>
            <a:r>
              <a:rPr lang="uk-UA" sz="1100" dirty="0" err="1"/>
              <a:t>твой</a:t>
            </a:r>
            <a:r>
              <a:rPr lang="uk-UA" sz="1100" dirty="0"/>
              <a:t>,</a:t>
            </a:r>
            <a:br>
              <a:rPr lang="uk-UA" sz="1100" dirty="0"/>
            </a:br>
            <a:r>
              <a:rPr lang="uk-UA" sz="1100" dirty="0"/>
              <a:t>И ложе </a:t>
            </a:r>
            <a:r>
              <a:rPr lang="uk-UA" sz="1100" dirty="0" err="1"/>
              <a:t>уступил</a:t>
            </a:r>
            <a:r>
              <a:rPr lang="uk-UA" sz="1100" dirty="0"/>
              <a:t> и, </a:t>
            </a:r>
            <a:r>
              <a:rPr lang="uk-UA" sz="1100" dirty="0" err="1"/>
              <a:t>бденьем</a:t>
            </a:r>
            <a:r>
              <a:rPr lang="uk-UA" sz="1100" dirty="0"/>
              <a:t> </a:t>
            </a:r>
            <a:r>
              <a:rPr lang="uk-UA" sz="1100" dirty="0" err="1"/>
              <a:t>истомлен</a:t>
            </a:r>
            <a:r>
              <a:rPr lang="uk-UA" sz="1100" dirty="0"/>
              <a:t>,</a:t>
            </a:r>
            <a:br>
              <a:rPr lang="uk-UA" sz="1100" dirty="0"/>
            </a:br>
            <a:r>
              <a:rPr lang="uk-UA" sz="1100" dirty="0" err="1"/>
              <a:t>Прильнул</a:t>
            </a:r>
            <a:r>
              <a:rPr lang="uk-UA" sz="1100" dirty="0"/>
              <a:t> к ногам, готов земле </a:t>
            </a:r>
            <a:r>
              <a:rPr lang="uk-UA" sz="1100" dirty="0" err="1"/>
              <a:t>отдаться</a:t>
            </a:r>
            <a:r>
              <a:rPr lang="uk-UA" sz="1100" dirty="0"/>
              <a:t> </a:t>
            </a:r>
            <a:r>
              <a:rPr lang="uk-UA" sz="1100" dirty="0" err="1"/>
              <a:t>мертвой</a:t>
            </a:r>
            <a:r>
              <a:rPr lang="uk-UA" sz="1100" dirty="0"/>
              <a:t>,</a:t>
            </a:r>
            <a:br>
              <a:rPr lang="uk-UA" sz="1100" dirty="0"/>
            </a:br>
            <a:r>
              <a:rPr lang="uk-UA" sz="1100" dirty="0" err="1"/>
              <a:t>Когда</a:t>
            </a:r>
            <a:r>
              <a:rPr lang="uk-UA" sz="1100" dirty="0"/>
              <a:t> б </a:t>
            </a:r>
            <a:r>
              <a:rPr lang="uk-UA" sz="1100" dirty="0" err="1"/>
              <a:t>ты</a:t>
            </a:r>
            <a:r>
              <a:rPr lang="uk-UA" sz="1100" dirty="0"/>
              <a:t> </a:t>
            </a:r>
            <a:r>
              <a:rPr lang="uk-UA" sz="1100" dirty="0" err="1"/>
              <a:t>перешла</a:t>
            </a:r>
            <a:r>
              <a:rPr lang="uk-UA" sz="1100" dirty="0"/>
              <a:t> так рано в </a:t>
            </a:r>
            <a:r>
              <a:rPr lang="uk-UA" sz="1100" dirty="0" err="1"/>
              <a:t>смертный</a:t>
            </a:r>
            <a:r>
              <a:rPr lang="uk-UA" sz="1100" dirty="0"/>
              <a:t> </a:t>
            </a:r>
            <a:endParaRPr lang="uk-UA" sz="1100" dirty="0" smtClean="0"/>
          </a:p>
          <a:p>
            <a:r>
              <a:rPr lang="uk-UA" sz="1100" dirty="0" smtClean="0"/>
              <a:t>сон</a:t>
            </a:r>
            <a:r>
              <a:rPr lang="uk-UA" sz="1100" dirty="0"/>
              <a:t>.</a:t>
            </a:r>
            <a:br>
              <a:rPr lang="uk-UA" sz="1100" dirty="0"/>
            </a:br>
            <a:r>
              <a:rPr lang="uk-UA" sz="1100" dirty="0"/>
              <a:t/>
            </a:r>
            <a:br>
              <a:rPr lang="uk-UA" sz="1100" dirty="0"/>
            </a:br>
            <a:r>
              <a:rPr lang="uk-UA" sz="1100" dirty="0" err="1"/>
              <a:t>Землетрясенье</a:t>
            </a:r>
            <a:r>
              <a:rPr lang="uk-UA" sz="1100" dirty="0"/>
              <a:t> </a:t>
            </a:r>
            <a:r>
              <a:rPr lang="uk-UA" sz="1100" dirty="0" err="1"/>
              <a:t>шло</a:t>
            </a:r>
            <a:r>
              <a:rPr lang="uk-UA" sz="1100" dirty="0"/>
              <a:t> и </a:t>
            </a:r>
            <a:r>
              <a:rPr lang="uk-UA" sz="1100" dirty="0" err="1"/>
              <a:t>стены</a:t>
            </a:r>
            <a:r>
              <a:rPr lang="uk-UA" sz="1100" dirty="0"/>
              <a:t> </a:t>
            </a:r>
            <a:r>
              <a:rPr lang="uk-UA" sz="1100" dirty="0" err="1"/>
              <a:t>сотрясало</a:t>
            </a:r>
            <a:r>
              <a:rPr lang="uk-UA" sz="1100" dirty="0"/>
              <a:t>,</a:t>
            </a:r>
            <a:br>
              <a:rPr lang="uk-UA" sz="1100" dirty="0"/>
            </a:br>
            <a:r>
              <a:rPr lang="uk-UA" sz="1100" dirty="0"/>
              <a:t>И все, </a:t>
            </a:r>
            <a:r>
              <a:rPr lang="uk-UA" sz="1100" dirty="0" err="1"/>
              <a:t>как</a:t>
            </a:r>
            <a:r>
              <a:rPr lang="uk-UA" sz="1100" dirty="0"/>
              <a:t> от вина, качалось </a:t>
            </a:r>
            <a:r>
              <a:rPr lang="uk-UA" sz="1100" dirty="0" err="1"/>
              <a:t>предо</a:t>
            </a:r>
            <a:r>
              <a:rPr lang="uk-UA" sz="1100" dirty="0"/>
              <a:t> </a:t>
            </a:r>
            <a:r>
              <a:rPr lang="uk-UA" sz="1100" dirty="0" err="1"/>
              <a:t>мной</a:t>
            </a:r>
            <a:r>
              <a:rPr lang="uk-UA" sz="1100" dirty="0"/>
              <a:t>.</a:t>
            </a:r>
            <a:br>
              <a:rPr lang="uk-UA" sz="1100" dirty="0"/>
            </a:br>
            <a:r>
              <a:rPr lang="uk-UA" sz="1100" dirty="0"/>
              <a:t>Кого я так </a:t>
            </a:r>
            <a:r>
              <a:rPr lang="uk-UA" sz="1100" dirty="0" err="1"/>
              <a:t>искал</a:t>
            </a:r>
            <a:r>
              <a:rPr lang="uk-UA" sz="1100" dirty="0"/>
              <a:t> </a:t>
            </a:r>
            <a:r>
              <a:rPr lang="uk-UA" sz="1100" dirty="0" err="1"/>
              <a:t>среди</a:t>
            </a:r>
            <a:r>
              <a:rPr lang="uk-UA" sz="1100" dirty="0"/>
              <a:t> пустого зала?</a:t>
            </a:r>
            <a:br>
              <a:rPr lang="uk-UA" sz="1100" dirty="0"/>
            </a:br>
            <a:r>
              <a:rPr lang="uk-UA" sz="1100" dirty="0" err="1"/>
              <a:t>Тебя</a:t>
            </a:r>
            <a:r>
              <a:rPr lang="uk-UA" sz="1100" dirty="0"/>
              <a:t>. Кому </a:t>
            </a:r>
            <a:r>
              <a:rPr lang="uk-UA" sz="1100" dirty="0" err="1"/>
              <a:t>спасал</a:t>
            </a:r>
            <a:r>
              <a:rPr lang="uk-UA" sz="1100" dirty="0"/>
              <a:t> я </a:t>
            </a:r>
            <a:r>
              <a:rPr lang="uk-UA" sz="1100" dirty="0" err="1"/>
              <a:t>жизнь</a:t>
            </a:r>
            <a:r>
              <a:rPr lang="uk-UA" sz="1100" dirty="0"/>
              <a:t>? Тебе </a:t>
            </a:r>
            <a:r>
              <a:rPr lang="uk-UA" sz="1100" dirty="0" err="1"/>
              <a:t>одной</a:t>
            </a:r>
            <a:r>
              <a:rPr lang="uk-UA" sz="1100" dirty="0"/>
              <a:t>.</a:t>
            </a:r>
            <a:br>
              <a:rPr lang="uk-UA" sz="1100" dirty="0"/>
            </a:br>
            <a:r>
              <a:rPr lang="uk-UA" sz="1100" dirty="0"/>
              <a:t/>
            </a:r>
            <a:br>
              <a:rPr lang="uk-UA" sz="1100" dirty="0"/>
            </a:br>
            <a:r>
              <a:rPr lang="uk-UA" sz="1100" dirty="0"/>
              <a:t>И </a:t>
            </a:r>
            <a:r>
              <a:rPr lang="uk-UA" sz="1100" dirty="0" err="1"/>
              <a:t>судорожный</a:t>
            </a:r>
            <a:r>
              <a:rPr lang="uk-UA" sz="1100" dirty="0"/>
              <a:t> </a:t>
            </a:r>
            <a:r>
              <a:rPr lang="uk-UA" sz="1100" dirty="0" err="1"/>
              <a:t>вздох</a:t>
            </a:r>
            <a:r>
              <a:rPr lang="uk-UA" sz="1100" dirty="0"/>
              <a:t> спирало мне </a:t>
            </a:r>
            <a:r>
              <a:rPr lang="uk-UA" sz="1100" dirty="0" smtClean="0"/>
              <a:t>с</a:t>
            </a:r>
          </a:p>
          <a:p>
            <a:r>
              <a:rPr lang="uk-UA" sz="1100" dirty="0" err="1" smtClean="0"/>
              <a:t>траданье</a:t>
            </a:r>
            <a:r>
              <a:rPr lang="uk-UA" sz="1100" dirty="0"/>
              <a:t>,</a:t>
            </a:r>
            <a:br>
              <a:rPr lang="uk-UA" sz="1100" dirty="0"/>
            </a:br>
            <a:r>
              <a:rPr lang="uk-UA" sz="1100" dirty="0"/>
              <a:t>Уж погасала </a:t>
            </a:r>
            <a:r>
              <a:rPr lang="uk-UA" sz="1100" dirty="0" err="1"/>
              <a:t>мысль</a:t>
            </a:r>
            <a:r>
              <a:rPr lang="uk-UA" sz="1100" dirty="0"/>
              <a:t>, уже </a:t>
            </a:r>
            <a:r>
              <a:rPr lang="uk-UA" sz="1100" dirty="0" err="1"/>
              <a:t>язык</a:t>
            </a:r>
            <a:r>
              <a:rPr lang="uk-UA" sz="1100" dirty="0"/>
              <a:t> </a:t>
            </a:r>
            <a:r>
              <a:rPr lang="uk-UA" sz="1100" dirty="0" err="1"/>
              <a:t>немел</a:t>
            </a:r>
            <a:r>
              <a:rPr lang="uk-UA" sz="1100" dirty="0"/>
              <a:t>,</a:t>
            </a:r>
            <a:br>
              <a:rPr lang="uk-UA" sz="1100" dirty="0"/>
            </a:br>
            <a:r>
              <a:rPr lang="uk-UA" sz="1100" dirty="0"/>
              <a:t>Тебе, </a:t>
            </a:r>
            <a:r>
              <a:rPr lang="uk-UA" sz="1100" dirty="0" err="1"/>
              <a:t>тебе</a:t>
            </a:r>
            <a:r>
              <a:rPr lang="uk-UA" sz="1100" dirty="0"/>
              <a:t> </a:t>
            </a:r>
            <a:r>
              <a:rPr lang="uk-UA" sz="1100" dirty="0" err="1"/>
              <a:t>даря</a:t>
            </a:r>
            <a:r>
              <a:rPr lang="uk-UA" sz="1100" dirty="0"/>
              <a:t> </a:t>
            </a:r>
            <a:r>
              <a:rPr lang="uk-UA" sz="1100" dirty="0" err="1"/>
              <a:t>последнее</a:t>
            </a:r>
            <a:r>
              <a:rPr lang="uk-UA" sz="1100" dirty="0"/>
              <a:t> </a:t>
            </a:r>
            <a:r>
              <a:rPr lang="uk-UA" sz="1100" dirty="0" err="1"/>
              <a:t>дыханье</a:t>
            </a:r>
            <a:r>
              <a:rPr lang="uk-UA" sz="1100" dirty="0"/>
              <a:t>,</a:t>
            </a:r>
            <a:br>
              <a:rPr lang="uk-UA" sz="1100" dirty="0"/>
            </a:br>
            <a:r>
              <a:rPr lang="uk-UA" sz="1100" dirty="0"/>
              <a:t>Ах, </a:t>
            </a:r>
            <a:r>
              <a:rPr lang="uk-UA" sz="1100" dirty="0" err="1"/>
              <a:t>чаще</a:t>
            </a:r>
            <a:r>
              <a:rPr lang="uk-UA" sz="1100" dirty="0"/>
              <a:t>, </a:t>
            </a:r>
            <a:r>
              <a:rPr lang="uk-UA" sz="1100" dirty="0" err="1"/>
              <a:t>чем</a:t>
            </a:r>
            <a:r>
              <a:rPr lang="uk-UA" sz="1100" dirty="0"/>
              <a:t> </a:t>
            </a:r>
            <a:r>
              <a:rPr lang="uk-UA" sz="1100" dirty="0" err="1"/>
              <a:t>должно</a:t>
            </a:r>
            <a:r>
              <a:rPr lang="uk-UA" sz="1100" dirty="0"/>
              <a:t>, </a:t>
            </a:r>
            <a:r>
              <a:rPr lang="uk-UA" sz="1100" dirty="0" err="1"/>
              <a:t>мой</a:t>
            </a:r>
            <a:r>
              <a:rPr lang="uk-UA" sz="1100" dirty="0"/>
              <a:t> дух к тебе </a:t>
            </a:r>
            <a:endParaRPr lang="uk-UA" sz="1100" dirty="0" smtClean="0"/>
          </a:p>
          <a:p>
            <a:r>
              <a:rPr lang="uk-UA" sz="1100" dirty="0" err="1" smtClean="0"/>
              <a:t>летел</a:t>
            </a:r>
            <a:r>
              <a:rPr lang="uk-UA" sz="1100" dirty="0"/>
              <a:t>.</a:t>
            </a:r>
            <a:br>
              <a:rPr lang="uk-UA" sz="1100" dirty="0"/>
            </a:br>
            <a:r>
              <a:rPr lang="uk-UA" sz="1100" dirty="0"/>
              <a:t/>
            </a:r>
            <a:br>
              <a:rPr lang="uk-UA" sz="1100" dirty="0"/>
            </a:br>
            <a:r>
              <a:rPr lang="uk-UA" sz="1100" dirty="0"/>
              <a:t>О, </a:t>
            </a:r>
            <a:r>
              <a:rPr lang="uk-UA" sz="1100" dirty="0" err="1"/>
              <a:t>многое</a:t>
            </a:r>
            <a:r>
              <a:rPr lang="uk-UA" sz="1100" dirty="0"/>
              <a:t> </a:t>
            </a:r>
            <a:r>
              <a:rPr lang="uk-UA" sz="1100" dirty="0" err="1"/>
              <a:t>прошло</a:t>
            </a:r>
            <a:r>
              <a:rPr lang="uk-UA" sz="1100" dirty="0"/>
              <a:t>; </a:t>
            </a:r>
            <a:r>
              <a:rPr lang="uk-UA" sz="1100" dirty="0" err="1"/>
              <a:t>но</a:t>
            </a:r>
            <a:r>
              <a:rPr lang="uk-UA" sz="1100" dirty="0"/>
              <a:t> </a:t>
            </a:r>
            <a:r>
              <a:rPr lang="uk-UA" sz="1100" dirty="0" err="1"/>
              <a:t>ты</a:t>
            </a:r>
            <a:r>
              <a:rPr lang="uk-UA" sz="1100" dirty="0"/>
              <a:t> не полюбила,</a:t>
            </a:r>
            <a:br>
              <a:rPr lang="uk-UA" sz="1100" dirty="0"/>
            </a:br>
            <a:r>
              <a:rPr lang="uk-UA" sz="1100" dirty="0" err="1"/>
              <a:t>Ты</a:t>
            </a:r>
            <a:r>
              <a:rPr lang="uk-UA" sz="1100" dirty="0"/>
              <a:t> не </a:t>
            </a:r>
            <a:r>
              <a:rPr lang="uk-UA" sz="1100" dirty="0" err="1"/>
              <a:t>полюбишь</a:t>
            </a:r>
            <a:r>
              <a:rPr lang="uk-UA" sz="1100" dirty="0"/>
              <a:t>, </a:t>
            </a:r>
            <a:r>
              <a:rPr lang="uk-UA" sz="1100" dirty="0" err="1"/>
              <a:t>нет</a:t>
            </a:r>
            <a:r>
              <a:rPr lang="uk-UA" sz="1100" dirty="0"/>
              <a:t>! </a:t>
            </a:r>
            <a:r>
              <a:rPr lang="uk-UA" sz="1100" dirty="0" err="1"/>
              <a:t>Всегда</a:t>
            </a:r>
            <a:r>
              <a:rPr lang="uk-UA" sz="1100" dirty="0"/>
              <a:t> вольна </a:t>
            </a:r>
            <a:r>
              <a:rPr lang="uk-UA" sz="1100" dirty="0" err="1"/>
              <a:t>любовь</a:t>
            </a:r>
            <a:r>
              <a:rPr lang="uk-UA" sz="1100" dirty="0"/>
              <a:t>.</a:t>
            </a:r>
            <a:br>
              <a:rPr lang="uk-UA" sz="1100" dirty="0"/>
            </a:br>
            <a:r>
              <a:rPr lang="uk-UA" sz="1100" dirty="0"/>
              <a:t>Я не виню </a:t>
            </a:r>
            <a:r>
              <a:rPr lang="uk-UA" sz="1100" dirty="0" err="1"/>
              <a:t>тебя</a:t>
            </a:r>
            <a:r>
              <a:rPr lang="uk-UA" sz="1100" dirty="0"/>
              <a:t>, </a:t>
            </a:r>
            <a:r>
              <a:rPr lang="uk-UA" sz="1100" dirty="0" err="1"/>
              <a:t>но</a:t>
            </a:r>
            <a:r>
              <a:rPr lang="uk-UA" sz="1100" dirty="0"/>
              <a:t> мне судьба судила -</a:t>
            </a:r>
            <a:br>
              <a:rPr lang="uk-UA" sz="1100" dirty="0"/>
            </a:br>
            <a:r>
              <a:rPr lang="uk-UA" sz="1100" dirty="0" err="1"/>
              <a:t>Преступно</a:t>
            </a:r>
            <a:r>
              <a:rPr lang="uk-UA" sz="1100" dirty="0"/>
              <a:t>, без </a:t>
            </a:r>
            <a:r>
              <a:rPr lang="uk-UA" sz="1100" dirty="0" err="1"/>
              <a:t>надежд</a:t>
            </a:r>
            <a:r>
              <a:rPr lang="uk-UA" sz="1100" dirty="0"/>
              <a:t>, - любить все </a:t>
            </a:r>
            <a:r>
              <a:rPr lang="uk-UA" sz="1100" dirty="0" err="1"/>
              <a:t>вновь</a:t>
            </a:r>
            <a:r>
              <a:rPr lang="uk-UA" sz="1100" dirty="0"/>
              <a:t> и </a:t>
            </a:r>
            <a:r>
              <a:rPr lang="uk-UA" sz="1100" dirty="0" err="1"/>
              <a:t>вновь</a:t>
            </a:r>
            <a:r>
              <a:rPr lang="uk-UA" sz="1100" dirty="0"/>
              <a:t>.</a:t>
            </a:r>
          </a:p>
        </p:txBody>
      </p:sp>
    </p:spTree>
    <p:extLst>
      <p:ext uri="{BB962C8B-B14F-4D97-AF65-F5344CB8AC3E}">
        <p14:creationId xmlns:p14="http://schemas.microsoft.com/office/powerpoint/2010/main" val="1570251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upload.wikimedia.org/wikipedia/uk/thumb/8/89/Byron_Bay_Lighthouse_Aerial_Photograph.jpg/300px-Byron_Bay_Lighthouse_Aerial_Photograph.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421457" y="1124744"/>
            <a:ext cx="5256584" cy="3168352"/>
          </a:xfrm>
          <a:prstGeom prst="rect">
            <a:avLst/>
          </a:prstGeom>
          <a:noFill/>
          <a:ln>
            <a:noFill/>
          </a:ln>
        </p:spPr>
      </p:pic>
      <p:sp>
        <p:nvSpPr>
          <p:cNvPr id="3" name="Облако 2"/>
          <p:cNvSpPr/>
          <p:nvPr/>
        </p:nvSpPr>
        <p:spPr>
          <a:xfrm>
            <a:off x="1403648" y="137989"/>
            <a:ext cx="5184576" cy="842739"/>
          </a:xfrm>
          <a:prstGeom prst="cloud">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uk-UA" sz="2800" dirty="0"/>
              <a:t>Байрон (мис)</a:t>
            </a:r>
          </a:p>
        </p:txBody>
      </p:sp>
      <p:sp>
        <p:nvSpPr>
          <p:cNvPr id="4" name="Прямоугольник 3"/>
          <p:cNvSpPr/>
          <p:nvPr/>
        </p:nvSpPr>
        <p:spPr>
          <a:xfrm>
            <a:off x="245815" y="4437112"/>
            <a:ext cx="8496944" cy="1569660"/>
          </a:xfrm>
          <a:prstGeom prst="rect">
            <a:avLst/>
          </a:prstGeom>
        </p:spPr>
        <p:txBody>
          <a:bodyPr wrap="square">
            <a:spAutoFit/>
          </a:bodyPr>
          <a:lstStyle/>
          <a:p>
            <a:r>
              <a:rPr lang="uk-UA" sz="1600" dirty="0" err="1"/>
              <a:t>Байро́н</a:t>
            </a:r>
            <a:r>
              <a:rPr lang="uk-UA" sz="1600" dirty="0"/>
              <a:t> </a:t>
            </a:r>
            <a:r>
              <a:rPr lang="uk-UA" sz="1600" dirty="0" smtClean="0"/>
              <a:t>(англ.</a:t>
            </a:r>
            <a:r>
              <a:rPr lang="uk-UA" sz="1600" dirty="0"/>
              <a:t> </a:t>
            </a:r>
            <a:r>
              <a:rPr lang="uk-UA" sz="1600" dirty="0" err="1"/>
              <a:t>Cape</a:t>
            </a:r>
            <a:r>
              <a:rPr lang="uk-UA" sz="1600" dirty="0"/>
              <a:t> Byron) — мис, крайня східна точка </a:t>
            </a:r>
            <a:r>
              <a:rPr lang="uk-UA" sz="1600" dirty="0" smtClean="0"/>
              <a:t>Австралії (153</a:t>
            </a:r>
            <a:r>
              <a:rPr lang="uk-UA" sz="1600" dirty="0"/>
              <a:t>° 39' сх. д. і 28° 38' пд. ш.).</a:t>
            </a:r>
          </a:p>
          <a:p>
            <a:r>
              <a:rPr lang="uk-UA" sz="1600" dirty="0"/>
              <a:t>Мис був названий британським дослідником капітаном </a:t>
            </a:r>
            <a:r>
              <a:rPr lang="uk-UA" sz="1600" dirty="0" smtClean="0"/>
              <a:t>Джеймсом </a:t>
            </a:r>
            <a:r>
              <a:rPr lang="uk-UA" sz="1600" dirty="0" err="1" smtClean="0"/>
              <a:t>Куком</a:t>
            </a:r>
            <a:r>
              <a:rPr lang="uk-UA" sz="1600" dirty="0" smtClean="0"/>
              <a:t>, </a:t>
            </a:r>
            <a:r>
              <a:rPr lang="uk-UA" sz="1600" dirty="0"/>
              <a:t>коли його корабель проходив повз </a:t>
            </a:r>
            <a:r>
              <a:rPr lang="uk-UA" sz="1600" dirty="0" err="1"/>
              <a:t>ми</a:t>
            </a:r>
            <a:r>
              <a:rPr lang="uk-UA" sz="1600" dirty="0"/>
              <a:t>с </a:t>
            </a:r>
            <a:r>
              <a:rPr lang="uk-UA" sz="1600" dirty="0" smtClean="0"/>
              <a:t>15 травня 1770, </a:t>
            </a:r>
            <a:r>
              <a:rPr lang="uk-UA" sz="1600" dirty="0"/>
              <a:t>у вшанування британського віце-адмірала </a:t>
            </a:r>
            <a:r>
              <a:rPr lang="uk-UA" sz="1600" dirty="0" smtClean="0"/>
              <a:t>Джона Байрона, </a:t>
            </a:r>
            <a:r>
              <a:rPr lang="uk-UA" sz="1600" dirty="0"/>
              <a:t>який здійснив кругосвітню подорож на кораблі «Дельфін» </a:t>
            </a:r>
            <a:r>
              <a:rPr lang="uk-UA" sz="1600" dirty="0" smtClean="0"/>
              <a:t>в1764 - 1766</a:t>
            </a:r>
            <a:r>
              <a:rPr lang="uk-UA" sz="1600" dirty="0"/>
              <a:t> рр.</a:t>
            </a:r>
          </a:p>
        </p:txBody>
      </p:sp>
    </p:spTree>
    <p:extLst>
      <p:ext uri="{BB962C8B-B14F-4D97-AF65-F5344CB8AC3E}">
        <p14:creationId xmlns:p14="http://schemas.microsoft.com/office/powerpoint/2010/main" val="4018913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Байрон-Бей">
            <a:hlinkClick r:id="rId2" tooltip="&quot;Байрон-Бей&quot;"/>
          </p:cNvPr>
          <p:cNvPicPr/>
          <p:nvPr/>
        </p:nvPicPr>
        <p:blipFill>
          <a:blip r:embed="rId3">
            <a:extLst>
              <a:ext uri="{28A0092B-C50C-407E-A947-70E740481C1C}">
                <a14:useLocalDpi xmlns:a14="http://schemas.microsoft.com/office/drawing/2010/main" val="0"/>
              </a:ext>
            </a:extLst>
          </a:blip>
          <a:srcRect/>
          <a:stretch>
            <a:fillRect/>
          </a:stretch>
        </p:blipFill>
        <p:spPr bwMode="auto">
          <a:xfrm>
            <a:off x="323528" y="1052736"/>
            <a:ext cx="4176464" cy="2448272"/>
          </a:xfrm>
          <a:prstGeom prst="rect">
            <a:avLst/>
          </a:prstGeom>
          <a:noFill/>
          <a:ln>
            <a:noFill/>
          </a:ln>
        </p:spPr>
      </p:pic>
      <p:sp>
        <p:nvSpPr>
          <p:cNvPr id="3" name="Двойная волна 2"/>
          <p:cNvSpPr/>
          <p:nvPr/>
        </p:nvSpPr>
        <p:spPr>
          <a:xfrm>
            <a:off x="1619672" y="188640"/>
            <a:ext cx="4892352" cy="720080"/>
          </a:xfrm>
          <a:prstGeom prst="doubleWave">
            <a:avLst>
              <a:gd name="adj1" fmla="val 12500"/>
              <a:gd name="adj2" fmla="val -1450"/>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uk-UA" sz="2400" dirty="0" smtClean="0"/>
              <a:t>Байрон - Бей</a:t>
            </a:r>
            <a:endParaRPr lang="uk-UA" sz="2400" dirty="0"/>
          </a:p>
        </p:txBody>
      </p:sp>
      <p:sp>
        <p:nvSpPr>
          <p:cNvPr id="4" name="Прямоугольник 3"/>
          <p:cNvSpPr/>
          <p:nvPr/>
        </p:nvSpPr>
        <p:spPr>
          <a:xfrm>
            <a:off x="251520" y="3684871"/>
            <a:ext cx="8496944" cy="954107"/>
          </a:xfrm>
          <a:prstGeom prst="rect">
            <a:avLst/>
          </a:prstGeom>
        </p:spPr>
        <p:txBody>
          <a:bodyPr wrap="square">
            <a:spAutoFit/>
          </a:bodyPr>
          <a:lstStyle/>
          <a:p>
            <a:pPr algn="just"/>
            <a:r>
              <a:rPr lang="uk-UA" sz="1400" b="1" dirty="0"/>
              <a:t>Байрон-Бей</a:t>
            </a:r>
            <a:r>
              <a:rPr lang="uk-UA" sz="1400" dirty="0"/>
              <a:t> </a:t>
            </a:r>
            <a:r>
              <a:rPr lang="uk-UA" sz="1400" dirty="0" smtClean="0"/>
              <a:t>(англ.</a:t>
            </a:r>
            <a:r>
              <a:rPr lang="uk-UA" sz="1400" dirty="0"/>
              <a:t> </a:t>
            </a:r>
            <a:r>
              <a:rPr lang="uk-UA" sz="1400" i="1" dirty="0" err="1"/>
              <a:t>Byron</a:t>
            </a:r>
            <a:r>
              <a:rPr lang="uk-UA" sz="1400" i="1" dirty="0"/>
              <a:t> Bay</a:t>
            </a:r>
            <a:r>
              <a:rPr lang="uk-UA" sz="1400" dirty="0"/>
              <a:t>) — місто </a:t>
            </a:r>
            <a:r>
              <a:rPr lang="uk-UA" sz="1400" dirty="0" err="1"/>
              <a:t>в </a:t>
            </a:r>
            <a:r>
              <a:rPr lang="uk-UA" sz="1400" dirty="0" err="1" smtClean="0"/>
              <a:t>Австралії</a:t>
            </a:r>
            <a:r>
              <a:rPr lang="uk-UA" sz="1400" dirty="0"/>
              <a:t> в штаті </a:t>
            </a:r>
            <a:r>
              <a:rPr lang="uk-UA" sz="1400" dirty="0" smtClean="0"/>
              <a:t>Новий </a:t>
            </a:r>
            <a:r>
              <a:rPr lang="uk-UA" sz="1400" dirty="0" err="1" smtClean="0"/>
              <a:t>Південий</a:t>
            </a:r>
            <a:r>
              <a:rPr lang="uk-UA" sz="1400" dirty="0" smtClean="0"/>
              <a:t> Уельс, </a:t>
            </a:r>
            <a:r>
              <a:rPr lang="uk-UA" sz="1400" dirty="0"/>
              <a:t>центр однойменного округу.</a:t>
            </a:r>
          </a:p>
          <a:p>
            <a:pPr algn="just"/>
            <a:r>
              <a:rPr lang="uk-UA" sz="1400" dirty="0"/>
              <a:t>Знаходиться у </a:t>
            </a:r>
            <a:r>
              <a:rPr lang="uk-UA" sz="1400" dirty="0" err="1"/>
              <a:t>найсхіднішій</a:t>
            </a:r>
            <a:r>
              <a:rPr lang="uk-UA" sz="1400" dirty="0"/>
              <a:t> точці Австралії, у 759 кілометрах на північ </a:t>
            </a:r>
            <a:r>
              <a:rPr lang="uk-UA" sz="1400" dirty="0" err="1"/>
              <a:t>від </a:t>
            </a:r>
            <a:r>
              <a:rPr lang="uk-UA" sz="1400" dirty="0" err="1" smtClean="0"/>
              <a:t>Сідн</a:t>
            </a:r>
            <a:r>
              <a:rPr lang="uk-UA" sz="1400" dirty="0" smtClean="0"/>
              <a:t>ея</a:t>
            </a:r>
            <a:r>
              <a:rPr lang="uk-UA" sz="1400" dirty="0"/>
              <a:t> і в 140 кілометрах на південь </a:t>
            </a:r>
            <a:r>
              <a:rPr lang="uk-UA" sz="1400" dirty="0" smtClean="0"/>
              <a:t>відБрісбена. </a:t>
            </a:r>
            <a:r>
              <a:rPr lang="uk-UA" sz="1400" dirty="0"/>
              <a:t>За даними перепису 2006 року населення міста складало 4981 чоловік.</a:t>
            </a:r>
          </a:p>
        </p:txBody>
      </p:sp>
      <p:pic>
        <p:nvPicPr>
          <p:cNvPr id="5" name="Рисунок 4" descr="Byron Lighthouse looking south 2004-28-12.JPG">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4860032" y="1052736"/>
            <a:ext cx="3600400" cy="2448271"/>
          </a:xfrm>
          <a:prstGeom prst="rect">
            <a:avLst/>
          </a:prstGeom>
          <a:noFill/>
          <a:ln>
            <a:noFill/>
          </a:ln>
        </p:spPr>
      </p:pic>
      <p:sp>
        <p:nvSpPr>
          <p:cNvPr id="6" name="Прямоугольник 5"/>
          <p:cNvSpPr/>
          <p:nvPr/>
        </p:nvSpPr>
        <p:spPr>
          <a:xfrm>
            <a:off x="323528" y="4636671"/>
            <a:ext cx="8424936" cy="954107"/>
          </a:xfrm>
          <a:prstGeom prst="rect">
            <a:avLst/>
          </a:prstGeom>
        </p:spPr>
        <p:txBody>
          <a:bodyPr wrap="square">
            <a:spAutoFit/>
          </a:bodyPr>
          <a:lstStyle/>
          <a:p>
            <a:r>
              <a:rPr lang="uk-UA" sz="1400" dirty="0"/>
              <a:t>Назву місто отримало від затоки, яка в свою чергу отримала назву від </a:t>
            </a:r>
            <a:r>
              <a:rPr lang="uk-UA" sz="1400" dirty="0" smtClean="0"/>
              <a:t>мису Байрона, </a:t>
            </a:r>
            <a:r>
              <a:rPr lang="uk-UA" sz="1400" dirty="0"/>
              <a:t>названому так </a:t>
            </a:r>
            <a:r>
              <a:rPr lang="uk-UA" sz="1400" dirty="0" smtClean="0"/>
              <a:t>Джеймсом Куком</a:t>
            </a:r>
            <a:r>
              <a:rPr lang="uk-UA" sz="1400" dirty="0"/>
              <a:t> на честь </a:t>
            </a:r>
            <a:r>
              <a:rPr lang="uk-UA" sz="1400" dirty="0" smtClean="0"/>
              <a:t>Джона Байрона </a:t>
            </a:r>
            <a:r>
              <a:rPr lang="uk-UA" sz="1400" dirty="0"/>
              <a:t> — англійського адмірала, який здійснив кругосвітнє плавання на кораблі </a:t>
            </a:r>
            <a:r>
              <a:rPr lang="uk-UA" sz="1400" i="1" dirty="0"/>
              <a:t>«HMS Dolphin».</a:t>
            </a:r>
            <a:r>
              <a:rPr lang="uk-UA" sz="1400" dirty="0"/>
              <a:t> Джон Байрон — дід знаменитого британського поета </a:t>
            </a:r>
            <a:r>
              <a:rPr lang="uk-UA" sz="1400" dirty="0" smtClean="0"/>
              <a:t>Джона Байрона.</a:t>
            </a:r>
            <a:endParaRPr lang="uk-UA" sz="1400" dirty="0"/>
          </a:p>
        </p:txBody>
      </p:sp>
      <p:sp>
        <p:nvSpPr>
          <p:cNvPr id="7" name="TextBox 6"/>
          <p:cNvSpPr txBox="1"/>
          <p:nvPr/>
        </p:nvSpPr>
        <p:spPr>
          <a:xfrm>
            <a:off x="6512024" y="6381328"/>
            <a:ext cx="1962397" cy="369332"/>
          </a:xfrm>
          <a:prstGeom prst="rect">
            <a:avLst/>
          </a:prstGeom>
          <a:noFill/>
        </p:spPr>
        <p:txBody>
          <a:bodyPr wrap="none" rtlCol="0">
            <a:spAutoFit/>
          </a:bodyPr>
          <a:lstStyle/>
          <a:p>
            <a:r>
              <a:rPr lang="uk-UA" dirty="0" err="1" smtClean="0"/>
              <a:t>Борейко</a:t>
            </a:r>
            <a:r>
              <a:rPr lang="uk-UA" smtClean="0"/>
              <a:t> Альона</a:t>
            </a:r>
            <a:endParaRPr lang="uk-UA"/>
          </a:p>
        </p:txBody>
      </p:sp>
    </p:spTree>
    <p:extLst>
      <p:ext uri="{BB962C8B-B14F-4D97-AF65-F5344CB8AC3E}">
        <p14:creationId xmlns:p14="http://schemas.microsoft.com/office/powerpoint/2010/main" val="3617343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rotWithShape="1">
          <a:blip r:embed="rId2">
            <a:extLst>
              <a:ext uri="{28A0092B-C50C-407E-A947-70E740481C1C}">
                <a14:useLocalDpi xmlns:a14="http://schemas.microsoft.com/office/drawing/2010/main" val="0"/>
              </a:ext>
            </a:extLst>
          </a:blip>
          <a:srcRect b="7067"/>
          <a:stretch/>
        </p:blipFill>
        <p:spPr>
          <a:xfrm>
            <a:off x="0" y="44625"/>
            <a:ext cx="4499992" cy="6120680"/>
          </a:xfrm>
          <a:prstGeom prst="ellipse">
            <a:avLst/>
          </a:prstGeom>
          <a:ln>
            <a:noFill/>
          </a:ln>
          <a:effectLst>
            <a:softEdge rad="112500"/>
          </a:effectLst>
        </p:spPr>
      </p:pic>
      <p:sp>
        <p:nvSpPr>
          <p:cNvPr id="3" name="Лента лицом вниз 2"/>
          <p:cNvSpPr/>
          <p:nvPr/>
        </p:nvSpPr>
        <p:spPr>
          <a:xfrm>
            <a:off x="3707904" y="188640"/>
            <a:ext cx="4824536" cy="720080"/>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dirty="0" smtClean="0"/>
              <a:t>Біографія</a:t>
            </a:r>
            <a:endParaRPr lang="uk-UA" sz="2800" dirty="0"/>
          </a:p>
        </p:txBody>
      </p:sp>
      <p:sp>
        <p:nvSpPr>
          <p:cNvPr id="8" name="Прямоугольник 7"/>
          <p:cNvSpPr/>
          <p:nvPr/>
        </p:nvSpPr>
        <p:spPr>
          <a:xfrm>
            <a:off x="4355976" y="1124742"/>
            <a:ext cx="4572000" cy="2585323"/>
          </a:xfrm>
          <a:prstGeom prst="rect">
            <a:avLst/>
          </a:prstGeom>
        </p:spPr>
        <p:txBody>
          <a:bodyPr>
            <a:spAutoFit/>
          </a:bodyPr>
          <a:lstStyle/>
          <a:p>
            <a:r>
              <a:rPr lang="uk-UA" b="1" dirty="0"/>
              <a:t>Джордж </a:t>
            </a:r>
            <a:r>
              <a:rPr lang="uk-UA" b="1" dirty="0" err="1"/>
              <a:t>Го́рдон</a:t>
            </a:r>
            <a:r>
              <a:rPr lang="uk-UA" b="1" dirty="0"/>
              <a:t> </a:t>
            </a:r>
            <a:r>
              <a:rPr lang="uk-UA" b="1" dirty="0" err="1"/>
              <a:t>Ба́йрон</a:t>
            </a:r>
            <a:r>
              <a:rPr lang="uk-UA" dirty="0"/>
              <a:t>, шостий барон Байрон </a:t>
            </a:r>
            <a:r>
              <a:rPr lang="uk-UA" dirty="0" smtClean="0"/>
              <a:t>(англ. </a:t>
            </a:r>
            <a:r>
              <a:rPr lang="uk-UA" i="1" dirty="0" err="1" smtClean="0"/>
              <a:t>George</a:t>
            </a:r>
            <a:r>
              <a:rPr lang="uk-UA" i="1" dirty="0" smtClean="0"/>
              <a:t> </a:t>
            </a:r>
            <a:r>
              <a:rPr lang="uk-UA" i="1" dirty="0" err="1"/>
              <a:t>Gordon</a:t>
            </a:r>
            <a:r>
              <a:rPr lang="uk-UA" i="1" dirty="0"/>
              <a:t> </a:t>
            </a:r>
            <a:r>
              <a:rPr lang="uk-UA" i="1" dirty="0" err="1"/>
              <a:t>Byron</a:t>
            </a:r>
            <a:r>
              <a:rPr lang="uk-UA" dirty="0"/>
              <a:t>) (* </a:t>
            </a:r>
            <a:r>
              <a:rPr lang="uk-UA" dirty="0" smtClean="0"/>
              <a:t>22 січня 1788, Лондон—</a:t>
            </a:r>
            <a:r>
              <a:rPr lang="uk-UA" dirty="0"/>
              <a:t> </a:t>
            </a:r>
            <a:r>
              <a:rPr lang="uk-UA" dirty="0" smtClean="0"/>
              <a:t>†</a:t>
            </a:r>
            <a:r>
              <a:rPr lang="uk-UA" dirty="0"/>
              <a:t> </a:t>
            </a:r>
            <a:r>
              <a:rPr lang="uk-UA" dirty="0" smtClean="0"/>
              <a:t>19 квітня 1824, </a:t>
            </a:r>
            <a:r>
              <a:rPr lang="uk-UA" dirty="0" err="1" smtClean="0"/>
              <a:t>Месолонгіон</a:t>
            </a:r>
            <a:r>
              <a:rPr lang="uk-UA" dirty="0" smtClean="0"/>
              <a:t>, Греція)</a:t>
            </a:r>
            <a:r>
              <a:rPr lang="uk-UA" dirty="0"/>
              <a:t> — англійський поет, який став </a:t>
            </a:r>
            <a:r>
              <a:rPr lang="uk-UA" dirty="0" err="1"/>
              <a:t>символом </a:t>
            </a:r>
            <a:r>
              <a:rPr lang="uk-UA" dirty="0" err="1" smtClean="0"/>
              <a:t>ром</a:t>
            </a:r>
            <a:r>
              <a:rPr lang="uk-UA" dirty="0" smtClean="0"/>
              <a:t>антизму</a:t>
            </a:r>
            <a:r>
              <a:rPr lang="uk-UA" dirty="0"/>
              <a:t> і політичного </a:t>
            </a:r>
            <a:r>
              <a:rPr lang="uk-UA" dirty="0" smtClean="0"/>
              <a:t>лібералізму</a:t>
            </a:r>
            <a:r>
              <a:rPr lang="uk-UA" dirty="0"/>
              <a:t> в Європі </a:t>
            </a:r>
            <a:r>
              <a:rPr lang="uk-UA" dirty="0" smtClean="0"/>
              <a:t>ХІХ</a:t>
            </a:r>
            <a:r>
              <a:rPr lang="uk-UA" dirty="0"/>
              <a:t> століття. </a:t>
            </a:r>
            <a:r>
              <a:rPr lang="uk-UA" dirty="0" smtClean="0"/>
              <a:t>Учасник </a:t>
            </a:r>
            <a:r>
              <a:rPr lang="uk-UA" dirty="0" err="1" smtClean="0"/>
              <a:t>Грецько</a:t>
            </a:r>
            <a:r>
              <a:rPr lang="uk-UA" dirty="0" smtClean="0"/>
              <a:t> революції.</a:t>
            </a:r>
            <a:endParaRPr lang="uk-UA" dirty="0"/>
          </a:p>
        </p:txBody>
      </p:sp>
      <p:pic>
        <p:nvPicPr>
          <p:cNvPr id="1026" name="Рисунок 21" descr="Подпись">
            <a:hlinkClick r:id="rId3" tooltip="&quot;Подпись&quo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39952" y="5301208"/>
            <a:ext cx="3333820" cy="122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5272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52064"/>
            <a:ext cx="8568952" cy="3631763"/>
          </a:xfrm>
          <a:prstGeom prst="rect">
            <a:avLst/>
          </a:prstGeom>
        </p:spPr>
        <p:txBody>
          <a:bodyPr wrap="square" anchor="b">
            <a:spAutoFit/>
          </a:bodyPr>
          <a:lstStyle/>
          <a:p>
            <a:r>
              <a:rPr lang="uk-UA" dirty="0"/>
              <a:t> </a:t>
            </a:r>
            <a:r>
              <a:rPr lang="uk-UA" sz="3200" dirty="0" smtClean="0"/>
              <a:t> </a:t>
            </a:r>
            <a:r>
              <a:rPr lang="uk-UA" b="1" dirty="0" smtClean="0"/>
              <a:t>Дитинство</a:t>
            </a:r>
          </a:p>
          <a:p>
            <a:endParaRPr lang="uk-UA" sz="1100" dirty="0"/>
          </a:p>
          <a:p>
            <a:pPr algn="just"/>
            <a:r>
              <a:rPr lang="uk-UA" sz="1100" dirty="0"/>
              <a:t>  Бідність, в якій народився Байрон, і від якої не позбавив його титул лорда, дала напрям його майбутній кар'єрі. Коли він народився (на </a:t>
            </a:r>
            <a:r>
              <a:rPr lang="uk-UA" sz="1100" dirty="0" err="1"/>
              <a:t>Холл-стріт</a:t>
            </a:r>
            <a:r>
              <a:rPr lang="uk-UA" sz="1100" dirty="0"/>
              <a:t> в Лондоні, 22 січня 1788 року), отець його вже спустив всі свої землі, а мати повернулася з Європи з невеликими залишками свого стану. Леді Байрон поселилася в </a:t>
            </a:r>
            <a:r>
              <a:rPr lang="uk-UA" sz="1100" dirty="0" err="1"/>
              <a:t>Абердіне</a:t>
            </a:r>
            <a:r>
              <a:rPr lang="uk-UA" sz="1100" dirty="0"/>
              <a:t>, і її «кульгавий хлопчисько», як вона називала сина, був відданий на рік в приватну школу, потім переведений в класичну гімназію. Про дитячі витівки Байрона розповідають багато історій. Сестри </a:t>
            </a:r>
            <a:r>
              <a:rPr lang="uk-UA" sz="1100" dirty="0" err="1"/>
              <a:t>Грей</a:t>
            </a:r>
            <a:r>
              <a:rPr lang="uk-UA" sz="1100" dirty="0"/>
              <a:t>, що няньчили маленького Байрона, знаходили, що ласкою можна робити з ним, що завгодно, але його мати завжди виходила з себе від його неслухняності і кидала в хлопчика чим потрапило. На спалахи </a:t>
            </a:r>
            <a:r>
              <a:rPr lang="ru-RU" sz="1100" dirty="0"/>
              <a:t>матери</a:t>
            </a:r>
            <a:r>
              <a:rPr lang="uk-UA" sz="1100" dirty="0"/>
              <a:t> він нерідко відповідав насмішками, але, одного разу, як він сам розповідає, у нього відняли ніж, яким він хотів заколоти себе. У гімназії він вчився погано, і Мері </a:t>
            </a:r>
            <a:r>
              <a:rPr lang="uk-UA" sz="1100" dirty="0" err="1"/>
              <a:t>Грей</a:t>
            </a:r>
            <a:r>
              <a:rPr lang="uk-UA" sz="1100" dirty="0"/>
              <a:t>, що читала йому псалми і Біблію, принесла йому більш за користь, ніж гімназичні вчителі. У травні 1798 р., зробившись пером, десятирічний Байрон так сильно закохався в свою кузину Мері </a:t>
            </a:r>
            <a:r>
              <a:rPr lang="uk-UA" sz="1100" dirty="0" err="1"/>
              <a:t>Дафф</a:t>
            </a:r>
            <a:r>
              <a:rPr lang="uk-UA" sz="1100" dirty="0"/>
              <a:t>, що, почувши про її змовини, впав в істеричний припадок. У 1799 р. він поступив в школу доктора </a:t>
            </a:r>
            <a:r>
              <a:rPr lang="uk-UA" sz="1100" dirty="0" err="1"/>
              <a:t>Глені</a:t>
            </a:r>
            <a:r>
              <a:rPr lang="uk-UA" sz="1100" dirty="0"/>
              <a:t>, де пробув два роки і весь час лікував свою хвору ногу, після чого настільки видужав, що міг взути чоботи. У ці два роки він вчився дуже мало, зате прочитав всю багату бібліотеку доктора. Перед від'їздом в школу в </a:t>
            </a:r>
            <a:r>
              <a:rPr lang="uk-UA" sz="1100" dirty="0" err="1"/>
              <a:t>Херроу</a:t>
            </a:r>
            <a:r>
              <a:rPr lang="uk-UA" sz="1100" dirty="0"/>
              <a:t> Байрон знову закохався — в іншу кузину, Маргариту Паркер, і в очікуванні побачення з нею не міг ні є, ні спати. У 1801 р. він виїхав в </a:t>
            </a:r>
            <a:r>
              <a:rPr lang="uk-UA" sz="1100" dirty="0" err="1"/>
              <a:t>Херроу</a:t>
            </a:r>
            <a:r>
              <a:rPr lang="uk-UA" sz="1100" dirty="0"/>
              <a:t>; мертві мови і старовина зовсім не привертали його, та зате він з величезним інтересом прочитав всіх англійських класиків і вийшов з школи з великими пізнаннями. У школі він славився рицарськими стосунками до товаришів і тим, що завжди заступався за молодших. Під час канікул 1803 р. він знову закохався, але цього разу набагато серйозніше, ніж раніше — в міс </a:t>
            </a:r>
            <a:r>
              <a:rPr lang="uk-UA" sz="1100" dirty="0" err="1"/>
              <a:t>Чаворт</a:t>
            </a:r>
            <a:r>
              <a:rPr lang="uk-UA" sz="1100" dirty="0"/>
              <a:t> — дівчину, отця якої убив «поганий лорд Байрон». У сумні хвилини свого життя він нерідко жалів, що вона відкинула його.</a:t>
            </a:r>
          </a:p>
        </p:txBody>
      </p:sp>
      <p:sp>
        <p:nvSpPr>
          <p:cNvPr id="8" name="Прямоугольник 7"/>
          <p:cNvSpPr/>
          <p:nvPr/>
        </p:nvSpPr>
        <p:spPr>
          <a:xfrm>
            <a:off x="224512" y="3861048"/>
            <a:ext cx="8523952" cy="2400657"/>
          </a:xfrm>
          <a:prstGeom prst="rect">
            <a:avLst/>
          </a:prstGeom>
        </p:spPr>
        <p:txBody>
          <a:bodyPr wrap="square">
            <a:spAutoFit/>
          </a:bodyPr>
          <a:lstStyle/>
          <a:p>
            <a:r>
              <a:rPr lang="uk-UA" dirty="0"/>
              <a:t> </a:t>
            </a:r>
            <a:r>
              <a:rPr lang="uk-UA" b="1" dirty="0"/>
              <a:t>Юність і початок </a:t>
            </a:r>
            <a:r>
              <a:rPr lang="uk-UA" b="1" dirty="0" smtClean="0"/>
              <a:t>творчості</a:t>
            </a:r>
          </a:p>
          <a:p>
            <a:endParaRPr lang="uk-UA" sz="1100" dirty="0"/>
          </a:p>
          <a:p>
            <a:pPr algn="just"/>
            <a:r>
              <a:rPr lang="uk-UA" sz="1100" dirty="0"/>
              <a:t>  У </a:t>
            </a:r>
            <a:r>
              <a:rPr lang="uk-UA" sz="1100" dirty="0" err="1"/>
              <a:t>Кембріджському</a:t>
            </a:r>
            <a:r>
              <a:rPr lang="uk-UA" sz="1100" dirty="0"/>
              <a:t> університеті Байрон трохи збільшив свої наукові пізнання і більше всього відрізнявся мистецтвом плавати, їздити верхи, боксувати, пити, грати в карти і т. п., тому він постійно потребував грошей і, як наслідок, «влізав в борги». У </a:t>
            </a:r>
            <a:r>
              <a:rPr lang="uk-UA" sz="1100" dirty="0" err="1"/>
              <a:t>Херроу</a:t>
            </a:r>
            <a:r>
              <a:rPr lang="uk-UA" sz="1100" dirty="0"/>
              <a:t> Байрон написав декілька віршів, і в 1807 р. з'явилася перший раз у пресі його книга — «</a:t>
            </a:r>
            <a:r>
              <a:rPr lang="ru-RU" sz="1100" dirty="0" err="1"/>
              <a:t>Hours</a:t>
            </a:r>
            <a:r>
              <a:rPr lang="ru-RU" sz="1100" dirty="0"/>
              <a:t> </a:t>
            </a:r>
            <a:r>
              <a:rPr lang="ru-RU" sz="1100" dirty="0" err="1"/>
              <a:t>of</a:t>
            </a:r>
            <a:r>
              <a:rPr lang="ru-RU" sz="1100" dirty="0"/>
              <a:t> </a:t>
            </a:r>
            <a:r>
              <a:rPr lang="ru-RU" sz="1100" dirty="0" err="1"/>
              <a:t>idleness</a:t>
            </a:r>
            <a:r>
              <a:rPr lang="uk-UA" sz="1100" dirty="0"/>
              <a:t>» (Годинник Дозвілля). Це збори віршів вирішили його долю, і, випустивши його в світло, він зробився зовсім іншою людиною. Нещадна критика на «Годинник дозвілля» з'явилася в «</a:t>
            </a:r>
            <a:r>
              <a:rPr lang="uk-UA" sz="1100" dirty="0" err="1"/>
              <a:t>Едінбурзькому</a:t>
            </a:r>
            <a:r>
              <a:rPr lang="uk-UA" sz="1100" dirty="0"/>
              <a:t> Огляді» тільки через рік, протягом якого Байрон написав масу віршів. З'явися ця критика негайно ж після виходу книги, Байрон, можливо, і абсолютно кинув би поезію. «Я склав, — писав він міс </a:t>
            </a:r>
            <a:r>
              <a:rPr lang="uk-UA" sz="1100" dirty="0" err="1"/>
              <a:t>Фегот</a:t>
            </a:r>
            <a:r>
              <a:rPr lang="uk-UA" sz="1100" dirty="0"/>
              <a:t>, з сімейством якої був дружний, — за </a:t>
            </a:r>
            <a:r>
              <a:rPr lang="ru-RU" sz="1100" dirty="0"/>
              <a:t>полгода</a:t>
            </a:r>
            <a:r>
              <a:rPr lang="uk-UA" sz="1100" dirty="0"/>
              <a:t> до появи нещадної критики 214 сторінок </a:t>
            </a:r>
            <a:r>
              <a:rPr lang="uk-UA" sz="1100" dirty="0" err="1"/>
              <a:t>романа</a:t>
            </a:r>
            <a:r>
              <a:rPr lang="uk-UA" sz="1100" dirty="0"/>
              <a:t>, поему в 380 віршів, 660 рядків </a:t>
            </a:r>
            <a:r>
              <a:rPr lang="uk-UA" sz="1100" dirty="0" err="1"/>
              <a:t>„Босвортського</a:t>
            </a:r>
            <a:r>
              <a:rPr lang="uk-UA" sz="1100" dirty="0"/>
              <a:t> поля“ і безліч дрібних віршів. Поема, приготована мною до друку, — сатира». Цією сатирою він і відповів «</a:t>
            </a:r>
            <a:r>
              <a:rPr lang="uk-UA" sz="1100" dirty="0" err="1"/>
              <a:t>Едінбурзькому</a:t>
            </a:r>
            <a:r>
              <a:rPr lang="uk-UA" sz="1100" dirty="0"/>
              <a:t> Огляду». Критика страшно засмутила Байрона, але своя відповідь: «Англійські барди і шотландські критики» («</a:t>
            </a:r>
            <a:r>
              <a:rPr lang="ru-RU" sz="1100" dirty="0" err="1"/>
              <a:t>English</a:t>
            </a:r>
            <a:r>
              <a:rPr lang="ru-RU" sz="1100" dirty="0"/>
              <a:t> </a:t>
            </a:r>
            <a:r>
              <a:rPr lang="ru-RU" sz="1100" dirty="0" err="1"/>
              <a:t>Bards</a:t>
            </a:r>
            <a:r>
              <a:rPr lang="ru-RU" sz="1100" dirty="0"/>
              <a:t> </a:t>
            </a:r>
            <a:r>
              <a:rPr lang="ru-RU" sz="1100" dirty="0" err="1"/>
              <a:t>and</a:t>
            </a:r>
            <a:r>
              <a:rPr lang="ru-RU" sz="1100" dirty="0"/>
              <a:t> </a:t>
            </a:r>
            <a:r>
              <a:rPr lang="ru-RU" sz="1100" dirty="0" err="1"/>
              <a:t>Scotch</a:t>
            </a:r>
            <a:r>
              <a:rPr lang="ru-RU" sz="1100" dirty="0"/>
              <a:t> </a:t>
            </a:r>
            <a:r>
              <a:rPr lang="ru-RU" sz="1100" dirty="0" err="1"/>
              <a:t>Reviewers</a:t>
            </a:r>
            <a:r>
              <a:rPr lang="uk-UA" sz="1100" dirty="0"/>
              <a:t>») він випустив тільки весною 1809 року. Успіх сатири був величезний і міг задовольнити ураженого поета.</a:t>
            </a:r>
          </a:p>
        </p:txBody>
      </p:sp>
    </p:spTree>
    <p:extLst>
      <p:ext uri="{BB962C8B-B14F-4D97-AF65-F5344CB8AC3E}">
        <p14:creationId xmlns:p14="http://schemas.microsoft.com/office/powerpoint/2010/main" val="4151106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640960" cy="2062103"/>
          </a:xfrm>
          <a:prstGeom prst="rect">
            <a:avLst/>
          </a:prstGeom>
        </p:spPr>
        <p:txBody>
          <a:bodyPr wrap="square">
            <a:spAutoFit/>
          </a:bodyPr>
          <a:lstStyle/>
          <a:p>
            <a:r>
              <a:rPr lang="uk-UA" b="1" dirty="0"/>
              <a:t>Перша </a:t>
            </a:r>
            <a:r>
              <a:rPr lang="uk-UA" b="1" dirty="0" smtClean="0"/>
              <a:t>подорож</a:t>
            </a:r>
            <a:endParaRPr lang="uk-UA" dirty="0"/>
          </a:p>
          <a:p>
            <a:r>
              <a:rPr lang="uk-UA" sz="1100" dirty="0"/>
              <a:t>  </a:t>
            </a:r>
            <a:endParaRPr lang="uk-UA" sz="1100" dirty="0" smtClean="0"/>
          </a:p>
          <a:p>
            <a:pPr algn="just"/>
            <a:r>
              <a:rPr lang="uk-UA" sz="1100" dirty="0" smtClean="0"/>
              <a:t>У </a:t>
            </a:r>
            <a:r>
              <a:rPr lang="uk-UA" sz="1100" dirty="0"/>
              <a:t>червні цього ж року Байрон відправився подорожувати. Можна було вважати, що молодий поет, отримавши таку блискучу перемогу над своїми літературними ворогами, поїхав за межу задоволений і щасливий, але це було не так. Байрон виїхав в страшно пригніченому стані духу, і, побувавши в Іспанії, Албанії, Греції, Туреччині і Малій Азії, повернувся в ще більш пригноблюваному стані. Особи, що ототожнювали його з </a:t>
            </a:r>
            <a:r>
              <a:rPr lang="uk-UA" sz="1100" dirty="0" err="1"/>
              <a:t>Чайльд-гарольдом</a:t>
            </a:r>
            <a:r>
              <a:rPr lang="uk-UA" sz="1100" dirty="0"/>
              <a:t>, висловлювали припущення, що за кордоном, подібно до свого героя, він вів дуже непомірне життя, але Байрон і друкарський і усно протестував проти цього, кажучи, що </a:t>
            </a:r>
            <a:r>
              <a:rPr lang="uk-UA" sz="1100" dirty="0" err="1"/>
              <a:t>Чайльд-Гарольд</a:t>
            </a:r>
            <a:r>
              <a:rPr lang="uk-UA" sz="1100" dirty="0"/>
              <a:t> — плід уяви. Томас Мур говорив в захист Байрона, що він був дуже бідний, щоб тримати гарем, а, крім того живив в цей час романну пристрасть до невідомої дівчини, що їздила з ним, </a:t>
            </a:r>
            <a:r>
              <a:rPr lang="uk-UA" sz="1100" dirty="0" err="1"/>
              <a:t>переодягнута</a:t>
            </a:r>
            <a:r>
              <a:rPr lang="uk-UA" sz="1100" dirty="0"/>
              <a:t> хлопчиком. Байрона, очевидно, турбували його фінансові невдачі. В цей же час він позбувся </a:t>
            </a:r>
            <a:r>
              <a:rPr lang="ru-RU" sz="1100" dirty="0"/>
              <a:t>матери</a:t>
            </a:r>
            <a:r>
              <a:rPr lang="uk-UA" sz="1100" dirty="0"/>
              <a:t>, і хоча жив з нею далеко не в ладах, але проте дуже шкодував про неї.</a:t>
            </a:r>
          </a:p>
        </p:txBody>
      </p:sp>
      <p:pic>
        <p:nvPicPr>
          <p:cNvPr id="3" name="Рисунок 2" descr="Байрон в албанском костюме"/>
          <p:cNvPicPr/>
          <p:nvPr/>
        </p:nvPicPr>
        <p:blipFill>
          <a:blip r:embed="rId2">
            <a:extLst>
              <a:ext uri="{28A0092B-C50C-407E-A947-70E740481C1C}">
                <a14:useLocalDpi xmlns:a14="http://schemas.microsoft.com/office/drawing/2010/main" val="0"/>
              </a:ext>
            </a:extLst>
          </a:blip>
          <a:srcRect/>
          <a:stretch>
            <a:fillRect/>
          </a:stretch>
        </p:blipFill>
        <p:spPr bwMode="auto">
          <a:xfrm>
            <a:off x="251520" y="2250743"/>
            <a:ext cx="3240360" cy="3918674"/>
          </a:xfrm>
          <a:prstGeom prst="rect">
            <a:avLst/>
          </a:prstGeom>
          <a:noFill/>
          <a:ln>
            <a:noFill/>
          </a:ln>
        </p:spPr>
      </p:pic>
      <p:sp>
        <p:nvSpPr>
          <p:cNvPr id="4" name="TextBox 3"/>
          <p:cNvSpPr txBox="1"/>
          <p:nvPr/>
        </p:nvSpPr>
        <p:spPr>
          <a:xfrm>
            <a:off x="179512" y="6196662"/>
            <a:ext cx="3542958" cy="369332"/>
          </a:xfrm>
          <a:prstGeom prst="rect">
            <a:avLst/>
          </a:prstGeom>
          <a:noFill/>
        </p:spPr>
        <p:txBody>
          <a:bodyPr wrap="none" rtlCol="0">
            <a:spAutoFit/>
          </a:bodyPr>
          <a:lstStyle/>
          <a:p>
            <a:r>
              <a:rPr lang="uk-UA" dirty="0" smtClean="0"/>
              <a:t>Байрон в албанському костюмі</a:t>
            </a:r>
            <a:endParaRPr lang="uk-UA" dirty="0"/>
          </a:p>
        </p:txBody>
      </p:sp>
      <p:sp>
        <p:nvSpPr>
          <p:cNvPr id="5" name="Прямоугольник 4"/>
          <p:cNvSpPr/>
          <p:nvPr/>
        </p:nvSpPr>
        <p:spPr>
          <a:xfrm>
            <a:off x="3515494" y="2060848"/>
            <a:ext cx="5232970" cy="3123932"/>
          </a:xfrm>
          <a:prstGeom prst="rect">
            <a:avLst/>
          </a:prstGeom>
        </p:spPr>
        <p:txBody>
          <a:bodyPr wrap="square">
            <a:spAutoFit/>
          </a:bodyPr>
          <a:lstStyle/>
          <a:p>
            <a:r>
              <a:rPr lang="uk-UA" sz="3200" dirty="0"/>
              <a:t> </a:t>
            </a:r>
            <a:r>
              <a:rPr lang="uk-UA" dirty="0" err="1"/>
              <a:t>«</a:t>
            </a:r>
            <a:r>
              <a:rPr lang="uk-UA" b="1" dirty="0" err="1"/>
              <a:t>Чайльд-Гароль</a:t>
            </a:r>
            <a:r>
              <a:rPr lang="uk-UA" b="1" dirty="0"/>
              <a:t>д». Слава</a:t>
            </a:r>
            <a:endParaRPr lang="uk-UA" dirty="0"/>
          </a:p>
          <a:p>
            <a:endParaRPr lang="uk-UA" sz="1100" dirty="0"/>
          </a:p>
          <a:p>
            <a:pPr algn="just"/>
            <a:r>
              <a:rPr lang="uk-UA" sz="1100" dirty="0"/>
              <a:t> 27 лютого 1812 р. Байрон виголосив в палаті лордів свою першу промову, що мала великий успіх, а через два дні з'явилися дві перші пісні </a:t>
            </a:r>
            <a:r>
              <a:rPr lang="uk-UA" sz="1100" dirty="0" err="1"/>
              <a:t>Чайльд-Гарольда</a:t>
            </a:r>
            <a:r>
              <a:rPr lang="uk-UA" sz="1100" dirty="0"/>
              <a:t>. Поема мала нечуваний успіх і розійшлася в один день в 14 000 екземплярів, що відразу поставило автора у ряді перших літературних знаменитостей. «Прочитавши </a:t>
            </a:r>
            <a:r>
              <a:rPr lang="uk-UA" sz="1100" dirty="0" err="1"/>
              <a:t>Чайльд-Гарольда</a:t>
            </a:r>
            <a:r>
              <a:rPr lang="uk-UA" sz="1100" dirty="0"/>
              <a:t>, говорить він, — ніхто не захоче слухати моєї прози, як не захочу і я сам». Чому </a:t>
            </a:r>
            <a:r>
              <a:rPr lang="uk-UA" sz="1100" dirty="0" err="1"/>
              <a:t>Чайльд-Гарольд</a:t>
            </a:r>
            <a:r>
              <a:rPr lang="uk-UA" sz="1100" dirty="0"/>
              <a:t> мав такий успіх, Байрон сам не знав, і говорив тільки: «Одного разу вранці я прокинувся і побачив себе знаменитим».</a:t>
            </a:r>
          </a:p>
          <a:p>
            <a:pPr algn="just"/>
            <a:endParaRPr lang="uk-UA" sz="1100" dirty="0"/>
          </a:p>
          <a:p>
            <a:pPr algn="just"/>
            <a:r>
              <a:rPr lang="uk-UA" sz="1100" dirty="0"/>
              <a:t>  Подорож </a:t>
            </a:r>
            <a:r>
              <a:rPr lang="uk-UA" sz="1100" dirty="0" err="1"/>
              <a:t>Чайльд-Гарольда</a:t>
            </a:r>
            <a:r>
              <a:rPr lang="uk-UA" sz="1100" dirty="0"/>
              <a:t> захопила не тільки Англію, але і всю Європу. Поет торкнувся загальної боротьби того часу, із співчуттям говорить про іспанських селян, про героїзм жінок, і його гарячий крик про свободу рознісся далеко, не дивлячись на цинічний тон поеми, що здається. У цей важкий момент загальної напруги, він нагадав і про загиблу велич Греції.</a:t>
            </a:r>
          </a:p>
        </p:txBody>
      </p:sp>
    </p:spTree>
    <p:extLst>
      <p:ext uri="{BB962C8B-B14F-4D97-AF65-F5344CB8AC3E}">
        <p14:creationId xmlns:p14="http://schemas.microsoft.com/office/powerpoint/2010/main" val="2985425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16016" y="188640"/>
            <a:ext cx="3960440" cy="5001369"/>
          </a:xfrm>
          <a:prstGeom prst="rect">
            <a:avLst/>
          </a:prstGeom>
        </p:spPr>
        <p:txBody>
          <a:bodyPr wrap="square">
            <a:spAutoFit/>
          </a:bodyPr>
          <a:lstStyle/>
          <a:p>
            <a:r>
              <a:rPr lang="uk-UA" b="1" dirty="0"/>
              <a:t>Світське життя</a:t>
            </a:r>
            <a:endParaRPr lang="uk-UA" dirty="0"/>
          </a:p>
          <a:p>
            <a:pPr algn="just"/>
            <a:endParaRPr lang="uk-UA" sz="1100" dirty="0"/>
          </a:p>
          <a:p>
            <a:pPr algn="just"/>
            <a:r>
              <a:rPr lang="uk-UA" sz="1100" dirty="0"/>
              <a:t>  Він познайомився з Муром, і той ввів його у вище суспільство як «лев». Донині він ніколи не був у великому світлі і тепер вдався із захопленням вихору світського життя. Одного разу увечері Даллас застав навіть його в придворному платті, хоча Байрон до двору не поїхав. Протягом чотирилітнього життя у вищому суспільстві поетичний талант Байрона аніскільки не </a:t>
            </a:r>
            <a:r>
              <a:rPr lang="uk-UA" sz="1100" dirty="0" err="1"/>
              <a:t>розвинувся</a:t>
            </a:r>
            <a:r>
              <a:rPr lang="uk-UA" sz="1100" dirty="0"/>
              <a:t>. У великому світлі кульгавий Байрон (у нього трохи було зведено коліно) ніколи не відчував себе вільно і зарозумілістю прагнув прикривати свою незручність</a:t>
            </a:r>
            <a:r>
              <a:rPr lang="uk-UA" sz="1100" dirty="0" smtClean="0"/>
              <a:t>.</a:t>
            </a:r>
          </a:p>
          <a:p>
            <a:pPr algn="just"/>
            <a:endParaRPr lang="uk-UA" sz="1100" dirty="0"/>
          </a:p>
          <a:p>
            <a:pPr algn="just"/>
            <a:r>
              <a:rPr lang="uk-UA" sz="1100" dirty="0"/>
              <a:t>У березні 1813 року він видав без підпису сатиру «Вальс», в травні ж надрукував розповідь з турецького життя «Гяур», навіяний його подорожжю по </a:t>
            </a:r>
            <a:r>
              <a:rPr lang="uk-UA" sz="1100" dirty="0" err="1"/>
              <a:t>Льованту</a:t>
            </a:r>
            <a:r>
              <a:rPr lang="uk-UA" sz="1100" dirty="0"/>
              <a:t>. Публіка із захопленням прийняла цю розповідь про любов і помсту, і ще з великим захопленням зустріла поеми «</a:t>
            </a:r>
            <a:r>
              <a:rPr lang="uk-UA" sz="1100" dirty="0" err="1"/>
              <a:t>Абідосськая</a:t>
            </a:r>
            <a:r>
              <a:rPr lang="uk-UA" sz="1100" dirty="0"/>
              <a:t> наречена» і «Корсар», що вийшли в тому ж році. У 1814 р. він видав «Єврейські мелодії», що мали колосальний успіх, і багато раз перекладені всіма європейськими мовами а також поемою «Лара» (1814 р.).</a:t>
            </a:r>
          </a:p>
          <a:p>
            <a:pPr algn="just"/>
            <a:r>
              <a:rPr lang="uk-UA" dirty="0"/>
              <a:t/>
            </a:r>
            <a:br>
              <a:rPr lang="uk-UA" dirty="0"/>
            </a:br>
            <a:endParaRPr lang="uk-UA" dirty="0"/>
          </a:p>
          <a:p>
            <a:r>
              <a:rPr lang="uk-UA" dirty="0"/>
              <a:t/>
            </a:r>
            <a:br>
              <a:rPr lang="uk-UA" dirty="0"/>
            </a:br>
            <a:endParaRPr lang="uk-UA" dirty="0"/>
          </a:p>
        </p:txBody>
      </p:sp>
      <p:pic>
        <p:nvPicPr>
          <p:cNvPr id="3" name="Рисунок 2" descr="Джордж Гордон Байрон"/>
          <p:cNvPicPr/>
          <p:nvPr/>
        </p:nvPicPr>
        <p:blipFill>
          <a:blip r:embed="rId2">
            <a:extLst>
              <a:ext uri="{28A0092B-C50C-407E-A947-70E740481C1C}">
                <a14:useLocalDpi xmlns:a14="http://schemas.microsoft.com/office/drawing/2010/main" val="0"/>
              </a:ext>
            </a:extLst>
          </a:blip>
          <a:srcRect/>
          <a:stretch>
            <a:fillRect/>
          </a:stretch>
        </p:blipFill>
        <p:spPr bwMode="auto">
          <a:xfrm>
            <a:off x="179512" y="155476"/>
            <a:ext cx="4536504" cy="5361756"/>
          </a:xfrm>
          <a:prstGeom prst="rect">
            <a:avLst/>
          </a:prstGeom>
          <a:noFill/>
          <a:ln>
            <a:noFill/>
          </a:ln>
        </p:spPr>
      </p:pic>
    </p:spTree>
    <p:extLst>
      <p:ext uri="{BB962C8B-B14F-4D97-AF65-F5344CB8AC3E}">
        <p14:creationId xmlns:p14="http://schemas.microsoft.com/office/powerpoint/2010/main" val="946481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0"/>
            <a:ext cx="5616624" cy="7494359"/>
          </a:xfrm>
          <a:prstGeom prst="rect">
            <a:avLst/>
          </a:prstGeom>
        </p:spPr>
        <p:txBody>
          <a:bodyPr wrap="square">
            <a:spAutoFit/>
          </a:bodyPr>
          <a:lstStyle/>
          <a:p>
            <a:pPr algn="just"/>
            <a:r>
              <a:rPr lang="uk-UA" sz="1100" dirty="0"/>
              <a:t> </a:t>
            </a:r>
            <a:r>
              <a:rPr lang="uk-UA" b="1" dirty="0"/>
              <a:t>Брак, розлучення і скандал</a:t>
            </a:r>
            <a:endParaRPr lang="uk-UA" dirty="0"/>
          </a:p>
          <a:p>
            <a:pPr algn="just"/>
            <a:endParaRPr lang="uk-UA" sz="1100" dirty="0"/>
          </a:p>
          <a:p>
            <a:pPr algn="just"/>
            <a:r>
              <a:rPr lang="uk-UA" sz="1100" dirty="0"/>
              <a:t>  У листопаді 1813 р. Байрон зробив пропозицію міс </a:t>
            </a:r>
            <a:r>
              <a:rPr lang="uk-UA" sz="1100" dirty="0" err="1"/>
              <a:t>Мілбенк</a:t>
            </a:r>
            <a:r>
              <a:rPr lang="uk-UA" sz="1100" dirty="0"/>
              <a:t>, дочки </a:t>
            </a:r>
            <a:r>
              <a:rPr lang="uk-UA" sz="1100" dirty="0" err="1"/>
              <a:t>Ральфа</a:t>
            </a:r>
            <a:r>
              <a:rPr lang="uk-UA" sz="1100" dirty="0"/>
              <a:t> </a:t>
            </a:r>
            <a:r>
              <a:rPr lang="uk-UA" sz="1100" dirty="0" err="1"/>
              <a:t>Мілбенка</a:t>
            </a:r>
            <a:r>
              <a:rPr lang="uk-UA" sz="1100" dirty="0"/>
              <a:t>, багатого баронета, внучці і спадкоємиці лорда </a:t>
            </a:r>
            <a:r>
              <a:rPr lang="uk-UA" sz="1100" dirty="0" err="1"/>
              <a:t>Уентворта</a:t>
            </a:r>
            <a:r>
              <a:rPr lang="uk-UA" sz="1100" dirty="0"/>
              <a:t>. «Блискуча партія, — писав Байрон Муру, — хоча пропозицію я зробив не внаслідок цього». Він дістав відмову, але міс </a:t>
            </a:r>
            <a:r>
              <a:rPr lang="uk-UA" sz="1100" dirty="0" err="1"/>
              <a:t>Мілбенк</a:t>
            </a:r>
            <a:r>
              <a:rPr lang="uk-UA" sz="1100" dirty="0"/>
              <a:t> висловила бажання вступити з ним в листування. У вересні 1814 Байрон відновив свою пропозицію, і воно було прийняте, а в січні 1815 року вони повінчалися</a:t>
            </a:r>
            <a:r>
              <a:rPr lang="uk-UA" sz="1100" dirty="0" smtClean="0"/>
              <a:t>.</a:t>
            </a:r>
          </a:p>
          <a:p>
            <a:pPr algn="just"/>
            <a:r>
              <a:rPr lang="uk-UA" sz="1100" dirty="0"/>
              <a:t> </a:t>
            </a:r>
            <a:endParaRPr lang="uk-UA" sz="1100" dirty="0" smtClean="0"/>
          </a:p>
          <a:p>
            <a:pPr algn="just"/>
            <a:r>
              <a:rPr lang="uk-UA" sz="1100" dirty="0" smtClean="0"/>
              <a:t> </a:t>
            </a:r>
            <a:r>
              <a:rPr lang="uk-UA" sz="1100" dirty="0"/>
              <a:t>У грудні у Байрона народилася дочка на ім'я Ади, а в наступному місяці леді Байрон залишила чоловіка в Лондоні і виїхала в маєток до отця. З дороги вона написала чоловікові ласкавий лист, що починався словами: «Милий Дік», і підписане: «Твоя </a:t>
            </a:r>
            <a:r>
              <a:rPr lang="uk-UA" sz="1100" dirty="0" err="1"/>
              <a:t>Поппін</a:t>
            </a:r>
            <a:r>
              <a:rPr lang="uk-UA" sz="1100" dirty="0"/>
              <a:t>». Через декілька днів Байрон дізнався від її отця, що вона зважилася ніколи більш до нього не повертатися, а услід за тим сама леді Байрон сповістила його про це. Через місяць відбулося формальне розлучення. Байрон підозрював, що дружина розійшлася з ним під впливом своєї матери. Леді Байрон перейняла всю відповідальність на себе. Перед від'їздом своїм вона закликала на консультацію доктора </a:t>
            </a:r>
            <a:r>
              <a:rPr lang="uk-UA" sz="1100" dirty="0" err="1"/>
              <a:t>Больі</a:t>
            </a:r>
            <a:r>
              <a:rPr lang="uk-UA" sz="1100" dirty="0"/>
              <a:t> і питала його, чи не зійшов її чоловік з розуму. </a:t>
            </a:r>
            <a:r>
              <a:rPr lang="uk-UA" sz="1100" dirty="0" err="1"/>
              <a:t>Больі</a:t>
            </a:r>
            <a:r>
              <a:rPr lang="uk-UA" sz="1100" dirty="0"/>
              <a:t> запевнив її, що це їй тільки здається. Після цього вона заявила своїм рідним, що бажає розлучення. Причини розлучення були висловлені мамою леді Байрон докторові </a:t>
            </a:r>
            <a:r>
              <a:rPr lang="uk-UA" sz="1100" dirty="0" err="1"/>
              <a:t>Лешингтону</a:t>
            </a:r>
            <a:r>
              <a:rPr lang="uk-UA" sz="1100" dirty="0"/>
              <a:t>, і він написав, що причини ці виправдовують розлучення, але разом з тим радив подружжю примиритися. Після цього леді Байрон сама була у доктора </a:t>
            </a:r>
            <a:r>
              <a:rPr lang="uk-UA" sz="1100" dirty="0" err="1"/>
              <a:t>Лешингтона</a:t>
            </a:r>
            <a:r>
              <a:rPr lang="uk-UA" sz="1100" dirty="0"/>
              <a:t> і повідомила йому факти, після яких він також не знаходив вже можливим примирення.</a:t>
            </a:r>
          </a:p>
          <a:p>
            <a:pPr algn="just"/>
            <a:endParaRPr lang="uk-UA" sz="1100" dirty="0"/>
          </a:p>
          <a:p>
            <a:pPr algn="just"/>
            <a:r>
              <a:rPr lang="uk-UA" sz="1100" dirty="0"/>
              <a:t>  Дійсні причини розлучення подружжя Байрон назавжди залишилися загадковими, хоча Байрон говорив, що «вони дуже прості, і тому їх не помічають». Публіка не хотіла пояснити розлучення тій простий причиною, що люди не зійшлися характерами. Леді Байрон відмовилася повідомити причини розлучення, і тому причини ці в уяві публіки перетворилися на щось фантастичне, і всі на перерив прагнули бачити в розлученні злочину, одне жахливіше за інше; найчастіше говорили про інцест Байрона з його сестрою </a:t>
            </a:r>
            <a:r>
              <a:rPr lang="uk-UA" sz="1100" dirty="0" err="1"/>
              <a:t>Августой</a:t>
            </a:r>
            <a:r>
              <a:rPr lang="uk-UA" sz="1100" dirty="0"/>
              <a:t> (адресатові декілька його послань). Видання вірша: «Прощання з леді Байрон», випущене в світло одним нескромним приятелем поета, підняло проти нього цілу зграю недоброзичливців. Але не всі засуджували Байрона. Одна співробітниця «Кур'єра» заявила друкарський, що якби їй написав чоловік таке «Прощання», вона не забарилася б кинутися до нього в обійми. У квітні 1816 р. Байрон остаточно попрощався з Англією, де громадська думка, унаслідок його розлучення, була сильно збуджена проти нього.</a:t>
            </a:r>
          </a:p>
          <a:p>
            <a:endParaRPr lang="uk-UA" sz="1100" dirty="0"/>
          </a:p>
          <a:p>
            <a:r>
              <a:rPr lang="uk-UA" dirty="0"/>
              <a:t/>
            </a:r>
            <a:br>
              <a:rPr lang="uk-UA" dirty="0"/>
            </a:br>
            <a:endParaRPr lang="uk-UA" dirty="0"/>
          </a:p>
        </p:txBody>
      </p:sp>
      <p:pic>
        <p:nvPicPr>
          <p:cNvPr id="4" name="Рисунок 3" descr="Леди Байрон"/>
          <p:cNvPicPr/>
          <p:nvPr/>
        </p:nvPicPr>
        <p:blipFill>
          <a:blip r:embed="rId2">
            <a:extLst>
              <a:ext uri="{28A0092B-C50C-407E-A947-70E740481C1C}">
                <a14:useLocalDpi xmlns:a14="http://schemas.microsoft.com/office/drawing/2010/main" val="0"/>
              </a:ext>
            </a:extLst>
          </a:blip>
          <a:srcRect/>
          <a:stretch>
            <a:fillRect/>
          </a:stretch>
        </p:blipFill>
        <p:spPr bwMode="auto">
          <a:xfrm>
            <a:off x="5724128" y="387186"/>
            <a:ext cx="3024336" cy="4193941"/>
          </a:xfrm>
          <a:prstGeom prst="rect">
            <a:avLst/>
          </a:prstGeom>
          <a:noFill/>
          <a:ln>
            <a:noFill/>
          </a:ln>
        </p:spPr>
      </p:pic>
      <p:sp>
        <p:nvSpPr>
          <p:cNvPr id="5" name="TextBox 4"/>
          <p:cNvSpPr txBox="1"/>
          <p:nvPr/>
        </p:nvSpPr>
        <p:spPr>
          <a:xfrm>
            <a:off x="6372200" y="4211795"/>
            <a:ext cx="2016224" cy="461665"/>
          </a:xfrm>
          <a:prstGeom prst="rect">
            <a:avLst/>
          </a:prstGeom>
          <a:noFill/>
        </p:spPr>
        <p:txBody>
          <a:bodyPr wrap="square" rtlCol="0">
            <a:spAutoFit/>
          </a:bodyPr>
          <a:lstStyle/>
          <a:p>
            <a:r>
              <a:rPr lang="uk-UA" sz="2400" dirty="0" smtClean="0"/>
              <a:t>Леді Байрон</a:t>
            </a:r>
            <a:endParaRPr lang="uk-UA" sz="2400" dirty="0"/>
          </a:p>
        </p:txBody>
      </p:sp>
    </p:spTree>
    <p:extLst>
      <p:ext uri="{BB962C8B-B14F-4D97-AF65-F5344CB8AC3E}">
        <p14:creationId xmlns:p14="http://schemas.microsoft.com/office/powerpoint/2010/main" val="2487164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6633"/>
            <a:ext cx="8640960" cy="2908489"/>
          </a:xfrm>
          <a:prstGeom prst="rect">
            <a:avLst/>
          </a:prstGeom>
        </p:spPr>
        <p:txBody>
          <a:bodyPr wrap="square">
            <a:spAutoFit/>
          </a:bodyPr>
          <a:lstStyle/>
          <a:p>
            <a:r>
              <a:rPr lang="uk-UA" b="1" dirty="0"/>
              <a:t>Життя в Швейцарії і </a:t>
            </a:r>
            <a:r>
              <a:rPr lang="uk-UA" b="1" dirty="0" smtClean="0"/>
              <a:t>Італії</a:t>
            </a:r>
            <a:r>
              <a:rPr lang="uk-UA" sz="1100" dirty="0"/>
              <a:t/>
            </a:r>
            <a:br>
              <a:rPr lang="uk-UA" sz="1100" dirty="0"/>
            </a:br>
            <a:endParaRPr lang="uk-UA" sz="1100" dirty="0"/>
          </a:p>
          <a:p>
            <a:pPr algn="just"/>
            <a:r>
              <a:rPr lang="uk-UA" sz="1100" dirty="0"/>
              <a:t>  Виїхавши за межу, він розпорядився продажем свого маєтку </a:t>
            </a:r>
            <a:r>
              <a:rPr lang="uk-UA" sz="1100" dirty="0" err="1"/>
              <a:t>Ньюстід</a:t>
            </a:r>
            <a:r>
              <a:rPr lang="uk-UA" sz="1100" dirty="0"/>
              <a:t>, і це дало йому можливість жити, не турбуючись постійним безгрішшям. Крім того, він міг вдатися до самоти, якої так жадав. За кордоном він поселився у віллі </a:t>
            </a:r>
            <a:r>
              <a:rPr lang="uk-UA" sz="1100" dirty="0" err="1"/>
              <a:t>Діадаш</a:t>
            </a:r>
            <a:r>
              <a:rPr lang="uk-UA" sz="1100" dirty="0"/>
              <a:t>, недалеко від Женеви. Літо він провів у віллі, зробивши дві невеликі екскурсії по Швейцарії: одну з </a:t>
            </a:r>
            <a:r>
              <a:rPr lang="uk-UA" sz="1100" dirty="0" err="1"/>
              <a:t>Гобгаузом</a:t>
            </a:r>
            <a:r>
              <a:rPr lang="uk-UA" sz="1100" dirty="0"/>
              <a:t>, іншу з поетом Шеллі. У третій пісні «</a:t>
            </a:r>
            <a:r>
              <a:rPr lang="uk-UA" sz="1100" dirty="0" err="1"/>
              <a:t>Чайльд-Гарольда</a:t>
            </a:r>
            <a:r>
              <a:rPr lang="uk-UA" sz="1100" dirty="0"/>
              <a:t> (травень — червень 1816 р.) » він описує свою поїздку на поля Ватерлоо. Думка написати «Манфреда» прийшла йому, коли він, по дорозі назад до Женеви, побачив </a:t>
            </a:r>
            <a:r>
              <a:rPr lang="uk-UA" sz="1100" dirty="0" err="1"/>
              <a:t>Юнгфрау</a:t>
            </a:r>
            <a:r>
              <a:rPr lang="uk-UA" sz="1100" dirty="0"/>
              <a:t>. У листопаді 1816 р. Байрон переїхав до Венеції, де, за твердженням своїх недоброзичливців, вів найрозпусніше життя, яке, проте ж, не перешкодила йому написати масу поетичних речей. У червні 1817 р. він написав четвертую пісня «</a:t>
            </a:r>
            <a:r>
              <a:rPr lang="uk-UA" sz="1100" dirty="0" err="1"/>
              <a:t>Чайльд-Гарольда</a:t>
            </a:r>
            <a:r>
              <a:rPr lang="uk-UA" sz="1100" dirty="0"/>
              <a:t>», в жовтні 1817 — «</a:t>
            </a:r>
            <a:r>
              <a:rPr lang="uk-UA" sz="1100" dirty="0" err="1"/>
              <a:t>Беппо</a:t>
            </a:r>
            <a:r>
              <a:rPr lang="uk-UA" sz="1100" dirty="0"/>
              <a:t>», в липні 1818 р. — «Оду до Венеції», у вересні 1818 р. — першу пісню «</a:t>
            </a:r>
            <a:r>
              <a:rPr lang="uk-UA" sz="1100" dirty="0" err="1"/>
              <a:t>Дон-жуана</a:t>
            </a:r>
            <a:r>
              <a:rPr lang="uk-UA" sz="1100" dirty="0"/>
              <a:t>», в жовтні 1818 р. — «</a:t>
            </a:r>
            <a:r>
              <a:rPr lang="uk-UA" sz="1100" dirty="0" err="1"/>
              <a:t>Мазеппу</a:t>
            </a:r>
            <a:r>
              <a:rPr lang="uk-UA" sz="1100" dirty="0"/>
              <a:t>», в грудні 1818 р. — другу пісню «</a:t>
            </a:r>
            <a:r>
              <a:rPr lang="uk-UA" sz="1100" dirty="0" err="1"/>
              <a:t>Дон-жуана</a:t>
            </a:r>
            <a:r>
              <a:rPr lang="uk-UA" sz="1100" dirty="0"/>
              <a:t>», і в листопаді 1819 р. закінчив «</a:t>
            </a:r>
            <a:r>
              <a:rPr lang="uk-UA" sz="1100" dirty="0" err="1"/>
              <a:t>Дон-жуана</a:t>
            </a:r>
            <a:r>
              <a:rPr lang="uk-UA" sz="1100" dirty="0"/>
              <a:t>». У квітні 1819 р. він зустрівся з графинею </a:t>
            </a:r>
            <a:r>
              <a:rPr lang="uk-UA" sz="1100" dirty="0" err="1"/>
              <a:t>Гвіччиолі</a:t>
            </a:r>
            <a:r>
              <a:rPr lang="uk-UA" sz="1100" dirty="0"/>
              <a:t>, і вони закохалися один в одного. Графиня примушена була виїхати з чоловіком в </a:t>
            </a:r>
            <a:r>
              <a:rPr lang="uk-UA" sz="1100" dirty="0" err="1"/>
              <a:t>Равенну</a:t>
            </a:r>
            <a:r>
              <a:rPr lang="uk-UA" sz="1100" dirty="0"/>
              <a:t>, куди за нею поїхав і Байрон. Через два роки отець і брат графині — графи </a:t>
            </a:r>
            <a:r>
              <a:rPr lang="uk-UA" sz="1100" dirty="0" err="1"/>
              <a:t>Гамба</a:t>
            </a:r>
            <a:r>
              <a:rPr lang="uk-UA" sz="1100" dirty="0"/>
              <a:t>, замішані в політичну справу, повинні були виїхати з </a:t>
            </a:r>
            <a:r>
              <a:rPr lang="uk-UA" sz="1100" dirty="0" err="1"/>
              <a:t>Равенни</a:t>
            </a:r>
            <a:r>
              <a:rPr lang="uk-UA" sz="1100" dirty="0"/>
              <a:t> разом з розведенням вже у той час графинею </a:t>
            </a:r>
            <a:r>
              <a:rPr lang="uk-UA" sz="1100" dirty="0" err="1"/>
              <a:t>Гвіччиолі</a:t>
            </a:r>
            <a:r>
              <a:rPr lang="uk-UA" sz="1100" dirty="0"/>
              <a:t>. Байрон </a:t>
            </a:r>
            <a:r>
              <a:rPr lang="uk-UA" sz="1100" dirty="0" err="1"/>
              <a:t>послідував</a:t>
            </a:r>
            <a:r>
              <a:rPr lang="uk-UA" sz="1100" dirty="0"/>
              <a:t> за ними до Пізу, де і жив як і раніше під однією крівлею з графинею. В цей час Байрон був страшно засмучений втратою свого друга Шеллі, що потонув в затоці </a:t>
            </a:r>
            <a:r>
              <a:rPr lang="uk-UA" sz="1100" dirty="0" err="1"/>
              <a:t>Спецциі</a:t>
            </a:r>
            <a:r>
              <a:rPr lang="uk-UA" sz="1100" dirty="0"/>
              <a:t>. У вересні 1822 р. тосканський уряд наказав графам </a:t>
            </a:r>
            <a:r>
              <a:rPr lang="uk-UA" sz="1100" dirty="0" err="1"/>
              <a:t>Гамба</a:t>
            </a:r>
            <a:r>
              <a:rPr lang="uk-UA" sz="1100" dirty="0"/>
              <a:t> виїхати з Пізи, і Байрон </a:t>
            </a:r>
            <a:r>
              <a:rPr lang="uk-UA" sz="1100" dirty="0" err="1"/>
              <a:t>послідував</a:t>
            </a:r>
            <a:r>
              <a:rPr lang="uk-UA" sz="1100" dirty="0"/>
              <a:t> за ними до Генуї.</a:t>
            </a:r>
          </a:p>
        </p:txBody>
      </p:sp>
      <p:pic>
        <p:nvPicPr>
          <p:cNvPr id="3" name="Рисунок 2" descr="Джордж Гордон Байрон"/>
          <p:cNvPicPr/>
          <p:nvPr/>
        </p:nvPicPr>
        <p:blipFill>
          <a:blip r:embed="rId2">
            <a:extLst>
              <a:ext uri="{28A0092B-C50C-407E-A947-70E740481C1C}">
                <a14:useLocalDpi xmlns:a14="http://schemas.microsoft.com/office/drawing/2010/main" val="0"/>
              </a:ext>
            </a:extLst>
          </a:blip>
          <a:srcRect/>
          <a:stretch>
            <a:fillRect/>
          </a:stretch>
        </p:blipFill>
        <p:spPr bwMode="auto">
          <a:xfrm>
            <a:off x="191740" y="3058633"/>
            <a:ext cx="3228132" cy="3610727"/>
          </a:xfrm>
          <a:prstGeom prst="rect">
            <a:avLst/>
          </a:prstGeom>
          <a:noFill/>
          <a:ln>
            <a:noFill/>
          </a:ln>
        </p:spPr>
      </p:pic>
      <p:sp>
        <p:nvSpPr>
          <p:cNvPr id="4" name="Прямоугольник 3"/>
          <p:cNvSpPr/>
          <p:nvPr/>
        </p:nvSpPr>
        <p:spPr>
          <a:xfrm>
            <a:off x="3476996" y="3025122"/>
            <a:ext cx="5271467" cy="1785104"/>
          </a:xfrm>
          <a:prstGeom prst="rect">
            <a:avLst/>
          </a:prstGeom>
        </p:spPr>
        <p:txBody>
          <a:bodyPr wrap="square">
            <a:spAutoFit/>
          </a:bodyPr>
          <a:lstStyle/>
          <a:p>
            <a:pPr algn="just"/>
            <a:r>
              <a:rPr lang="uk-UA" sz="1100" dirty="0"/>
              <a:t>  Байрон жив з графинею до свого від'їзду до Греції і в цей час дуже багато писав. Наступні твори з'явилися в цей щасливий період його життя: «Перша пісня </a:t>
            </a:r>
            <a:r>
              <a:rPr lang="uk-UA" sz="1100" dirty="0" err="1"/>
              <a:t>Морганте</a:t>
            </a:r>
            <a:r>
              <a:rPr lang="uk-UA" sz="1100" dirty="0"/>
              <a:t> </a:t>
            </a:r>
            <a:r>
              <a:rPr lang="uk-UA" sz="1100" dirty="0" err="1"/>
              <a:t>Маджіора</a:t>
            </a:r>
            <a:r>
              <a:rPr lang="uk-UA" sz="1100" dirty="0"/>
              <a:t>» (1820 р.); «Пророцтво </a:t>
            </a:r>
            <a:r>
              <a:rPr lang="uk-UA" sz="1100" dirty="0" err="1"/>
              <a:t>Данта</a:t>
            </a:r>
            <a:r>
              <a:rPr lang="uk-UA" sz="1100" dirty="0"/>
              <a:t>» (1820 р.) і </a:t>
            </a:r>
            <a:r>
              <a:rPr lang="ru-RU" sz="1100" dirty="0"/>
              <a:t>перев</a:t>
            </a:r>
            <a:r>
              <a:rPr lang="uk-UA" sz="1100" dirty="0"/>
              <a:t>. «</a:t>
            </a:r>
            <a:r>
              <a:rPr lang="uk-UA" sz="1100" dirty="0" err="1"/>
              <a:t>Франчески</a:t>
            </a:r>
            <a:r>
              <a:rPr lang="uk-UA" sz="1100" dirty="0"/>
              <a:t> та </a:t>
            </a:r>
            <a:r>
              <a:rPr lang="uk-UA" sz="1100" dirty="0" err="1"/>
              <a:t>Ріміні</a:t>
            </a:r>
            <a:r>
              <a:rPr lang="uk-UA" sz="1100" dirty="0"/>
              <a:t>» (1820 р.), «</a:t>
            </a:r>
            <a:r>
              <a:rPr lang="uk-UA" sz="1100" dirty="0" err="1"/>
              <a:t>Маріно</a:t>
            </a:r>
            <a:r>
              <a:rPr lang="uk-UA" sz="1100" dirty="0"/>
              <a:t> </a:t>
            </a:r>
            <a:r>
              <a:rPr lang="uk-UA" sz="1100" dirty="0" err="1"/>
              <a:t>Фальеро</a:t>
            </a:r>
            <a:r>
              <a:rPr lang="uk-UA" sz="1100" dirty="0"/>
              <a:t>» (1820 р.), п'ята пісня «</a:t>
            </a:r>
            <a:r>
              <a:rPr lang="uk-UA" sz="1100" dirty="0" err="1"/>
              <a:t>Дон-жуана</a:t>
            </a:r>
            <a:r>
              <a:rPr lang="uk-UA" sz="1100" dirty="0"/>
              <a:t>» (1820 р.), «</a:t>
            </a:r>
            <a:r>
              <a:rPr lang="uk-UA" sz="1100" dirty="0" err="1"/>
              <a:t>Сарданапал</a:t>
            </a:r>
            <a:r>
              <a:rPr lang="uk-UA" sz="1100" dirty="0"/>
              <a:t>» (1821 р.), «Листи до </a:t>
            </a:r>
            <a:r>
              <a:rPr lang="uk-UA" sz="1100" dirty="0" err="1"/>
              <a:t>Баульсу</a:t>
            </a:r>
            <a:r>
              <a:rPr lang="uk-UA" sz="1100" dirty="0"/>
              <a:t>» (1821 р.), «Двоє </a:t>
            </a:r>
            <a:r>
              <a:rPr lang="uk-UA" sz="1100" dirty="0" err="1"/>
              <a:t>Фоськарі</a:t>
            </a:r>
            <a:r>
              <a:rPr lang="uk-UA" sz="1100" dirty="0"/>
              <a:t>» (1821 р.), «каїн» (1821 р.), «Бачення страшного суду» (1821 р.), «Небо і земля» (1821 р.), «Вернер» (1821 р.), шоста, сьома і восьма пісні «</a:t>
            </a:r>
            <a:r>
              <a:rPr lang="uk-UA" sz="1100" dirty="0" err="1"/>
              <a:t>Дон-жуана</a:t>
            </a:r>
            <a:r>
              <a:rPr lang="uk-UA" sz="1100" dirty="0"/>
              <a:t>» (у лютому 1822 р.); дев'ята, десята і одинадцята пісні «</a:t>
            </a:r>
            <a:r>
              <a:rPr lang="uk-UA" sz="1100" dirty="0" err="1"/>
              <a:t>Дон-жуана</a:t>
            </a:r>
            <a:r>
              <a:rPr lang="uk-UA" sz="1100" dirty="0"/>
              <a:t>» (у серпні 1822 р.); «Бронзове століття» (1823 р.), «Острів» (1823 р.), дванадцята і тринадцята пісні «</a:t>
            </a:r>
            <a:r>
              <a:rPr lang="uk-UA" sz="1100" dirty="0" err="1"/>
              <a:t>Дон-жуана</a:t>
            </a:r>
            <a:r>
              <a:rPr lang="uk-UA" sz="1100" dirty="0"/>
              <a:t>» (1823 р.).</a:t>
            </a:r>
          </a:p>
        </p:txBody>
      </p:sp>
    </p:spTree>
    <p:extLst>
      <p:ext uri="{BB962C8B-B14F-4D97-AF65-F5344CB8AC3E}">
        <p14:creationId xmlns:p14="http://schemas.microsoft.com/office/powerpoint/2010/main" val="2570119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568952" cy="2000548"/>
          </a:xfrm>
          <a:prstGeom prst="rect">
            <a:avLst/>
          </a:prstGeom>
        </p:spPr>
        <p:txBody>
          <a:bodyPr wrap="square">
            <a:spAutoFit/>
          </a:bodyPr>
          <a:lstStyle/>
          <a:p>
            <a:r>
              <a:rPr lang="uk-UA" b="1" dirty="0"/>
              <a:t>Поїздка до Греції і </a:t>
            </a:r>
            <a:r>
              <a:rPr lang="uk-UA" b="1" dirty="0" smtClean="0"/>
              <a:t>смерті</a:t>
            </a:r>
            <a:endParaRPr lang="uk-UA" dirty="0"/>
          </a:p>
          <a:p>
            <a:pPr algn="just"/>
            <a:r>
              <a:rPr lang="uk-UA" dirty="0"/>
              <a:t>  </a:t>
            </a:r>
            <a:r>
              <a:rPr lang="uk-UA" sz="1100" dirty="0"/>
              <a:t>Спокійне, сімейне життя не позбавило його, проте, від туги і тривоги. Він дуже жадібно користувався всією насолодою і скоро пересичувався. Упившись славою, він раптом почав уявляти, що в Англії його забули, і в кінці 1821 р. завів переговори про видання разом з Шеллі англійського журналу «Ліберал», який, проте, припинився після трьох номерів. Частково, втім, Байрон дійсно почав втрачати свою популярність, але, на щастя для нього, в цей час спалахнуло грецьке повстання. Байрон, після попередніх стосунків з комітетом </a:t>
            </a:r>
            <a:r>
              <a:rPr lang="uk-UA" sz="1100" dirty="0" err="1"/>
              <a:t>филелинів</a:t>
            </a:r>
            <a:r>
              <a:rPr lang="uk-UA" sz="1100" dirty="0"/>
              <a:t>, що утворився в Англії з метою допомоги Греції, зважився відправитися до Греції і з пристрасним нетерпінням почав готуватися до від'їзду. Він зібрав гроші, купив англійський бриг, і, забравши запаси, зброю і людей, 14 липня 1823 р. відплив до Греції. Там нічого не було готове, і крім того предводителі руху сильно не ладнали один з одним. Тим часом витрати росли, і Байрон розпорядився про продаж всього свого майна в Англії, і гроші віддав на справу Греції. Кожен успіх греків радував його.</a:t>
            </a:r>
          </a:p>
        </p:txBody>
      </p:sp>
      <p:pic>
        <p:nvPicPr>
          <p:cNvPr id="3" name="Рисунок 2" descr="Байрон на смертном одре"/>
          <p:cNvPicPr/>
          <p:nvPr/>
        </p:nvPicPr>
        <p:blipFill>
          <a:blip r:embed="rId2">
            <a:extLst>
              <a:ext uri="{28A0092B-C50C-407E-A947-70E740481C1C}">
                <a14:useLocalDpi xmlns:a14="http://schemas.microsoft.com/office/drawing/2010/main" val="0"/>
              </a:ext>
            </a:extLst>
          </a:blip>
          <a:srcRect/>
          <a:stretch>
            <a:fillRect/>
          </a:stretch>
        </p:blipFill>
        <p:spPr bwMode="auto">
          <a:xfrm>
            <a:off x="251520" y="3429000"/>
            <a:ext cx="4499992" cy="2621899"/>
          </a:xfrm>
          <a:prstGeom prst="rect">
            <a:avLst/>
          </a:prstGeom>
          <a:noFill/>
          <a:ln>
            <a:noFill/>
          </a:ln>
        </p:spPr>
      </p:pic>
      <p:sp>
        <p:nvSpPr>
          <p:cNvPr id="4" name="TextBox 3"/>
          <p:cNvSpPr txBox="1"/>
          <p:nvPr/>
        </p:nvSpPr>
        <p:spPr>
          <a:xfrm>
            <a:off x="932879" y="6077731"/>
            <a:ext cx="3065263" cy="369332"/>
          </a:xfrm>
          <a:prstGeom prst="rect">
            <a:avLst/>
          </a:prstGeom>
          <a:noFill/>
        </p:spPr>
        <p:txBody>
          <a:bodyPr wrap="none" rtlCol="0">
            <a:spAutoFit/>
          </a:bodyPr>
          <a:lstStyle/>
          <a:p>
            <a:r>
              <a:rPr lang="uk-UA" dirty="0" smtClean="0"/>
              <a:t>Байрон на смертному одрі</a:t>
            </a:r>
            <a:endParaRPr lang="uk-UA" dirty="0"/>
          </a:p>
        </p:txBody>
      </p:sp>
      <p:sp>
        <p:nvSpPr>
          <p:cNvPr id="5" name="Прямоугольник 4"/>
          <p:cNvSpPr/>
          <p:nvPr/>
        </p:nvSpPr>
        <p:spPr>
          <a:xfrm>
            <a:off x="179395" y="2210361"/>
            <a:ext cx="8569070" cy="1046440"/>
          </a:xfrm>
          <a:prstGeom prst="rect">
            <a:avLst/>
          </a:prstGeom>
        </p:spPr>
        <p:txBody>
          <a:bodyPr wrap="square">
            <a:spAutoFit/>
          </a:bodyPr>
          <a:lstStyle/>
          <a:p>
            <a:pPr algn="just"/>
            <a:r>
              <a:rPr lang="uk-UA" dirty="0"/>
              <a:t>  </a:t>
            </a:r>
            <a:r>
              <a:rPr lang="uk-UA" sz="1100" dirty="0"/>
              <a:t>У </a:t>
            </a:r>
            <a:r>
              <a:rPr lang="uk-UA" sz="1100" dirty="0" err="1"/>
              <a:t>Міссолонги</a:t>
            </a:r>
            <a:r>
              <a:rPr lang="uk-UA" sz="1100" dirty="0"/>
              <a:t> Байрон простудився, але, не дивлячись на хворобу, продовжував діяльно займатися справою звільнення Греції. 19 січня 1824 р. він писав </a:t>
            </a:r>
            <a:r>
              <a:rPr lang="uk-UA" sz="1100" dirty="0" err="1"/>
              <a:t>Хенкопу</a:t>
            </a:r>
            <a:r>
              <a:rPr lang="uk-UA" sz="1100" dirty="0"/>
              <a:t>: «Ми готуємося до експедиції», а 22 січня, в день свого народження, він увійшов до кімнати полковника </a:t>
            </a:r>
            <a:r>
              <a:rPr lang="uk-UA" sz="1100" dirty="0" err="1"/>
              <a:t>Стенхопа</a:t>
            </a:r>
            <a:r>
              <a:rPr lang="uk-UA" sz="1100" dirty="0"/>
              <a:t>, де було декілька чоловік гостей, і весело сказав: «Ви дорікаєте мені, що я не пишу віршів, а ось я тільки що написав вірш», і Байрон прочитав: «Сьогодні мені виповнилося 36 років». Постійно </a:t>
            </a:r>
            <a:r>
              <a:rPr lang="uk-UA" sz="1100" dirty="0" err="1"/>
              <a:t>хворіючого</a:t>
            </a:r>
            <a:r>
              <a:rPr lang="uk-UA" sz="1100" dirty="0"/>
              <a:t> Байрона дуже турбувала хворобу його дочки Ади, але, одержавши лист про її одужання, він захотів виїхати прогулятися. </a:t>
            </a:r>
          </a:p>
        </p:txBody>
      </p:sp>
      <p:sp>
        <p:nvSpPr>
          <p:cNvPr id="6" name="Прямоугольник 5"/>
          <p:cNvSpPr/>
          <p:nvPr/>
        </p:nvSpPr>
        <p:spPr>
          <a:xfrm>
            <a:off x="4751512" y="3356992"/>
            <a:ext cx="3996952" cy="1277273"/>
          </a:xfrm>
          <a:prstGeom prst="rect">
            <a:avLst/>
          </a:prstGeom>
        </p:spPr>
        <p:txBody>
          <a:bodyPr wrap="square">
            <a:spAutoFit/>
          </a:bodyPr>
          <a:lstStyle/>
          <a:p>
            <a:pPr algn="just"/>
            <a:r>
              <a:rPr lang="uk-UA" sz="1100" dirty="0" smtClean="0"/>
              <a:t>Під час прогулянки з графом </a:t>
            </a:r>
            <a:r>
              <a:rPr lang="uk-UA" sz="1100" dirty="0" err="1" smtClean="0"/>
              <a:t>Гамба</a:t>
            </a:r>
            <a:r>
              <a:rPr lang="uk-UA" sz="1100" dirty="0" smtClean="0"/>
              <a:t> пішов страшний дощ, і Байрон остаточно захворів. Останніми його словами були уривчасті фрази: «Сестра моя! дитя моє!.. бідна Греція!.. я віддав їй час, стан, здоров'я!.. тепер віддаю їй і життя!». 19 квітня 1824 р. поет помер. Тіло його було відвезене до Англії і похоронене в родовому склепі Байронів.</a:t>
            </a:r>
            <a:endParaRPr lang="uk-UA" sz="1100" dirty="0"/>
          </a:p>
        </p:txBody>
      </p:sp>
    </p:spTree>
    <p:extLst>
      <p:ext uri="{BB962C8B-B14F-4D97-AF65-F5344CB8AC3E}">
        <p14:creationId xmlns:p14="http://schemas.microsoft.com/office/powerpoint/2010/main" val="874971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46137"/>
            <a:ext cx="4824536" cy="3016210"/>
          </a:xfrm>
          <a:prstGeom prst="rect">
            <a:avLst/>
          </a:prstGeom>
        </p:spPr>
        <p:txBody>
          <a:bodyPr wrap="square">
            <a:spAutoFit/>
          </a:bodyPr>
          <a:lstStyle/>
          <a:p>
            <a:r>
              <a:rPr lang="uk-UA" dirty="0"/>
              <a:t> </a:t>
            </a:r>
            <a:r>
              <a:rPr lang="uk-UA" b="1" dirty="0"/>
              <a:t>Доля сім'ї </a:t>
            </a:r>
            <a:r>
              <a:rPr lang="uk-UA" b="1" dirty="0" smtClean="0"/>
              <a:t>Байрона</a:t>
            </a:r>
            <a:endParaRPr lang="uk-UA" dirty="0"/>
          </a:p>
          <a:p>
            <a:pPr algn="just"/>
            <a:r>
              <a:rPr lang="uk-UA" dirty="0"/>
              <a:t>  </a:t>
            </a:r>
            <a:r>
              <a:rPr lang="uk-UA" sz="1100" dirty="0"/>
              <a:t>Дружина поета, леді Ганна Ізабелла Байрон, провела залишок свого довгого життя в самоті, займаючись справами добродійності, — абсолютно забута у великому світлі. Тільки звістка про її смерть, 16 травня 1860 р., збудила про неї спогади. А коли в 1860 р. з'явилася книга графині </a:t>
            </a:r>
            <a:r>
              <a:rPr lang="uk-UA" sz="1100" dirty="0" err="1"/>
              <a:t>Гвіччиолі</a:t>
            </a:r>
            <a:r>
              <a:rPr lang="uk-UA" sz="1100" dirty="0"/>
              <a:t> про лорда Байрона, то в захист пам'яті померлою виступила </a:t>
            </a:r>
            <a:r>
              <a:rPr lang="ru-RU" sz="1100" dirty="0" err="1"/>
              <a:t>місіс</a:t>
            </a:r>
            <a:r>
              <a:rPr lang="uk-UA" sz="1100" dirty="0"/>
              <a:t> </a:t>
            </a:r>
            <a:r>
              <a:rPr lang="uk-UA" sz="1100" dirty="0" err="1"/>
              <a:t>Бічер-стоу</a:t>
            </a:r>
            <a:r>
              <a:rPr lang="uk-UA" sz="1100" dirty="0"/>
              <a:t> зі своєю «Дійсною історією життя леді Байрон» (пом. у «</a:t>
            </a:r>
            <a:r>
              <a:rPr lang="ru-RU" sz="1100" dirty="0" err="1"/>
              <a:t>Macmillans</a:t>
            </a:r>
            <a:r>
              <a:rPr lang="ru-RU" sz="1100" dirty="0"/>
              <a:t> </a:t>
            </a:r>
            <a:r>
              <a:rPr lang="ru-RU" sz="1100" dirty="0" err="1"/>
              <a:t>Magazine</a:t>
            </a:r>
            <a:r>
              <a:rPr lang="uk-UA" sz="1100" dirty="0"/>
              <a:t>»), заснованою на переданому ніби їй по секрету розповіді покійної. Але ці викриття і запевнення </a:t>
            </a:r>
            <a:r>
              <a:rPr lang="uk-UA" sz="1100" dirty="0" err="1"/>
              <a:t>Бічер-стоу</a:t>
            </a:r>
            <a:r>
              <a:rPr lang="uk-UA" sz="1100" dirty="0"/>
              <a:t> (натяки на те, що Б. був в злочинному зв'язку з сестрою) не порушили до себе довіри і підняті нею літературні сперечання вельми скоро замовкли. Єдина дочка лорда Байрона — Ада, вийшла в 1835 р. заміж за графа Уїльяма </a:t>
            </a:r>
            <a:r>
              <a:rPr lang="uk-UA" sz="1100" dirty="0" err="1"/>
              <a:t>Лавлейса</a:t>
            </a:r>
            <a:r>
              <a:rPr lang="uk-UA" sz="1100" dirty="0"/>
              <a:t> і померла 27 листопада 1852 р., залишивши двох синів і дочка. Вона відома як математик, один з перших творців обчислювальної техніки і співробітниця </a:t>
            </a:r>
            <a:r>
              <a:rPr lang="uk-UA" sz="1100" dirty="0" err="1"/>
              <a:t>Беббіджа</a:t>
            </a:r>
            <a:r>
              <a:rPr lang="uk-UA" sz="1100" dirty="0"/>
              <a:t>.</a:t>
            </a:r>
          </a:p>
        </p:txBody>
      </p:sp>
      <p:pic>
        <p:nvPicPr>
          <p:cNvPr id="3" name="Рисунок 2" descr="Математик Ада Лавлейс, дочь поэта"/>
          <p:cNvPicPr/>
          <p:nvPr/>
        </p:nvPicPr>
        <p:blipFill>
          <a:blip r:embed="rId2">
            <a:extLst>
              <a:ext uri="{28A0092B-C50C-407E-A947-70E740481C1C}">
                <a14:useLocalDpi xmlns:a14="http://schemas.microsoft.com/office/drawing/2010/main" val="0"/>
              </a:ext>
            </a:extLst>
          </a:blip>
          <a:srcRect/>
          <a:stretch>
            <a:fillRect/>
          </a:stretch>
        </p:blipFill>
        <p:spPr bwMode="auto">
          <a:xfrm>
            <a:off x="5076056" y="166807"/>
            <a:ext cx="3456384" cy="5350426"/>
          </a:xfrm>
          <a:prstGeom prst="rect">
            <a:avLst/>
          </a:prstGeom>
          <a:noFill/>
          <a:ln>
            <a:noFill/>
          </a:ln>
        </p:spPr>
      </p:pic>
      <p:sp>
        <p:nvSpPr>
          <p:cNvPr id="5" name="TextBox 4"/>
          <p:cNvSpPr txBox="1"/>
          <p:nvPr/>
        </p:nvSpPr>
        <p:spPr>
          <a:xfrm>
            <a:off x="5109736" y="5661248"/>
            <a:ext cx="3180679" cy="646331"/>
          </a:xfrm>
          <a:prstGeom prst="rect">
            <a:avLst/>
          </a:prstGeom>
          <a:noFill/>
        </p:spPr>
        <p:txBody>
          <a:bodyPr wrap="none" rtlCol="0">
            <a:spAutoFit/>
          </a:bodyPr>
          <a:lstStyle/>
          <a:p>
            <a:pPr algn="ctr"/>
            <a:r>
              <a:rPr lang="uk-UA" dirty="0" smtClean="0"/>
              <a:t>Математик Пекла </a:t>
            </a:r>
            <a:r>
              <a:rPr lang="uk-UA" dirty="0" err="1" smtClean="0"/>
              <a:t>Лавлейс</a:t>
            </a:r>
            <a:r>
              <a:rPr lang="uk-UA" dirty="0" smtClean="0"/>
              <a:t>, </a:t>
            </a:r>
          </a:p>
          <a:p>
            <a:pPr algn="ctr"/>
            <a:r>
              <a:rPr lang="uk-UA" dirty="0"/>
              <a:t> </a:t>
            </a:r>
            <a:r>
              <a:rPr lang="uk-UA" dirty="0" smtClean="0"/>
              <a:t>    дочка поета</a:t>
            </a:r>
            <a:endParaRPr lang="uk-UA" dirty="0"/>
          </a:p>
        </p:txBody>
      </p:sp>
      <p:sp>
        <p:nvSpPr>
          <p:cNvPr id="6" name="Прямоугольник 5"/>
          <p:cNvSpPr/>
          <p:nvPr/>
        </p:nvSpPr>
        <p:spPr>
          <a:xfrm>
            <a:off x="128508" y="3050436"/>
            <a:ext cx="4803532" cy="1615827"/>
          </a:xfrm>
          <a:prstGeom prst="rect">
            <a:avLst/>
          </a:prstGeom>
        </p:spPr>
        <p:txBody>
          <a:bodyPr wrap="square">
            <a:spAutoFit/>
          </a:bodyPr>
          <a:lstStyle/>
          <a:p>
            <a:pPr algn="just"/>
            <a:r>
              <a:rPr lang="uk-UA" sz="1100" dirty="0"/>
              <a:t>  Старший внук лорда Байрона, </a:t>
            </a:r>
            <a:r>
              <a:rPr lang="uk-UA" sz="1100" dirty="0" err="1"/>
              <a:t>Ноел</a:t>
            </a:r>
            <a:r>
              <a:rPr lang="uk-UA" sz="1100" dirty="0"/>
              <a:t>, народився 12 травня 1836 р., недовго служив в англійському флоті, і після буйного і безладного життя помер 1 жовтня1862 р. працівником в одному з лондонських доків. Другий внук, </a:t>
            </a:r>
            <a:r>
              <a:rPr lang="uk-UA" sz="1100" dirty="0" err="1"/>
              <a:t>Ральф</a:t>
            </a:r>
            <a:r>
              <a:rPr lang="uk-UA" sz="1100" dirty="0"/>
              <a:t> Гордон </a:t>
            </a:r>
            <a:r>
              <a:rPr lang="uk-UA" sz="1100" dirty="0" err="1"/>
              <a:t>Ноел</a:t>
            </a:r>
            <a:r>
              <a:rPr lang="uk-UA" sz="1100" dirty="0"/>
              <a:t> </a:t>
            </a:r>
            <a:r>
              <a:rPr lang="uk-UA" sz="1100" dirty="0" err="1"/>
              <a:t>Мілбенк</a:t>
            </a:r>
            <a:r>
              <a:rPr lang="uk-UA" sz="1100" dirty="0"/>
              <a:t>, народився 2 липня 1839 р., вступив після смерті брата, що успадкував незадовго до кончини баронство </a:t>
            </a:r>
            <a:r>
              <a:rPr lang="uk-UA" sz="1100" dirty="0" err="1"/>
              <a:t>Уїнтворт</a:t>
            </a:r>
            <a:r>
              <a:rPr lang="uk-UA" sz="1100" dirty="0"/>
              <a:t> від бабусі, в права лорда </a:t>
            </a:r>
            <a:r>
              <a:rPr lang="uk-UA" sz="1100" dirty="0" err="1"/>
              <a:t>Уїнтворта</a:t>
            </a:r>
            <a:r>
              <a:rPr lang="uk-UA" sz="1100" dirty="0"/>
              <a:t> (</a:t>
            </a:r>
            <a:r>
              <a:rPr lang="ru-RU" sz="1100" dirty="0" err="1"/>
              <a:t>Wentworth</a:t>
            </a:r>
            <a:r>
              <a:rPr lang="uk-UA" sz="1100" dirty="0"/>
              <a:t>).</a:t>
            </a:r>
          </a:p>
          <a:p>
            <a:pPr algn="just"/>
            <a:r>
              <a:rPr lang="uk-UA" sz="1100" dirty="0"/>
              <a:t> </a:t>
            </a:r>
          </a:p>
          <a:p>
            <a:r>
              <a:rPr lang="uk-UA" sz="1100" dirty="0"/>
              <a:t> </a:t>
            </a:r>
          </a:p>
        </p:txBody>
      </p:sp>
    </p:spTree>
    <p:extLst>
      <p:ext uri="{BB962C8B-B14F-4D97-AF65-F5344CB8AC3E}">
        <p14:creationId xmlns:p14="http://schemas.microsoft.com/office/powerpoint/2010/main" val="25484416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Базовая">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150</TotalTime>
  <Words>1688</Words>
  <Application>Microsoft Office PowerPoint</Application>
  <PresentationFormat>Экран (4:3)</PresentationFormat>
  <Paragraphs>101</Paragraphs>
  <Slides>16</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Calibri</vt:lpstr>
      <vt:lpstr>Palatino Linotype</vt:lpstr>
      <vt:lpstr>Times New Roman</vt:lpstr>
      <vt:lpstr>Wingdings</vt:lpstr>
      <vt:lpstr>Wingdings 2</vt:lpstr>
      <vt:lpstr>Эркер</vt:lpstr>
      <vt:lpstr>Джордж Гордон Байрон</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Петрович</dc:creator>
  <cp:lastModifiedBy>Oleg</cp:lastModifiedBy>
  <cp:revision>16</cp:revision>
  <dcterms:created xsi:type="dcterms:W3CDTF">2012-02-21T18:06:14Z</dcterms:created>
  <dcterms:modified xsi:type="dcterms:W3CDTF">2014-06-09T10:36:49Z</dcterms:modified>
</cp:coreProperties>
</file>