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6AC0B3-C2AA-422A-868B-794556BC464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0656FD-9899-46BE-9C8C-6A5F5BEF4C6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2" y="2214554"/>
            <a:ext cx="392909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vi-VN" dirty="0" smtClean="0"/>
              <a:t>Ернст </a:t>
            </a:r>
            <a:r>
              <a:rPr lang="vi-VN" dirty="0" smtClean="0"/>
              <a:t>Теодор Амадей Гофманн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286256"/>
            <a:ext cx="3601782" cy="175260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німецький</a:t>
            </a:r>
            <a:r>
              <a:rPr lang="ru-RU" dirty="0" smtClean="0"/>
              <a:t> </a:t>
            </a:r>
            <a:r>
              <a:rPr lang="ru-RU" dirty="0" err="1" smtClean="0"/>
              <a:t>письменник</a:t>
            </a:r>
            <a:r>
              <a:rPr lang="ru-RU" dirty="0" smtClean="0"/>
              <a:t>, </a:t>
            </a:r>
            <a:r>
              <a:rPr lang="ru-RU" dirty="0" err="1" smtClean="0"/>
              <a:t>композитор,художник</a:t>
            </a:r>
            <a:r>
              <a:rPr lang="ru-RU" dirty="0" smtClean="0"/>
              <a:t>, </a:t>
            </a:r>
            <a:r>
              <a:rPr lang="ru-RU" dirty="0" err="1" smtClean="0"/>
              <a:t>представник</a:t>
            </a:r>
            <a:r>
              <a:rPr lang="ru-RU" dirty="0" smtClean="0"/>
              <a:t> романтизму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 descr="C:\Documents and Settings\User\Мои документы\Downloads\ETA-Hoffma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433889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929066"/>
            <a:ext cx="8715436" cy="282416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свідчили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про те, як </a:t>
            </a:r>
            <a:r>
              <a:rPr lang="ru-RU" dirty="0" err="1" smtClean="0"/>
              <a:t>жилося</a:t>
            </a:r>
            <a:r>
              <a:rPr lang="ru-RU" dirty="0" smtClean="0"/>
              <a:t> </a:t>
            </a:r>
            <a:r>
              <a:rPr lang="ru-RU" dirty="0" err="1" smtClean="0"/>
              <a:t>хлопчикові</a:t>
            </a:r>
            <a:r>
              <a:rPr lang="ru-RU" dirty="0" smtClean="0"/>
              <a:t> у бабусиному </a:t>
            </a:r>
            <a:r>
              <a:rPr lang="ru-RU" dirty="0" err="1" smtClean="0"/>
              <a:t>будинку</a:t>
            </a:r>
            <a:r>
              <a:rPr lang="ru-RU" dirty="0" smtClean="0"/>
              <a:t>, </a:t>
            </a:r>
            <a:r>
              <a:rPr lang="ru-RU" dirty="0" err="1" smtClean="0"/>
              <a:t>збереглося</a:t>
            </a:r>
            <a:r>
              <a:rPr lang="ru-RU" dirty="0" smtClean="0"/>
              <a:t> </a:t>
            </a:r>
            <a:r>
              <a:rPr lang="ru-RU" dirty="0" err="1" smtClean="0"/>
              <a:t>обмаль</a:t>
            </a:r>
            <a:r>
              <a:rPr lang="ru-RU" dirty="0" smtClean="0"/>
              <a:t>.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матір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дядько</a:t>
            </a:r>
            <a:r>
              <a:rPr lang="ru-RU" dirty="0" smtClean="0"/>
              <a:t> — </a:t>
            </a:r>
            <a:r>
              <a:rPr lang="ru-RU" dirty="0" err="1" smtClean="0"/>
              <a:t>Отто</a:t>
            </a:r>
            <a:r>
              <a:rPr lang="ru-RU" dirty="0" smtClean="0"/>
              <a:t> </a:t>
            </a:r>
            <a:r>
              <a:rPr lang="ru-RU" dirty="0" err="1" smtClean="0"/>
              <a:t>Вільгельм</a:t>
            </a:r>
            <a:r>
              <a:rPr lang="ru-RU" dirty="0" smtClean="0"/>
              <a:t> </a:t>
            </a:r>
            <a:r>
              <a:rPr lang="ru-RU" dirty="0" err="1" smtClean="0"/>
              <a:t>Дерфер</a:t>
            </a:r>
            <a:r>
              <a:rPr lang="ru-RU" dirty="0" smtClean="0"/>
              <a:t> — не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піклувалася</a:t>
            </a:r>
            <a:r>
              <a:rPr lang="ru-RU" dirty="0" smtClean="0"/>
              <a:t> про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хлопця</a:t>
            </a:r>
            <a:r>
              <a:rPr lang="ru-RU" dirty="0" smtClean="0"/>
              <a:t>. </a:t>
            </a:r>
            <a:r>
              <a:rPr lang="ru-RU" dirty="0" err="1" smtClean="0"/>
              <a:t>Єдиною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котрої</a:t>
            </a:r>
            <a:r>
              <a:rPr lang="ru-RU" dirty="0" smtClean="0"/>
              <a:t> хлопчик </a:t>
            </a:r>
            <a:r>
              <a:rPr lang="ru-RU" dirty="0" err="1" smtClean="0"/>
              <a:t>отримував</a:t>
            </a:r>
            <a:r>
              <a:rPr lang="ru-RU" dirty="0" smtClean="0"/>
              <a:t>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піклування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тітка</a:t>
            </a:r>
            <a:r>
              <a:rPr lang="ru-RU" dirty="0" smtClean="0"/>
              <a:t> — </a:t>
            </a:r>
            <a:r>
              <a:rPr lang="ru-RU" dirty="0" err="1" smtClean="0"/>
              <a:t>Йоганна</a:t>
            </a:r>
            <a:r>
              <a:rPr lang="ru-RU" dirty="0" smtClean="0"/>
              <a:t> </a:t>
            </a:r>
            <a:r>
              <a:rPr lang="ru-RU" dirty="0" err="1" smtClean="0"/>
              <a:t>Софі</a:t>
            </a:r>
            <a:r>
              <a:rPr lang="ru-RU" dirty="0" smtClean="0"/>
              <a:t> </a:t>
            </a:r>
            <a:r>
              <a:rPr lang="ru-RU" dirty="0" err="1" smtClean="0"/>
              <a:t>Дерфер</a:t>
            </a:r>
            <a:r>
              <a:rPr lang="ru-RU" dirty="0" smtClean="0"/>
              <a:t>. Обстановка </a:t>
            </a:r>
            <a:r>
              <a:rPr lang="ru-RU" dirty="0" err="1" smtClean="0"/>
              <a:t>дерферівського</a:t>
            </a:r>
            <a:r>
              <a:rPr lang="ru-RU" dirty="0" smtClean="0"/>
              <a:t> дому </a:t>
            </a:r>
            <a:r>
              <a:rPr lang="ru-RU" dirty="0" err="1" smtClean="0"/>
              <a:t>позначилася</a:t>
            </a:r>
            <a:r>
              <a:rPr lang="ru-RU" dirty="0" smtClean="0"/>
              <a:t> на </a:t>
            </a:r>
            <a:r>
              <a:rPr lang="ru-RU" dirty="0" err="1" smtClean="0"/>
              <a:t>характері</a:t>
            </a:r>
            <a:r>
              <a:rPr lang="ru-RU" dirty="0" smtClean="0"/>
              <a:t> Гофмана.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виростав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замкнутою </a:t>
            </a:r>
            <a:r>
              <a:rPr lang="ru-RU" dirty="0" err="1" smtClean="0"/>
              <a:t>дитиною</a:t>
            </a:r>
            <a:r>
              <a:rPr lang="ru-RU" dirty="0" smtClean="0"/>
              <a:t>,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сходився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людьми. Часто </a:t>
            </a:r>
            <a:r>
              <a:rPr lang="ru-RU" dirty="0" err="1" smtClean="0"/>
              <a:t>полишений</a:t>
            </a:r>
            <a:r>
              <a:rPr lang="ru-RU" dirty="0" smtClean="0"/>
              <a:t> на самого себе,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часу </a:t>
            </a:r>
            <a:r>
              <a:rPr lang="ru-RU" dirty="0" err="1" smtClean="0"/>
              <a:t>приділяв</a:t>
            </a:r>
            <a:r>
              <a:rPr lang="ru-RU" dirty="0" smtClean="0"/>
              <a:t> </a:t>
            </a:r>
            <a:r>
              <a:rPr lang="ru-RU" dirty="0" err="1" smtClean="0"/>
              <a:t>заняттям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 У 12 </a:t>
            </a:r>
            <a:r>
              <a:rPr lang="ru-RU" dirty="0" err="1" smtClean="0"/>
              <a:t>років</a:t>
            </a:r>
            <a:r>
              <a:rPr lang="ru-RU" dirty="0" smtClean="0"/>
              <a:t> Гофман </a:t>
            </a:r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імпровізував</a:t>
            </a:r>
            <a:r>
              <a:rPr lang="ru-RU" dirty="0" smtClean="0"/>
              <a:t> на </a:t>
            </a:r>
            <a:r>
              <a:rPr lang="ru-RU" dirty="0" err="1" smtClean="0"/>
              <a:t>клавірі</a:t>
            </a:r>
            <a:r>
              <a:rPr lang="ru-RU" dirty="0" smtClean="0"/>
              <a:t>, </a:t>
            </a:r>
            <a:r>
              <a:rPr lang="ru-RU" dirty="0" err="1" smtClean="0"/>
              <a:t>органі</a:t>
            </a:r>
            <a:r>
              <a:rPr lang="ru-RU" dirty="0" smtClean="0"/>
              <a:t>, </a:t>
            </a:r>
            <a:r>
              <a:rPr lang="ru-RU" dirty="0" err="1" smtClean="0"/>
              <a:t>грав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 </a:t>
            </a:r>
            <a:r>
              <a:rPr lang="ru-RU" dirty="0" err="1" smtClean="0"/>
              <a:t>скрипці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гамбі</a:t>
            </a:r>
            <a:r>
              <a:rPr lang="ru-RU" dirty="0" smtClean="0"/>
              <a:t>, </a:t>
            </a:r>
            <a:r>
              <a:rPr lang="ru-RU" dirty="0" err="1" smtClean="0"/>
              <a:t>вивчав</a:t>
            </a:r>
            <a:r>
              <a:rPr lang="ru-RU" dirty="0" smtClean="0"/>
              <a:t> 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 </a:t>
            </a:r>
            <a:r>
              <a:rPr lang="ru-RU" dirty="0" err="1" smtClean="0"/>
              <a:t>Домашні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доповненням</a:t>
            </a:r>
            <a:r>
              <a:rPr lang="ru-RU" dirty="0" smtClean="0"/>
              <a:t> до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яку Гофман </a:t>
            </a:r>
            <a:r>
              <a:rPr lang="ru-RU" dirty="0" err="1" smtClean="0"/>
              <a:t>здобув</a:t>
            </a:r>
            <a:r>
              <a:rPr lang="ru-RU" dirty="0" smtClean="0"/>
              <a:t>, </a:t>
            </a:r>
            <a:r>
              <a:rPr lang="ru-RU" dirty="0" err="1" smtClean="0"/>
              <a:t>відвідуючи</a:t>
            </a:r>
            <a:r>
              <a:rPr lang="ru-RU" dirty="0" smtClean="0"/>
              <a:t> </a:t>
            </a:r>
            <a:r>
              <a:rPr lang="ru-RU" dirty="0" err="1" smtClean="0"/>
              <a:t>лютеранську</a:t>
            </a:r>
            <a:r>
              <a:rPr lang="ru-RU" dirty="0" smtClean="0"/>
              <a:t> школу, </a:t>
            </a:r>
            <a:r>
              <a:rPr lang="ru-RU" dirty="0" err="1" smtClean="0"/>
              <a:t>куди</a:t>
            </a:r>
            <a:r>
              <a:rPr lang="ru-RU" dirty="0" smtClean="0"/>
              <a:t> вступив у 1781 р. (за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джерелами</a:t>
            </a:r>
            <a:r>
              <a:rPr lang="ru-RU" dirty="0" smtClean="0"/>
              <a:t> — у 1782 р.).</a:t>
            </a:r>
            <a:endParaRPr lang="ru-RU" dirty="0"/>
          </a:p>
        </p:txBody>
      </p:sp>
      <p:pic>
        <p:nvPicPr>
          <p:cNvPr id="5122" name="Picture 2" descr="C:\Documents and Settings\User\Мои документы\Downloads\148054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290"/>
            <a:ext cx="3114675" cy="3714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214290"/>
            <a:ext cx="55721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Народився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Ернст</a:t>
            </a:r>
            <a:r>
              <a:rPr lang="ru-RU" sz="1600" dirty="0" smtClean="0"/>
              <a:t> Теодор Амадей </a:t>
            </a:r>
            <a:r>
              <a:rPr lang="ru-RU" sz="1600" dirty="0" err="1" smtClean="0"/>
              <a:t>Гофманн</a:t>
            </a:r>
            <a:r>
              <a:rPr lang="ru-RU" sz="1600" dirty="0" smtClean="0"/>
              <a:t> 24 </a:t>
            </a:r>
            <a:r>
              <a:rPr lang="ru-RU" sz="1600" dirty="0" err="1" smtClean="0"/>
              <a:t>січня</a:t>
            </a:r>
            <a:r>
              <a:rPr lang="ru-RU" sz="1600" dirty="0" smtClean="0"/>
              <a:t> 1776 р. у </a:t>
            </a:r>
            <a:r>
              <a:rPr lang="ru-RU" sz="1600" dirty="0" err="1" smtClean="0"/>
              <a:t>столиці</a:t>
            </a:r>
            <a:r>
              <a:rPr lang="ru-RU" sz="1600" dirty="0" smtClean="0"/>
              <a:t> </a:t>
            </a:r>
            <a:r>
              <a:rPr lang="ru-RU" sz="1600" dirty="0" err="1" smtClean="0"/>
              <a:t>Східно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Пруссії</a:t>
            </a:r>
            <a:r>
              <a:rPr lang="ru-RU" sz="1600" dirty="0" smtClean="0"/>
              <a:t> — </a:t>
            </a:r>
            <a:r>
              <a:rPr lang="ru-RU" sz="1600" dirty="0" err="1" smtClean="0"/>
              <a:t>Кенігсберзі</a:t>
            </a:r>
            <a:r>
              <a:rPr lang="ru-RU" sz="1600" dirty="0" smtClean="0"/>
              <a:t>. </a:t>
            </a:r>
            <a:r>
              <a:rPr lang="ru-RU" sz="1600" dirty="0" err="1" smtClean="0"/>
              <a:t>Шлюб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дивним</a:t>
            </a:r>
            <a:r>
              <a:rPr lang="ru-RU" sz="1600" dirty="0" smtClean="0"/>
              <a:t>. </a:t>
            </a:r>
            <a:r>
              <a:rPr lang="ru-RU" sz="1600" dirty="0" err="1" smtClean="0"/>
              <a:t>Батько</a:t>
            </a:r>
            <a:r>
              <a:rPr lang="ru-RU" sz="1600" dirty="0" smtClean="0"/>
              <a:t> — </a:t>
            </a:r>
            <a:r>
              <a:rPr lang="ru-RU" sz="1600" dirty="0" err="1" smtClean="0"/>
              <a:t>Крістоф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Людвіґ</a:t>
            </a:r>
            <a:r>
              <a:rPr lang="ru-RU" sz="1600" dirty="0" smtClean="0"/>
              <a:t> Гофман (1736–1797) — служив адвокатом при </a:t>
            </a:r>
            <a:r>
              <a:rPr lang="ru-RU" sz="1600" dirty="0" err="1" smtClean="0"/>
              <a:t>прусському</a:t>
            </a:r>
            <a:r>
              <a:rPr lang="ru-RU" sz="1600" dirty="0" smtClean="0"/>
              <a:t> верховному </a:t>
            </a:r>
            <a:r>
              <a:rPr lang="ru-RU" sz="1600" dirty="0" err="1" smtClean="0"/>
              <a:t>суді</a:t>
            </a:r>
            <a:r>
              <a:rPr lang="ru-RU" sz="1600" dirty="0" smtClean="0"/>
              <a:t> в </a:t>
            </a:r>
            <a:r>
              <a:rPr lang="ru-RU" sz="1600" dirty="0" err="1" smtClean="0"/>
              <a:t>Кенігсберзі</a:t>
            </a:r>
            <a:r>
              <a:rPr lang="ru-RU" sz="1600" dirty="0" smtClean="0"/>
              <a:t>. </a:t>
            </a:r>
            <a:r>
              <a:rPr lang="ru-RU" sz="1600" dirty="0" err="1" smtClean="0"/>
              <a:t>Біографи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зазначають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людиною</a:t>
            </a:r>
            <a:r>
              <a:rPr lang="ru-RU" sz="1600" dirty="0" smtClean="0"/>
              <a:t> настрою, не </a:t>
            </a:r>
            <a:r>
              <a:rPr lang="ru-RU" sz="1600" dirty="0" err="1" smtClean="0"/>
              <a:t>цурався</a:t>
            </a:r>
            <a:r>
              <a:rPr lang="ru-RU" sz="1600" dirty="0" smtClean="0"/>
              <a:t> муз,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схильний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пиятики</a:t>
            </a:r>
            <a:r>
              <a:rPr lang="ru-RU" sz="1600" dirty="0" smtClean="0"/>
              <a:t>. </a:t>
            </a:r>
            <a:r>
              <a:rPr lang="ru-RU" sz="1600" dirty="0" err="1" smtClean="0"/>
              <a:t>Матір</a:t>
            </a:r>
            <a:r>
              <a:rPr lang="ru-RU" sz="1600" dirty="0" smtClean="0"/>
              <a:t> — </a:t>
            </a:r>
            <a:r>
              <a:rPr lang="ru-RU" sz="1600" dirty="0" err="1" smtClean="0"/>
              <a:t>Ловіза</a:t>
            </a:r>
            <a:r>
              <a:rPr lang="ru-RU" sz="1600" dirty="0" smtClean="0"/>
              <a:t> </a:t>
            </a:r>
            <a:r>
              <a:rPr lang="ru-RU" sz="1600" dirty="0" err="1" smtClean="0"/>
              <a:t>Альбертина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Дерфер</a:t>
            </a:r>
            <a:r>
              <a:rPr lang="ru-RU" sz="1600" dirty="0" smtClean="0"/>
              <a:t> (1747–1796) —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надзвичайно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побожною</a:t>
            </a:r>
            <a:r>
              <a:rPr lang="ru-RU" sz="1600" dirty="0" smtClean="0"/>
              <a:t>, </a:t>
            </a:r>
            <a:r>
              <a:rPr lang="ru-RU" sz="1600" dirty="0" err="1" smtClean="0"/>
              <a:t>відлюдькуватою</a:t>
            </a:r>
            <a:r>
              <a:rPr lang="ru-RU" sz="1600" dirty="0" smtClean="0"/>
              <a:t>,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схильністю</a:t>
            </a:r>
            <a:r>
              <a:rPr lang="ru-RU" sz="1600" dirty="0" smtClean="0"/>
              <a:t> до </a:t>
            </a:r>
            <a:r>
              <a:rPr lang="ru-RU" sz="1600" dirty="0" err="1" smtClean="0"/>
              <a:t>пієтизму</a:t>
            </a:r>
            <a:r>
              <a:rPr lang="ru-RU" sz="1600" dirty="0" smtClean="0"/>
              <a:t>. </a:t>
            </a:r>
            <a:r>
              <a:rPr lang="ru-RU" sz="1600" dirty="0" err="1" smtClean="0"/>
              <a:t>Подружнє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цілковито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людей </a:t>
            </a:r>
            <a:r>
              <a:rPr lang="ru-RU" sz="1600" dirty="0" err="1" smtClean="0"/>
              <a:t>супроводжувалося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сімейними</a:t>
            </a:r>
            <a:r>
              <a:rPr lang="ru-RU" sz="1600" dirty="0" smtClean="0"/>
              <a:t> скандалами,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призвели</a:t>
            </a:r>
            <a:r>
              <a:rPr lang="ru-RU" sz="1600" dirty="0" smtClean="0"/>
              <a:t> </a:t>
            </a:r>
            <a:r>
              <a:rPr lang="ru-RU" sz="1600" dirty="0" err="1" smtClean="0"/>
              <a:t>врешті-решт</a:t>
            </a:r>
            <a:r>
              <a:rPr lang="ru-RU" sz="1600" dirty="0" smtClean="0"/>
              <a:t> до того,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декілька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сина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розірвали</a:t>
            </a:r>
            <a:r>
              <a:rPr lang="ru-RU" sz="1600" dirty="0" smtClean="0"/>
              <a:t> </a:t>
            </a:r>
            <a:r>
              <a:rPr lang="ru-RU" sz="1600" dirty="0" err="1" smtClean="0"/>
              <a:t>шлюб</a:t>
            </a:r>
            <a:r>
              <a:rPr lang="ru-RU" sz="1600" dirty="0" smtClean="0"/>
              <a:t>. </a:t>
            </a:r>
            <a:r>
              <a:rPr lang="ru-RU" sz="1600" dirty="0" err="1" smtClean="0"/>
              <a:t>Ернст</a:t>
            </a:r>
            <a:r>
              <a:rPr lang="ru-RU" sz="1600" dirty="0" smtClean="0"/>
              <a:t> Теодор Амадей разом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матір'ю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переїхав</a:t>
            </a:r>
            <a:r>
              <a:rPr lang="ru-RU" sz="1600" dirty="0" smtClean="0"/>
              <a:t> у </a:t>
            </a:r>
            <a:r>
              <a:rPr lang="ru-RU" sz="1600" dirty="0" err="1" smtClean="0"/>
              <a:t>будинок</a:t>
            </a:r>
            <a:r>
              <a:rPr lang="ru-RU" sz="1600" dirty="0" smtClean="0"/>
              <a:t> </a:t>
            </a:r>
            <a:r>
              <a:rPr lang="ru-RU" sz="1600" dirty="0" err="1" smtClean="0"/>
              <a:t>Дерферів</a:t>
            </a:r>
            <a:r>
              <a:rPr lang="ru-RU" sz="1600" dirty="0" smtClean="0"/>
              <a:t>, де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проминули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дитячі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юнацькі</a:t>
            </a:r>
            <a:r>
              <a:rPr lang="ru-RU" sz="1600" dirty="0" smtClean="0"/>
              <a:t> роки.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5857916" cy="65722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 </a:t>
            </a:r>
            <a:r>
              <a:rPr lang="ru-RU" dirty="0" err="1" smtClean="0"/>
              <a:t>Кенігсберзі</a:t>
            </a:r>
            <a:r>
              <a:rPr lang="ru-RU" dirty="0" smtClean="0"/>
              <a:t> Гофман </a:t>
            </a:r>
            <a:r>
              <a:rPr lang="ru-RU" dirty="0" err="1" smtClean="0"/>
              <a:t>зустрів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перше </a:t>
            </a:r>
            <a:r>
              <a:rPr lang="ru-RU" dirty="0" err="1" smtClean="0"/>
              <a:t>кохання</a:t>
            </a:r>
            <a:r>
              <a:rPr lang="ru-RU" dirty="0" smtClean="0"/>
              <a:t>. </a:t>
            </a:r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поклоніння</a:t>
            </a:r>
            <a:r>
              <a:rPr lang="ru-RU" dirty="0" smtClean="0"/>
              <a:t> стала </a:t>
            </a:r>
            <a:r>
              <a:rPr lang="ru-RU" dirty="0" err="1" smtClean="0"/>
              <a:t>Дора</a:t>
            </a:r>
            <a:r>
              <a:rPr lang="ru-RU" dirty="0" smtClean="0"/>
              <a:t> </a:t>
            </a:r>
            <a:r>
              <a:rPr lang="ru-RU" dirty="0" err="1" smtClean="0"/>
              <a:t>Хатт</a:t>
            </a:r>
            <a:r>
              <a:rPr lang="ru-RU" dirty="0" smtClean="0"/>
              <a:t>, </a:t>
            </a:r>
            <a:r>
              <a:rPr lang="ru-RU" dirty="0" err="1" smtClean="0"/>
              <a:t>котра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старша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на 10 </a:t>
            </a:r>
            <a:r>
              <a:rPr lang="ru-RU" dirty="0" err="1" smtClean="0"/>
              <a:t>років</a:t>
            </a:r>
            <a:r>
              <a:rPr lang="ru-RU" dirty="0" smtClean="0"/>
              <a:t>. Гофман давав </a:t>
            </a:r>
            <a:r>
              <a:rPr lang="ru-RU" dirty="0" err="1" smtClean="0"/>
              <a:t>їй</a:t>
            </a:r>
            <a:r>
              <a:rPr lang="ru-RU" dirty="0" smtClean="0"/>
              <a:t> уроки </a:t>
            </a:r>
            <a:r>
              <a:rPr lang="ru-RU" dirty="0" err="1" smtClean="0"/>
              <a:t>музики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боготворив свою </a:t>
            </a:r>
            <a:r>
              <a:rPr lang="ru-RU" dirty="0" err="1" smtClean="0"/>
              <a:t>кохану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образ </a:t>
            </a:r>
            <a:r>
              <a:rPr lang="ru-RU" dirty="0" err="1" smtClean="0"/>
              <a:t>Дори</a:t>
            </a:r>
            <a:r>
              <a:rPr lang="ru-RU" dirty="0" smtClean="0"/>
              <a:t> </a:t>
            </a:r>
            <a:r>
              <a:rPr lang="ru-RU" dirty="0" err="1" smtClean="0"/>
              <a:t>Хатт</a:t>
            </a:r>
            <a:r>
              <a:rPr lang="ru-RU" dirty="0" smtClean="0"/>
              <a:t> </a:t>
            </a:r>
            <a:r>
              <a:rPr lang="ru-RU" dirty="0" err="1" smtClean="0"/>
              <a:t>вгадується</a:t>
            </a:r>
            <a:r>
              <a:rPr lang="ru-RU" dirty="0" smtClean="0"/>
              <a:t> у </a:t>
            </a:r>
            <a:r>
              <a:rPr lang="ru-RU" dirty="0" err="1" smtClean="0"/>
              <a:t>героїні-баронесі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новели «</a:t>
            </a:r>
            <a:r>
              <a:rPr lang="ru-RU" i="1" dirty="0" smtClean="0"/>
              <a:t>Майорат</a:t>
            </a:r>
            <a:r>
              <a:rPr lang="ru-RU" dirty="0" smtClean="0"/>
              <a:t>», </a:t>
            </a:r>
            <a:r>
              <a:rPr lang="ru-RU" dirty="0" err="1" smtClean="0"/>
              <a:t>написаної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. Перше </a:t>
            </a:r>
            <a:r>
              <a:rPr lang="ru-RU" dirty="0" err="1" smtClean="0"/>
              <a:t>кохання</a:t>
            </a:r>
            <a:r>
              <a:rPr lang="ru-RU" dirty="0" smtClean="0"/>
              <a:t> принесло Гофману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страждань</a:t>
            </a:r>
            <a:r>
              <a:rPr lang="ru-RU" dirty="0" smtClean="0"/>
              <a:t>, </a:t>
            </a:r>
            <a:r>
              <a:rPr lang="ru-RU" dirty="0" err="1" smtClean="0"/>
              <a:t>аніж</a:t>
            </a:r>
            <a:r>
              <a:rPr lang="ru-RU" dirty="0" smtClean="0"/>
              <a:t> </a:t>
            </a:r>
            <a:r>
              <a:rPr lang="ru-RU" dirty="0" err="1" smtClean="0"/>
              <a:t>радості</a:t>
            </a:r>
            <a:r>
              <a:rPr lang="ru-RU" dirty="0" smtClean="0"/>
              <a:t>. Скандал,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вибухнув</a:t>
            </a:r>
            <a:r>
              <a:rPr lang="ru-RU" dirty="0" smtClean="0"/>
              <a:t> у </a:t>
            </a:r>
            <a:r>
              <a:rPr lang="ru-RU" dirty="0" err="1" smtClean="0"/>
              <a:t>кенігсберзькому</a:t>
            </a:r>
            <a:r>
              <a:rPr lang="ru-RU" dirty="0" smtClean="0"/>
              <a:t> </a:t>
            </a:r>
            <a:r>
              <a:rPr lang="ru-RU" dirty="0" err="1" smtClean="0"/>
              <a:t>товаристві</a:t>
            </a:r>
            <a:r>
              <a:rPr lang="ru-RU" dirty="0" smtClean="0"/>
              <a:t>, </a:t>
            </a:r>
            <a:r>
              <a:rPr lang="ru-RU" dirty="0" err="1" smtClean="0"/>
              <a:t>змусив</a:t>
            </a:r>
            <a:r>
              <a:rPr lang="ru-RU" dirty="0" smtClean="0"/>
              <a:t> Гофмана </a:t>
            </a:r>
            <a:r>
              <a:rPr lang="ru-RU" dirty="0" err="1" smtClean="0"/>
              <a:t>прийняти</a:t>
            </a:r>
            <a:r>
              <a:rPr lang="ru-RU" dirty="0" smtClean="0"/>
              <a:t> </a:t>
            </a:r>
            <a:r>
              <a:rPr lang="ru-RU" dirty="0" err="1" smtClean="0"/>
              <a:t>пропозицію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Ґлоґау</a:t>
            </a:r>
            <a:r>
              <a:rPr lang="ru-RU" dirty="0" smtClean="0"/>
              <a:t>. </a:t>
            </a:r>
            <a:r>
              <a:rPr lang="ru-RU" dirty="0" smtClean="0"/>
              <a:t>У 1796 р. </a:t>
            </a:r>
            <a:r>
              <a:rPr lang="ru-RU" dirty="0" err="1" smtClean="0"/>
              <a:t>він</a:t>
            </a:r>
            <a:r>
              <a:rPr lang="ru-RU" dirty="0" smtClean="0"/>
              <a:t> покинув </a:t>
            </a:r>
            <a:r>
              <a:rPr lang="ru-RU" dirty="0" err="1" smtClean="0"/>
              <a:t>Кенігсберг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до 1798 р. </a:t>
            </a:r>
            <a:r>
              <a:rPr lang="ru-RU" dirty="0" err="1" smtClean="0"/>
              <a:t>працював</a:t>
            </a:r>
            <a:r>
              <a:rPr lang="ru-RU" dirty="0" smtClean="0"/>
              <a:t> у </a:t>
            </a:r>
            <a:r>
              <a:rPr lang="ru-RU" dirty="0" err="1" smtClean="0"/>
              <a:t>суді</a:t>
            </a:r>
            <a:r>
              <a:rPr lang="ru-RU" dirty="0" smtClean="0"/>
              <a:t> </a:t>
            </a:r>
            <a:r>
              <a:rPr lang="ru-RU" dirty="0" err="1" smtClean="0"/>
              <a:t>міста</a:t>
            </a:r>
            <a:r>
              <a:rPr lang="ru-RU" dirty="0" smtClean="0"/>
              <a:t> </a:t>
            </a:r>
            <a:r>
              <a:rPr lang="ru-RU" dirty="0" err="1" smtClean="0"/>
              <a:t>Ґлоґау</a:t>
            </a:r>
            <a:r>
              <a:rPr lang="ru-RU" dirty="0" smtClean="0"/>
              <a:t>.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юриспруденцією</a:t>
            </a:r>
            <a:r>
              <a:rPr lang="ru-RU" dirty="0" smtClean="0"/>
              <a:t> не приносили Гофману </a:t>
            </a:r>
            <a:r>
              <a:rPr lang="ru-RU" dirty="0" err="1" smtClean="0"/>
              <a:t>радості</a:t>
            </a:r>
            <a:r>
              <a:rPr lang="ru-RU" dirty="0" smtClean="0"/>
              <a:t>, </a:t>
            </a:r>
            <a:r>
              <a:rPr lang="ru-RU" dirty="0" err="1" smtClean="0"/>
              <a:t>перебування</a:t>
            </a:r>
            <a:r>
              <a:rPr lang="ru-RU" dirty="0" smtClean="0"/>
              <a:t> в </a:t>
            </a:r>
            <a:r>
              <a:rPr lang="ru-RU" dirty="0" err="1" smtClean="0"/>
              <a:t>товаристві</a:t>
            </a:r>
            <a:r>
              <a:rPr lang="ru-RU" dirty="0" smtClean="0"/>
              <a:t> дядька </a:t>
            </a:r>
            <a:r>
              <a:rPr lang="ru-RU" dirty="0" err="1" smtClean="0"/>
              <a:t>Йоганна</a:t>
            </a:r>
            <a:r>
              <a:rPr lang="ru-RU" dirty="0" smtClean="0"/>
              <a:t> </a:t>
            </a:r>
            <a:r>
              <a:rPr lang="ru-RU" dirty="0" err="1" smtClean="0"/>
              <a:t>Людвіга</a:t>
            </a:r>
            <a:r>
              <a:rPr lang="ru-RU" dirty="0" smtClean="0"/>
              <a:t> не </a:t>
            </a:r>
            <a:r>
              <a:rPr lang="ru-RU" dirty="0" err="1" smtClean="0"/>
              <a:t>відповідали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духовним</a:t>
            </a:r>
            <a:r>
              <a:rPr lang="ru-RU" dirty="0" smtClean="0"/>
              <a:t> </a:t>
            </a:r>
            <a:r>
              <a:rPr lang="ru-RU" dirty="0" err="1" smtClean="0"/>
              <a:t>запитам</a:t>
            </a:r>
            <a:r>
              <a:rPr lang="ru-RU" dirty="0" smtClean="0"/>
              <a:t>.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порятунком</a:t>
            </a:r>
            <a:r>
              <a:rPr lang="ru-RU" dirty="0" smtClean="0"/>
              <a:t> </a:t>
            </a:r>
            <a:r>
              <a:rPr lang="ru-RU" dirty="0" err="1" smtClean="0"/>
              <a:t>залишалися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 </a:t>
            </a:r>
            <a:r>
              <a:rPr lang="ru-RU" dirty="0" err="1" smtClean="0"/>
              <a:t>мистецтвом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у </a:t>
            </a:r>
            <a:r>
              <a:rPr lang="ru-RU" dirty="0" err="1" smtClean="0"/>
              <a:t>Ґлоґау</a:t>
            </a:r>
            <a:r>
              <a:rPr lang="ru-RU" dirty="0" smtClean="0"/>
              <a:t> 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для Гофмана </a:t>
            </a:r>
            <a:r>
              <a:rPr lang="ru-RU" dirty="0" err="1" smtClean="0"/>
              <a:t>зустрічі</a:t>
            </a:r>
            <a:r>
              <a:rPr lang="ru-RU" dirty="0" smtClean="0"/>
              <a:t>. Тут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познайомився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Йоганном</a:t>
            </a:r>
            <a:r>
              <a:rPr lang="ru-RU" dirty="0" smtClean="0"/>
              <a:t> </a:t>
            </a:r>
            <a:r>
              <a:rPr lang="ru-RU" dirty="0" err="1" smtClean="0"/>
              <a:t>Самуелем</a:t>
            </a:r>
            <a:r>
              <a:rPr lang="ru-RU" dirty="0" smtClean="0"/>
              <a:t> Хампе, </a:t>
            </a:r>
            <a:r>
              <a:rPr lang="ru-RU" dirty="0" err="1" smtClean="0"/>
              <a:t>обдарованим</a:t>
            </a:r>
            <a:r>
              <a:rPr lang="ru-RU" dirty="0" smtClean="0"/>
              <a:t> </a:t>
            </a:r>
            <a:r>
              <a:rPr lang="ru-RU" dirty="0" err="1" smtClean="0"/>
              <a:t>музикантом</a:t>
            </a:r>
            <a:r>
              <a:rPr lang="ru-RU" dirty="0" smtClean="0"/>
              <a:t>, </a:t>
            </a:r>
            <a:r>
              <a:rPr lang="ru-RU" dirty="0" err="1" smtClean="0"/>
              <a:t>котрий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Гофман, </a:t>
            </a:r>
            <a:r>
              <a:rPr lang="ru-RU" dirty="0" err="1" smtClean="0"/>
              <a:t>змушений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служити</a:t>
            </a:r>
            <a:r>
              <a:rPr lang="ru-RU" dirty="0" smtClean="0"/>
              <a:t> чиновником. Дружба </a:t>
            </a:r>
            <a:r>
              <a:rPr lang="ru-RU" dirty="0" err="1" smtClean="0"/>
              <a:t>з</a:t>
            </a:r>
            <a:r>
              <a:rPr lang="ru-RU" dirty="0" smtClean="0"/>
              <a:t> Хампе </a:t>
            </a:r>
            <a:r>
              <a:rPr lang="ru-RU" dirty="0" err="1" smtClean="0"/>
              <a:t>пов'язувала</a:t>
            </a:r>
            <a:r>
              <a:rPr lang="ru-RU" dirty="0" smtClean="0"/>
              <a:t> Гофмана усе </a:t>
            </a:r>
            <a:r>
              <a:rPr lang="ru-RU" dirty="0" err="1" smtClean="0"/>
              <a:t>життя</a:t>
            </a:r>
            <a:r>
              <a:rPr lang="ru-RU" dirty="0" smtClean="0"/>
              <a:t>.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зустріч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художником </a:t>
            </a:r>
            <a:r>
              <a:rPr lang="ru-RU" dirty="0" err="1" smtClean="0"/>
              <a:t>Алоїзом</a:t>
            </a:r>
            <a:r>
              <a:rPr lang="ru-RU" dirty="0" smtClean="0"/>
              <a:t> </a:t>
            </a:r>
            <a:r>
              <a:rPr lang="ru-RU" dirty="0" err="1" smtClean="0"/>
              <a:t>Молінарі</a:t>
            </a:r>
            <a:r>
              <a:rPr lang="ru-RU" dirty="0" smtClean="0"/>
              <a:t>. Разом </a:t>
            </a:r>
            <a:r>
              <a:rPr lang="ru-RU" dirty="0" err="1" smtClean="0"/>
              <a:t>з</a:t>
            </a:r>
            <a:r>
              <a:rPr lang="ru-RU" dirty="0" smtClean="0"/>
              <a:t> ним Гофман </a:t>
            </a:r>
            <a:r>
              <a:rPr lang="ru-RU" dirty="0" err="1" smtClean="0"/>
              <a:t>розписував</a:t>
            </a:r>
            <a:r>
              <a:rPr lang="ru-RU" dirty="0" smtClean="0"/>
              <a:t> </a:t>
            </a:r>
            <a:r>
              <a:rPr lang="ru-RU" dirty="0" err="1" smtClean="0"/>
              <a:t>церкву</a:t>
            </a:r>
            <a:r>
              <a:rPr lang="ru-RU" dirty="0" smtClean="0"/>
              <a:t> </a:t>
            </a:r>
            <a:r>
              <a:rPr lang="ru-RU" dirty="0" err="1" smtClean="0"/>
              <a:t>єзуїтів</a:t>
            </a:r>
            <a:r>
              <a:rPr lang="ru-RU" dirty="0" smtClean="0"/>
              <a:t> у </a:t>
            </a:r>
            <a:r>
              <a:rPr lang="ru-RU" dirty="0" err="1" smtClean="0"/>
              <a:t>Ґлоґау</a:t>
            </a:r>
            <a:r>
              <a:rPr lang="ru-RU" dirty="0" smtClean="0"/>
              <a:t>, а через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закарбував</a:t>
            </a:r>
            <a:r>
              <a:rPr lang="ru-RU" dirty="0" smtClean="0"/>
              <a:t> образ художника в </a:t>
            </a:r>
            <a:r>
              <a:rPr lang="ru-RU" dirty="0" err="1" smtClean="0"/>
              <a:t>новелі</a:t>
            </a:r>
            <a:r>
              <a:rPr lang="ru-RU" dirty="0" smtClean="0"/>
              <a:t> «</a:t>
            </a:r>
            <a:r>
              <a:rPr lang="ru-RU" i="1" dirty="0" err="1" smtClean="0"/>
              <a:t>Церква</a:t>
            </a:r>
            <a:r>
              <a:rPr lang="ru-RU" i="1" dirty="0" smtClean="0"/>
              <a:t> </a:t>
            </a:r>
            <a:r>
              <a:rPr lang="ru-RU" i="1" dirty="0" err="1" smtClean="0"/>
              <a:t>єзуїтів</a:t>
            </a:r>
            <a:r>
              <a:rPr lang="ru-RU" dirty="0" smtClean="0"/>
              <a:t>», яка </a:t>
            </a:r>
            <a:r>
              <a:rPr lang="ru-RU" dirty="0" err="1" smtClean="0"/>
              <a:t>з'явилася</a:t>
            </a:r>
            <a:r>
              <a:rPr lang="ru-RU" dirty="0" smtClean="0"/>
              <a:t> у </a:t>
            </a:r>
            <a:r>
              <a:rPr lang="ru-RU" dirty="0" err="1" smtClean="0"/>
              <a:t>збірці</a:t>
            </a:r>
            <a:r>
              <a:rPr lang="ru-RU" dirty="0" smtClean="0"/>
              <a:t> «</a:t>
            </a:r>
            <a:r>
              <a:rPr lang="ru-RU" i="1" dirty="0" err="1" smtClean="0"/>
              <a:t>Нічні</a:t>
            </a:r>
            <a:r>
              <a:rPr lang="ru-RU" i="1" dirty="0" smtClean="0"/>
              <a:t> </a:t>
            </a:r>
            <a:r>
              <a:rPr lang="ru-RU" i="1" dirty="0" err="1" smtClean="0"/>
              <a:t>оповідання</a:t>
            </a:r>
            <a:r>
              <a:rPr lang="ru-RU" dirty="0" smtClean="0"/>
              <a:t>». </a:t>
            </a:r>
            <a:r>
              <a:rPr lang="ru-RU" dirty="0" err="1" smtClean="0"/>
              <a:t>Склавши</a:t>
            </a:r>
            <a:r>
              <a:rPr lang="ru-RU" dirty="0" smtClean="0"/>
              <a:t> у </a:t>
            </a:r>
            <a:r>
              <a:rPr lang="ru-RU" dirty="0" err="1" smtClean="0"/>
              <a:t>червні</a:t>
            </a:r>
            <a:r>
              <a:rPr lang="ru-RU" dirty="0" smtClean="0"/>
              <a:t> 1798 р. </a:t>
            </a:r>
            <a:r>
              <a:rPr lang="ru-RU" dirty="0" err="1" smtClean="0"/>
              <a:t>іспит</a:t>
            </a:r>
            <a:r>
              <a:rPr lang="ru-RU" dirty="0" smtClean="0"/>
              <a:t> на </a:t>
            </a:r>
            <a:r>
              <a:rPr lang="ru-RU" dirty="0" err="1" smtClean="0"/>
              <a:t>референтарія</a:t>
            </a:r>
            <a:r>
              <a:rPr lang="ru-RU" dirty="0" smtClean="0"/>
              <a:t>, Гофман </a:t>
            </a:r>
            <a:r>
              <a:rPr lang="ru-RU" dirty="0" err="1" smtClean="0"/>
              <a:t>поїхав</a:t>
            </a:r>
            <a:r>
              <a:rPr lang="ru-RU" dirty="0" smtClean="0"/>
              <a:t> у </a:t>
            </a:r>
            <a:r>
              <a:rPr lang="ru-RU" dirty="0" err="1" smtClean="0"/>
              <a:t>Берлін</a:t>
            </a:r>
            <a:r>
              <a:rPr lang="ru-RU" dirty="0" smtClean="0"/>
              <a:t>. Шлях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пролягав</a:t>
            </a:r>
            <a:r>
              <a:rPr lang="ru-RU" dirty="0" smtClean="0"/>
              <a:t> через Дрезден.</a:t>
            </a:r>
            <a:endParaRPr lang="ru-RU" dirty="0"/>
          </a:p>
        </p:txBody>
      </p:sp>
      <p:pic>
        <p:nvPicPr>
          <p:cNvPr id="3074" name="Picture 2" descr="C:\Documents and Settings\User\Мои документы\Downloads\Gelena_Mnishek__Prokazhennaya._Majorat_Mihorovski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714356"/>
            <a:ext cx="2902169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5000660" cy="65722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Перший </a:t>
            </a:r>
            <a:r>
              <a:rPr lang="ru-RU" b="1" dirty="0" err="1" smtClean="0"/>
              <a:t>берлінський</a:t>
            </a:r>
            <a:r>
              <a:rPr lang="ru-RU" b="1" dirty="0" smtClean="0"/>
              <a:t> </a:t>
            </a:r>
            <a:r>
              <a:rPr lang="ru-RU" b="1" dirty="0" err="1" smtClean="0"/>
              <a:t>період</a:t>
            </a:r>
            <a:endParaRPr lang="ru-RU" b="1" dirty="0" smtClean="0"/>
          </a:p>
          <a:p>
            <a:r>
              <a:rPr lang="ru-RU" dirty="0" smtClean="0"/>
              <a:t>Перший </a:t>
            </a:r>
            <a:r>
              <a:rPr lang="ru-RU" dirty="0" err="1" smtClean="0"/>
              <a:t>берлінський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Гофмана припав на 1798–1800 </a:t>
            </a:r>
            <a:r>
              <a:rPr lang="en-US" dirty="0" smtClean="0"/>
              <a:t>pp. </a:t>
            </a:r>
            <a:r>
              <a:rPr lang="ru-RU" dirty="0" err="1" smtClean="0"/>
              <a:t>Він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колись, </a:t>
            </a:r>
            <a:r>
              <a:rPr lang="ru-RU" dirty="0" err="1" smtClean="0"/>
              <a:t>працює</a:t>
            </a:r>
            <a:r>
              <a:rPr lang="ru-RU" dirty="0" smtClean="0"/>
              <a:t> в </a:t>
            </a:r>
            <a:r>
              <a:rPr lang="ru-RU" dirty="0" err="1" smtClean="0"/>
              <a:t>суді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чиновницьких</a:t>
            </a:r>
            <a:r>
              <a:rPr lang="ru-RU" dirty="0" smtClean="0"/>
              <a:t> </a:t>
            </a:r>
            <a:r>
              <a:rPr lang="ru-RU" dirty="0" err="1" smtClean="0"/>
              <a:t>обов'язків</a:t>
            </a:r>
            <a:r>
              <a:rPr lang="ru-RU" dirty="0" smtClean="0"/>
              <a:t> </a:t>
            </a:r>
            <a:r>
              <a:rPr lang="ru-RU" dirty="0" err="1" smtClean="0"/>
              <a:t>обтяжує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Ґлоґау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молода </a:t>
            </a:r>
            <a:r>
              <a:rPr lang="ru-RU" dirty="0" err="1" smtClean="0"/>
              <a:t>прусська</a:t>
            </a:r>
            <a:r>
              <a:rPr lang="ru-RU" dirty="0" smtClean="0"/>
              <a:t> </a:t>
            </a:r>
            <a:r>
              <a:rPr lang="ru-RU" dirty="0" err="1" smtClean="0"/>
              <a:t>столиця</a:t>
            </a:r>
            <a:r>
              <a:rPr lang="ru-RU" dirty="0" smtClean="0"/>
              <a:t> </a:t>
            </a:r>
            <a:r>
              <a:rPr lang="ru-RU" dirty="0" err="1" smtClean="0"/>
              <a:t>намагалася</a:t>
            </a:r>
            <a:r>
              <a:rPr lang="ru-RU" dirty="0" smtClean="0"/>
              <a:t> не </a:t>
            </a:r>
            <a:r>
              <a:rPr lang="ru-RU" dirty="0" err="1" smtClean="0"/>
              <a:t>відставати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старих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сестер. </a:t>
            </a:r>
            <a:r>
              <a:rPr lang="ru-RU" dirty="0" err="1" smtClean="0"/>
              <a:t>Взірцем</a:t>
            </a:r>
            <a:r>
              <a:rPr lang="ru-RU" dirty="0" smtClean="0"/>
              <a:t> для </a:t>
            </a:r>
            <a:r>
              <a:rPr lang="ru-RU" dirty="0" err="1" smtClean="0"/>
              <a:t>наслідування</a:t>
            </a:r>
            <a:r>
              <a:rPr lang="ru-RU" dirty="0" smtClean="0"/>
              <a:t> став Париж. </a:t>
            </a:r>
            <a:r>
              <a:rPr lang="ru-RU" dirty="0" err="1" smtClean="0"/>
              <a:t>Бурхливе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 </a:t>
            </a:r>
            <a:r>
              <a:rPr lang="ru-RU" dirty="0" err="1" smtClean="0"/>
              <a:t>Берліна</a:t>
            </a:r>
            <a:r>
              <a:rPr lang="ru-RU" dirty="0" smtClean="0"/>
              <a:t> </a:t>
            </a:r>
            <a:r>
              <a:rPr lang="ru-RU" dirty="0" err="1" smtClean="0"/>
              <a:t>подобалося</a:t>
            </a:r>
            <a:r>
              <a:rPr lang="ru-RU" dirty="0" smtClean="0"/>
              <a:t> Гофману. Не </a:t>
            </a:r>
            <a:r>
              <a:rPr lang="ru-RU" dirty="0" err="1" smtClean="0"/>
              <a:t>полишав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занять, </a:t>
            </a:r>
            <a:r>
              <a:rPr lang="ru-RU" dirty="0" err="1" smtClean="0"/>
              <a:t>удосконалюючи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у Й. Ф. </a:t>
            </a:r>
            <a:r>
              <a:rPr lang="ru-RU" dirty="0" err="1" smtClean="0"/>
              <a:t>Рейхардта</a:t>
            </a:r>
            <a:r>
              <a:rPr lang="ru-RU" dirty="0" smtClean="0"/>
              <a:t>. Тут </a:t>
            </a:r>
            <a:r>
              <a:rPr lang="ru-RU" dirty="0" err="1" smtClean="0"/>
              <a:t>був</a:t>
            </a:r>
            <a:r>
              <a:rPr lang="ru-RU" dirty="0" smtClean="0"/>
              <a:t> написаний </a:t>
            </a:r>
            <a:r>
              <a:rPr lang="ru-RU" dirty="0" err="1" smtClean="0"/>
              <a:t>зінґшпіль</a:t>
            </a:r>
            <a:r>
              <a:rPr lang="ru-RU" dirty="0" smtClean="0"/>
              <a:t> «</a:t>
            </a:r>
            <a:r>
              <a:rPr lang="ru-RU" i="1" dirty="0" smtClean="0"/>
              <a:t>Маска</a:t>
            </a:r>
            <a:r>
              <a:rPr lang="ru-RU" dirty="0" smtClean="0"/>
              <a:t>» (1800). Гофман </a:t>
            </a:r>
            <a:r>
              <a:rPr lang="ru-RU" dirty="0" err="1" smtClean="0"/>
              <a:t>спробував</a:t>
            </a:r>
            <a:r>
              <a:rPr lang="ru-RU" dirty="0" smtClean="0"/>
              <a:t> </a:t>
            </a:r>
            <a:r>
              <a:rPr lang="ru-RU" dirty="0" err="1" smtClean="0"/>
              <a:t>домогтися</a:t>
            </a:r>
            <a:r>
              <a:rPr lang="ru-RU" dirty="0" smtClean="0"/>
              <a:t> постановки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на </a:t>
            </a:r>
            <a:r>
              <a:rPr lang="ru-RU" dirty="0" err="1" smtClean="0"/>
              <a:t>сцені</a:t>
            </a:r>
            <a:r>
              <a:rPr lang="ru-RU" dirty="0" smtClean="0"/>
              <a:t> 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театру,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А. В. </a:t>
            </a:r>
            <a:r>
              <a:rPr lang="ru-RU" dirty="0" err="1" smtClean="0"/>
              <a:t>Іффпанд</a:t>
            </a:r>
            <a:r>
              <a:rPr lang="ru-RU" dirty="0" smtClean="0"/>
              <a:t> </a:t>
            </a:r>
            <a:r>
              <a:rPr lang="ru-RU" dirty="0" err="1" smtClean="0"/>
              <a:t>відхилив</a:t>
            </a:r>
            <a:r>
              <a:rPr lang="ru-RU" dirty="0" smtClean="0"/>
              <a:t> </a:t>
            </a:r>
            <a:r>
              <a:rPr lang="ru-RU" dirty="0" err="1" smtClean="0"/>
              <a:t>пропозицію</a:t>
            </a:r>
            <a:r>
              <a:rPr lang="ru-RU" dirty="0" smtClean="0"/>
              <a:t> молодого композитора. Але Гофман не </a:t>
            </a:r>
            <a:r>
              <a:rPr lang="ru-RU" dirty="0" err="1" smtClean="0"/>
              <a:t>полишив</a:t>
            </a:r>
            <a:r>
              <a:rPr lang="ru-RU" dirty="0" smtClean="0"/>
              <a:t> занять </a:t>
            </a:r>
            <a:r>
              <a:rPr lang="ru-RU" dirty="0" err="1" smtClean="0"/>
              <a:t>мистецтвом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копіював</a:t>
            </a:r>
            <a:r>
              <a:rPr lang="ru-RU" dirty="0" smtClean="0"/>
              <a:t> твори </a:t>
            </a:r>
            <a:r>
              <a:rPr lang="ru-RU" dirty="0" err="1" smtClean="0"/>
              <a:t>античних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, </a:t>
            </a:r>
            <a:r>
              <a:rPr lang="ru-RU" dirty="0" err="1" smtClean="0"/>
              <a:t>удосконалювався</a:t>
            </a:r>
            <a:r>
              <a:rPr lang="ru-RU" dirty="0" smtClean="0"/>
              <a:t> в портретному </a:t>
            </a:r>
            <a:r>
              <a:rPr lang="ru-RU" dirty="0" err="1" smtClean="0"/>
              <a:t>живописі</a:t>
            </a:r>
            <a:r>
              <a:rPr lang="ru-RU" dirty="0" smtClean="0"/>
              <a:t>, </a:t>
            </a:r>
            <a:r>
              <a:rPr lang="ru-RU" dirty="0" err="1" smtClean="0"/>
              <a:t>відточував</a:t>
            </a:r>
            <a:r>
              <a:rPr lang="ru-RU" dirty="0" smtClean="0"/>
              <a:t> свою </a:t>
            </a:r>
            <a:r>
              <a:rPr lang="ru-RU" dirty="0" err="1" smtClean="0"/>
              <a:t>майстерність</a:t>
            </a:r>
            <a:r>
              <a:rPr lang="ru-RU" dirty="0" smtClean="0"/>
              <a:t> як </a:t>
            </a:r>
            <a:r>
              <a:rPr lang="ru-RU" dirty="0" err="1" smtClean="0"/>
              <a:t>розписувальник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… </a:t>
            </a:r>
            <a:r>
              <a:rPr lang="ru-RU" dirty="0" err="1" smtClean="0"/>
              <a:t>склав</a:t>
            </a:r>
            <a:r>
              <a:rPr lang="ru-RU" dirty="0" smtClean="0"/>
              <a:t> у 1800 р. </a:t>
            </a:r>
            <a:r>
              <a:rPr lang="ru-RU" dirty="0" err="1" smtClean="0"/>
              <a:t>іспит</a:t>
            </a:r>
            <a:r>
              <a:rPr lang="ru-RU" dirty="0" smtClean="0"/>
              <a:t> на чин </a:t>
            </a:r>
            <a:r>
              <a:rPr lang="ru-RU" dirty="0" err="1" smtClean="0"/>
              <a:t>асесора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направлення</a:t>
            </a:r>
            <a:r>
              <a:rPr lang="ru-RU" dirty="0" smtClean="0"/>
              <a:t> у м. Познань. </a:t>
            </a:r>
            <a:r>
              <a:rPr lang="ru-RU" dirty="0" err="1" smtClean="0"/>
              <a:t>Берлін</a:t>
            </a:r>
            <a:r>
              <a:rPr lang="ru-RU" dirty="0" smtClean="0"/>
              <a:t> Гофман покидав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небажанням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переведення</a:t>
            </a:r>
            <a:r>
              <a:rPr lang="ru-RU" dirty="0" smtClean="0"/>
              <a:t> у Польщу </a:t>
            </a:r>
            <a:r>
              <a:rPr lang="ru-RU" dirty="0" err="1" smtClean="0"/>
              <a:t>визволяло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з-під</a:t>
            </a:r>
            <a:r>
              <a:rPr lang="ru-RU" dirty="0" smtClean="0"/>
              <a:t> </a:t>
            </a:r>
            <a:r>
              <a:rPr lang="ru-RU" dirty="0" err="1" smtClean="0"/>
              <a:t>ґніту</a:t>
            </a:r>
            <a:r>
              <a:rPr lang="ru-RU" dirty="0" smtClean="0"/>
              <a:t> </a:t>
            </a:r>
            <a:r>
              <a:rPr lang="ru-RU" dirty="0" err="1" smtClean="0"/>
              <a:t>дерферівської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098" name="Picture 2" descr="C:\Documents and Settings\User\Мои документы\Downloads\10005072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7082" y="500042"/>
            <a:ext cx="3630732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2071670" cy="64295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Познань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5715040" cy="5857916"/>
          </a:xfrm>
        </p:spPr>
        <p:txBody>
          <a:bodyPr>
            <a:noAutofit/>
          </a:bodyPr>
          <a:lstStyle/>
          <a:p>
            <a:r>
              <a:rPr lang="ru-RU" sz="1400" dirty="0" smtClean="0"/>
              <a:t>1800–1802</a:t>
            </a:r>
            <a:r>
              <a:rPr lang="ru-RU" sz="1400" dirty="0" smtClean="0"/>
              <a:t> </a:t>
            </a:r>
            <a:r>
              <a:rPr lang="en-US" sz="1400" dirty="0" smtClean="0"/>
              <a:t>pp. </a:t>
            </a:r>
            <a:r>
              <a:rPr lang="ru-RU" sz="1400" dirty="0" smtClean="0"/>
              <a:t>Гофман </a:t>
            </a:r>
            <a:r>
              <a:rPr lang="ru-RU" sz="1400" dirty="0" err="1" smtClean="0"/>
              <a:t>провів</a:t>
            </a:r>
            <a:r>
              <a:rPr lang="ru-RU" sz="1400" dirty="0" smtClean="0"/>
              <a:t> у </a:t>
            </a:r>
            <a:r>
              <a:rPr lang="ru-RU" sz="1400" dirty="0" err="1" smtClean="0"/>
              <a:t>Познані</a:t>
            </a:r>
            <a:r>
              <a:rPr lang="ru-RU" sz="1400" dirty="0" smtClean="0"/>
              <a:t>. У </a:t>
            </a:r>
            <a:r>
              <a:rPr lang="ru-RU" sz="1400" dirty="0" err="1" smtClean="0"/>
              <a:t>порівнянні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 </a:t>
            </a:r>
            <a:r>
              <a:rPr lang="ru-RU" sz="1400" dirty="0" err="1" smtClean="0"/>
              <a:t>Берліном</a:t>
            </a:r>
            <a:r>
              <a:rPr lang="ru-RU" sz="1400" dirty="0" smtClean="0"/>
              <a:t>,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тихе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місто</a:t>
            </a:r>
            <a:r>
              <a:rPr lang="ru-RU" sz="1400" dirty="0" smtClean="0"/>
              <a:t>. </a:t>
            </a:r>
            <a:r>
              <a:rPr lang="ru-RU" sz="1400" dirty="0" err="1" smtClean="0"/>
              <a:t>Змушений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займатися</a:t>
            </a:r>
            <a:r>
              <a:rPr lang="ru-RU" sz="1400" dirty="0" smtClean="0"/>
              <a:t> </a:t>
            </a:r>
            <a:r>
              <a:rPr lang="ru-RU" sz="1400" dirty="0" err="1" smtClean="0"/>
              <a:t>юриспруденцією</a:t>
            </a:r>
            <a:r>
              <a:rPr lang="ru-RU" sz="1400" dirty="0" smtClean="0"/>
              <a:t>, Гофман уважав </a:t>
            </a:r>
            <a:r>
              <a:rPr lang="ru-RU" sz="1400" dirty="0" err="1" smtClean="0"/>
              <a:t>обтяжливими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обов'язки</a:t>
            </a:r>
            <a:r>
              <a:rPr lang="ru-RU" sz="1400" dirty="0" smtClean="0"/>
              <a:t>. </a:t>
            </a:r>
            <a:r>
              <a:rPr lang="ru-RU" sz="1400" dirty="0" err="1" smtClean="0"/>
              <a:t>Спостережлива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людина</a:t>
            </a:r>
            <a:r>
              <a:rPr lang="ru-RU" sz="1400" dirty="0" smtClean="0"/>
              <a:t>,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міг</a:t>
            </a:r>
            <a:r>
              <a:rPr lang="ru-RU" sz="1400" dirty="0" smtClean="0"/>
              <a:t> </a:t>
            </a:r>
            <a:r>
              <a:rPr lang="ru-RU" sz="1400" dirty="0" err="1" smtClean="0"/>
              <a:t>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помітити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ставлення</a:t>
            </a:r>
            <a:r>
              <a:rPr lang="ru-RU" sz="1400" dirty="0" smtClean="0"/>
              <a:t> </a:t>
            </a:r>
            <a:r>
              <a:rPr lang="ru-RU" sz="1400" dirty="0" err="1" smtClean="0"/>
              <a:t>поляків</a:t>
            </a:r>
            <a:r>
              <a:rPr lang="ru-RU" sz="1400" dirty="0" smtClean="0"/>
              <a:t> до </a:t>
            </a:r>
            <a:r>
              <a:rPr lang="ru-RU" sz="1400" dirty="0" err="1" smtClean="0"/>
              <a:t>прусських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чиновників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заполонили Познань. Гофману,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предків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котрого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люди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національностей</a:t>
            </a:r>
            <a:r>
              <a:rPr lang="ru-RU" sz="1400" dirty="0" smtClean="0"/>
              <a:t>,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чужий</a:t>
            </a:r>
            <a:r>
              <a:rPr lang="ru-RU" sz="1400" dirty="0" smtClean="0"/>
              <a:t> </a:t>
            </a:r>
            <a:r>
              <a:rPr lang="ru-RU" sz="1400" dirty="0" err="1" smtClean="0"/>
              <a:t>пруссацький</a:t>
            </a:r>
            <a:r>
              <a:rPr lang="ru-RU" sz="1400" dirty="0" smtClean="0"/>
              <a:t> </a:t>
            </a:r>
            <a:r>
              <a:rPr lang="ru-RU" sz="1400" dirty="0" err="1" smtClean="0"/>
              <a:t>націоналізм</a:t>
            </a:r>
            <a:r>
              <a:rPr lang="ru-RU" sz="1400" dirty="0" smtClean="0"/>
              <a:t>, тому коли доля </a:t>
            </a:r>
            <a:r>
              <a:rPr lang="ru-RU" sz="1400" dirty="0" err="1" smtClean="0"/>
              <a:t>звела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чарівною</a:t>
            </a:r>
            <a:r>
              <a:rPr lang="ru-RU" sz="1400" dirty="0" smtClean="0"/>
              <a:t> полькою </a:t>
            </a:r>
            <a:r>
              <a:rPr lang="ru-RU" sz="1400" dirty="0" err="1" smtClean="0"/>
              <a:t>Михалиною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Рорер-Тищинською</a:t>
            </a:r>
            <a:r>
              <a:rPr lang="ru-RU" sz="1400" dirty="0" smtClean="0"/>
              <a:t>, голубоокою </a:t>
            </a:r>
            <a:r>
              <a:rPr lang="ru-RU" sz="1400" dirty="0" err="1" smtClean="0"/>
              <a:t>і</a:t>
            </a:r>
            <a:r>
              <a:rPr lang="ru-RU" sz="1400" dirty="0" smtClean="0"/>
              <a:t> темноволосою </a:t>
            </a:r>
            <a:r>
              <a:rPr lang="ru-RU" sz="1400" dirty="0" err="1" smtClean="0"/>
              <a:t>Мішею</a:t>
            </a:r>
            <a:r>
              <a:rPr lang="ru-RU" sz="1400" dirty="0" smtClean="0"/>
              <a:t>, </a:t>
            </a:r>
            <a:r>
              <a:rPr lang="ru-RU" sz="1400" dirty="0" err="1" smtClean="0"/>
              <a:t>він</a:t>
            </a:r>
            <a:r>
              <a:rPr lang="ru-RU" sz="1400" dirty="0" smtClean="0"/>
              <a:t>, не </a:t>
            </a:r>
            <a:r>
              <a:rPr lang="ru-RU" sz="1400" dirty="0" err="1" smtClean="0"/>
              <a:t>вагаючись</a:t>
            </a:r>
            <a:r>
              <a:rPr lang="ru-RU" sz="1400" dirty="0" smtClean="0"/>
              <a:t>, </a:t>
            </a:r>
            <a:r>
              <a:rPr lang="ru-RU" sz="1400" dirty="0" err="1" smtClean="0"/>
              <a:t>повінчався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нею 26 </a:t>
            </a:r>
            <a:r>
              <a:rPr lang="ru-RU" sz="1400" dirty="0" err="1" smtClean="0"/>
              <a:t>липня</a:t>
            </a:r>
            <a:r>
              <a:rPr lang="ru-RU" sz="1400" dirty="0" smtClean="0"/>
              <a:t> 1802 р. </a:t>
            </a:r>
            <a:r>
              <a:rPr lang="ru-RU" sz="1400" dirty="0" err="1" smtClean="0"/>
              <a:t>Відтоді</a:t>
            </a:r>
            <a:r>
              <a:rPr lang="ru-RU" sz="1400" dirty="0" smtClean="0"/>
              <a:t> </a:t>
            </a:r>
            <a:r>
              <a:rPr lang="ru-RU" sz="1400" dirty="0" err="1" smtClean="0"/>
              <a:t>м'яка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терпляча</a:t>
            </a:r>
            <a:r>
              <a:rPr lang="ru-RU" sz="1400" dirty="0" smtClean="0"/>
              <a:t> </a:t>
            </a:r>
            <a:r>
              <a:rPr lang="ru-RU" sz="1400" dirty="0" err="1" smtClean="0"/>
              <a:t>Михалина</a:t>
            </a:r>
            <a:r>
              <a:rPr lang="ru-RU" sz="1400" dirty="0" smtClean="0"/>
              <a:t> стала </a:t>
            </a:r>
            <a:r>
              <a:rPr lang="ru-RU" sz="1400" dirty="0" err="1" smtClean="0"/>
              <a:t>вірним</a:t>
            </a:r>
            <a:r>
              <a:rPr lang="ru-RU" sz="1400" dirty="0" smtClean="0"/>
              <a:t> другом </a:t>
            </a:r>
            <a:r>
              <a:rPr lang="ru-RU" sz="1400" dirty="0" err="1" smtClean="0"/>
              <a:t>і</a:t>
            </a:r>
            <a:r>
              <a:rPr lang="ru-RU" sz="1400" dirty="0" smtClean="0"/>
              <a:t> опорою для Гофмана, </a:t>
            </a:r>
            <a:r>
              <a:rPr lang="ru-RU" sz="1400" dirty="0" err="1" smtClean="0"/>
              <a:t>розділивши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ним до </a:t>
            </a:r>
            <a:r>
              <a:rPr lang="ru-RU" sz="1400" dirty="0" err="1" smtClean="0"/>
              <a:t>кінця</a:t>
            </a:r>
            <a:r>
              <a:rPr lang="ru-RU" sz="1400" dirty="0" smtClean="0"/>
              <a:t> </a:t>
            </a:r>
            <a:r>
              <a:rPr lang="ru-RU" sz="1400" dirty="0" err="1" smtClean="0"/>
              <a:t>усі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важкі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випробування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у </a:t>
            </a:r>
            <a:r>
              <a:rPr lang="ru-RU" sz="1400" dirty="0" err="1" smtClean="0"/>
              <a:t>їхньому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чимало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Шлюб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полькою, дочкою </a:t>
            </a:r>
            <a:r>
              <a:rPr lang="ru-RU" sz="1400" dirty="0" err="1" smtClean="0"/>
              <a:t>міського</a:t>
            </a:r>
            <a:r>
              <a:rPr lang="ru-RU" sz="1400" dirty="0" smtClean="0"/>
              <a:t> писаря, </a:t>
            </a:r>
            <a:r>
              <a:rPr lang="ru-RU" sz="1400" dirty="0" err="1" smtClean="0"/>
              <a:t>позбавленого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місця</a:t>
            </a:r>
            <a:r>
              <a:rPr lang="ru-RU" sz="1400" dirty="0" smtClean="0"/>
              <a:t> через </a:t>
            </a:r>
            <a:r>
              <a:rPr lang="ru-RU" sz="1400" dirty="0" err="1" smtClean="0"/>
              <a:t>погане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 </a:t>
            </a:r>
            <a:r>
              <a:rPr lang="ru-RU" sz="1400" dirty="0" err="1" smtClean="0"/>
              <a:t>німецької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призвів</a:t>
            </a:r>
            <a:r>
              <a:rPr lang="ru-RU" sz="1400" dirty="0" smtClean="0"/>
              <a:t> до остаточного </a:t>
            </a:r>
            <a:r>
              <a:rPr lang="ru-RU" sz="1400" dirty="0" err="1" smtClean="0"/>
              <a:t>розриву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сім'єю</a:t>
            </a:r>
            <a:r>
              <a:rPr lang="ru-RU" sz="1400" dirty="0" smtClean="0"/>
              <a:t> </a:t>
            </a:r>
            <a:r>
              <a:rPr lang="ru-RU" sz="1400" dirty="0" err="1" smtClean="0"/>
              <a:t>Дерферів</a:t>
            </a:r>
            <a:r>
              <a:rPr lang="ru-RU" sz="1400" dirty="0" smtClean="0"/>
              <a:t>. Гофман не </a:t>
            </a:r>
            <a:r>
              <a:rPr lang="ru-RU" sz="1400" dirty="0" err="1" smtClean="0"/>
              <a:t>міг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розраховувати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підтримку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впливового</a:t>
            </a:r>
            <a:r>
              <a:rPr lang="ru-RU" sz="1400" dirty="0" smtClean="0"/>
              <a:t> дядька. </a:t>
            </a:r>
            <a:r>
              <a:rPr lang="ru-RU" sz="1400" dirty="0" err="1" smtClean="0"/>
              <a:t>Непросте</a:t>
            </a:r>
            <a:r>
              <a:rPr lang="ru-RU" sz="1400" dirty="0" smtClean="0"/>
              <a:t> становище, в </a:t>
            </a:r>
            <a:r>
              <a:rPr lang="ru-RU" sz="1400" dirty="0" err="1" smtClean="0"/>
              <a:t>якому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опинився</a:t>
            </a:r>
            <a:r>
              <a:rPr lang="ru-RU" sz="1400" dirty="0" smtClean="0"/>
              <a:t> Гофман, </a:t>
            </a:r>
            <a:r>
              <a:rPr lang="ru-RU" sz="1400" dirty="0" err="1" smtClean="0"/>
              <a:t>ускладнилося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тим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на </a:t>
            </a:r>
            <a:r>
              <a:rPr lang="ru-RU" sz="1400" dirty="0" err="1" smtClean="0"/>
              <a:t>бал-маскараді</a:t>
            </a:r>
            <a:r>
              <a:rPr lang="ru-RU" sz="1400" dirty="0" smtClean="0"/>
              <a:t> в 1802 р.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поширювавкарикатури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позначені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дивовижною</a:t>
            </a:r>
            <a:r>
              <a:rPr lang="ru-RU" sz="1400" dirty="0" smtClean="0"/>
              <a:t> портретною </a:t>
            </a:r>
            <a:r>
              <a:rPr lang="ru-RU" sz="1400" dirty="0" err="1" smtClean="0"/>
              <a:t>схожістю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відомими</a:t>
            </a:r>
            <a:r>
              <a:rPr lang="ru-RU" sz="1400" dirty="0" smtClean="0"/>
              <a:t> у </a:t>
            </a:r>
            <a:r>
              <a:rPr lang="ru-RU" sz="1400" dirty="0" err="1" smtClean="0"/>
              <a:t>місті</a:t>
            </a:r>
            <a:r>
              <a:rPr lang="ru-RU" sz="1400" dirty="0" smtClean="0"/>
              <a:t> людьми. Автора карикатур </a:t>
            </a:r>
            <a:r>
              <a:rPr lang="ru-RU" sz="1400" dirty="0" err="1" smtClean="0"/>
              <a:t>виявили</a:t>
            </a:r>
            <a:r>
              <a:rPr lang="ru-RU" sz="1400" dirty="0" smtClean="0"/>
              <a:t> без </a:t>
            </a:r>
            <a:r>
              <a:rPr lang="ru-RU" sz="1400" dirty="0" err="1" smtClean="0"/>
              <a:t>особливих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зусиль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розправа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людиною</a:t>
            </a:r>
            <a:r>
              <a:rPr lang="ru-RU" sz="1400" dirty="0" smtClean="0"/>
              <a:t>, </a:t>
            </a:r>
            <a:r>
              <a:rPr lang="ru-RU" sz="1400" dirty="0" err="1" smtClean="0"/>
              <a:t>котра</a:t>
            </a:r>
            <a:r>
              <a:rPr lang="ru-RU" sz="1400" dirty="0" smtClean="0"/>
              <a:t> </a:t>
            </a:r>
            <a:r>
              <a:rPr lang="ru-RU" sz="1400" dirty="0" err="1" smtClean="0"/>
              <a:t>зважилася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підірвати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суспільну</a:t>
            </a:r>
            <a:r>
              <a:rPr lang="ru-RU" sz="1400" dirty="0" smtClean="0"/>
              <a:t> думку, не </a:t>
            </a:r>
            <a:r>
              <a:rPr lang="ru-RU" sz="1400" dirty="0" err="1" smtClean="0"/>
              <a:t>забарилася</a:t>
            </a:r>
            <a:r>
              <a:rPr lang="ru-RU" sz="1400" dirty="0" smtClean="0"/>
              <a:t>.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юною дружиною Гофман </a:t>
            </a:r>
            <a:r>
              <a:rPr lang="ru-RU" sz="1400" dirty="0" err="1" smtClean="0"/>
              <a:t>змушений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покинути</a:t>
            </a:r>
            <a:r>
              <a:rPr lang="ru-RU" sz="1400" dirty="0" smtClean="0"/>
              <a:t> Познань.</a:t>
            </a:r>
          </a:p>
          <a:p>
            <a:r>
              <a:rPr lang="ru-RU" sz="1400" dirty="0" smtClean="0"/>
              <a:t>Так вони </a:t>
            </a:r>
            <a:r>
              <a:rPr lang="ru-RU" sz="1400" dirty="0" err="1" smtClean="0"/>
              <a:t>опинилися</a:t>
            </a:r>
            <a:r>
              <a:rPr lang="ru-RU" sz="1400" dirty="0" smtClean="0"/>
              <a:t> у глухому </a:t>
            </a:r>
            <a:r>
              <a:rPr lang="ru-RU" sz="1400" dirty="0" err="1" smtClean="0"/>
              <a:t>містечку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березі</a:t>
            </a:r>
            <a:r>
              <a:rPr lang="ru-RU" sz="1400" dirty="0" smtClean="0"/>
              <a:t> </a:t>
            </a:r>
            <a:r>
              <a:rPr lang="ru-RU" sz="1400" dirty="0" err="1" smtClean="0"/>
              <a:t>Вісли</a:t>
            </a:r>
            <a:r>
              <a:rPr lang="ru-RU" sz="1400" dirty="0" smtClean="0"/>
              <a:t> — </a:t>
            </a:r>
            <a:r>
              <a:rPr lang="ru-RU" sz="1400" dirty="0" err="1" smtClean="0"/>
              <a:t>Плоцьку</a:t>
            </a:r>
            <a:r>
              <a:rPr lang="ru-RU" sz="1400" dirty="0" smtClean="0"/>
              <a:t>. «</a:t>
            </a:r>
            <a:r>
              <a:rPr lang="ru-RU" sz="1400" dirty="0" err="1" smtClean="0"/>
              <a:t>Ув'язнення</a:t>
            </a:r>
            <a:r>
              <a:rPr lang="ru-RU" sz="1400" dirty="0" smtClean="0"/>
              <a:t>» </a:t>
            </a:r>
            <a:r>
              <a:rPr lang="ru-RU" sz="1400" dirty="0" err="1" smtClean="0"/>
              <a:t>тривало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 1802 по 1804 </a:t>
            </a:r>
            <a:r>
              <a:rPr lang="en-US" sz="1400" dirty="0" smtClean="0"/>
              <a:t>pp. </a:t>
            </a:r>
            <a:r>
              <a:rPr lang="ru-RU" sz="1400" dirty="0" err="1" smtClean="0"/>
              <a:t>Найважчою</a:t>
            </a:r>
            <a:r>
              <a:rPr lang="ru-RU" sz="1400" dirty="0" smtClean="0"/>
              <a:t> у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відсутність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атмосфери</a:t>
            </a:r>
            <a:r>
              <a:rPr lang="ru-RU" sz="1400" dirty="0" smtClean="0"/>
              <a:t>.</a:t>
            </a:r>
            <a:endParaRPr lang="ru-RU" sz="1400" dirty="0" smtClean="0"/>
          </a:p>
        </p:txBody>
      </p:sp>
      <p:pic>
        <p:nvPicPr>
          <p:cNvPr id="7170" name="Picture 2" descr="C:\Documents and Settings\User\Мои документы\Downloads\Stary_Rynek_Pozn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7966" y="214290"/>
            <a:ext cx="2998408" cy="2214578"/>
          </a:xfrm>
          <a:prstGeom prst="rect">
            <a:avLst/>
          </a:prstGeom>
          <a:noFill/>
        </p:spPr>
      </p:pic>
      <p:pic>
        <p:nvPicPr>
          <p:cNvPr id="7171" name="Picture 3" descr="C:\Documents and Settings\User\Мои документы\Downloads\300px-6_Plock_0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462683"/>
            <a:ext cx="3024181" cy="4254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4329114" cy="704104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Літературна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спадщина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6500858" cy="58579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Але </a:t>
            </a:r>
            <a:r>
              <a:rPr lang="ru-RU" dirty="0" err="1" smtClean="0"/>
              <a:t>зростала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У </a:t>
            </a:r>
            <a:r>
              <a:rPr lang="ru-RU" dirty="0" err="1" smtClean="0"/>
              <a:t>Берліні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написав роман «</a:t>
            </a:r>
            <a:r>
              <a:rPr lang="ru-RU" i="1" dirty="0" err="1" smtClean="0"/>
              <a:t>Еліксир</a:t>
            </a:r>
            <a:r>
              <a:rPr lang="ru-RU" i="1" dirty="0" smtClean="0"/>
              <a:t> </a:t>
            </a:r>
            <a:r>
              <a:rPr lang="ru-RU" i="1" dirty="0" err="1" smtClean="0"/>
              <a:t>диявола</a:t>
            </a:r>
            <a:r>
              <a:rPr lang="ru-RU" dirty="0" smtClean="0"/>
              <a:t>» («</a:t>
            </a:r>
            <a:r>
              <a:rPr lang="en-US" dirty="0" smtClean="0"/>
              <a:t>Die </a:t>
            </a:r>
            <a:r>
              <a:rPr lang="en-US" dirty="0" err="1" smtClean="0"/>
              <a:t>Elexiere</a:t>
            </a:r>
            <a:r>
              <a:rPr lang="en-US" dirty="0" smtClean="0"/>
              <a:t> des </a:t>
            </a:r>
            <a:r>
              <a:rPr lang="en-US" dirty="0" err="1" smtClean="0"/>
              <a:t>Teufels</a:t>
            </a:r>
            <a:r>
              <a:rPr lang="en-US" dirty="0" smtClean="0"/>
              <a:t>»), </a:t>
            </a:r>
            <a:r>
              <a:rPr lang="ru-RU" dirty="0" smtClean="0"/>
              <a:t>новели «</a:t>
            </a:r>
            <a:r>
              <a:rPr lang="ru-RU" i="1" dirty="0" err="1" smtClean="0"/>
              <a:t>Піщана</a:t>
            </a:r>
            <a:r>
              <a:rPr lang="ru-RU" i="1" dirty="0" smtClean="0"/>
              <a:t> </a:t>
            </a:r>
            <a:r>
              <a:rPr lang="ru-RU" i="1" dirty="0" err="1" smtClean="0"/>
              <a:t>людина</a:t>
            </a:r>
            <a:r>
              <a:rPr lang="ru-RU" dirty="0" smtClean="0"/>
              <a:t>», «</a:t>
            </a:r>
            <a:r>
              <a:rPr lang="ru-RU" i="1" dirty="0" err="1" smtClean="0"/>
              <a:t>Церква</a:t>
            </a:r>
            <a:r>
              <a:rPr lang="ru-RU" i="1" dirty="0" smtClean="0"/>
              <a:t> </a:t>
            </a:r>
            <a:r>
              <a:rPr lang="ru-RU" i="1" dirty="0" err="1" smtClean="0"/>
              <a:t>єзуїтів</a:t>
            </a:r>
            <a:r>
              <a:rPr lang="ru-RU" dirty="0" smtClean="0"/>
              <a:t>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у </a:t>
            </a:r>
            <a:r>
              <a:rPr lang="ru-RU" dirty="0" err="1" smtClean="0"/>
              <a:t>збірку</a:t>
            </a:r>
            <a:r>
              <a:rPr lang="ru-RU" dirty="0" smtClean="0"/>
              <a:t> «</a:t>
            </a:r>
            <a:r>
              <a:rPr lang="ru-RU" i="1" dirty="0" err="1" smtClean="0"/>
              <a:t>Нічні</a:t>
            </a:r>
            <a:r>
              <a:rPr lang="ru-RU" i="1" dirty="0" smtClean="0"/>
              <a:t> </a:t>
            </a:r>
            <a:r>
              <a:rPr lang="ru-RU" i="1" dirty="0" err="1" smtClean="0"/>
              <a:t>оповідання</a:t>
            </a:r>
            <a:r>
              <a:rPr lang="ru-RU" dirty="0" smtClean="0"/>
              <a:t>» </a:t>
            </a:r>
            <a:r>
              <a:rPr lang="ru-RU" dirty="0" smtClean="0"/>
              <a:t>(«</a:t>
            </a:r>
            <a:r>
              <a:rPr lang="en-US" dirty="0" err="1" smtClean="0"/>
              <a:t>Nachtstucke</a:t>
            </a:r>
            <a:r>
              <a:rPr lang="en-US" dirty="0" smtClean="0"/>
              <a:t>», </a:t>
            </a:r>
            <a:r>
              <a:rPr lang="en-US" dirty="0" smtClean="0"/>
              <a:t>1817). </a:t>
            </a:r>
            <a:r>
              <a:rPr lang="ru-RU" dirty="0" smtClean="0"/>
              <a:t>У 1819 </a:t>
            </a:r>
            <a:r>
              <a:rPr lang="ru-RU" dirty="0" err="1" smtClean="0"/>
              <a:t>році</a:t>
            </a:r>
            <a:r>
              <a:rPr lang="ru-RU" dirty="0" smtClean="0"/>
              <a:t> написав </a:t>
            </a:r>
            <a:r>
              <a:rPr lang="ru-RU" dirty="0" err="1" smtClean="0"/>
              <a:t>повість-казку</a:t>
            </a:r>
            <a:r>
              <a:rPr lang="ru-RU" dirty="0" smtClean="0"/>
              <a:t> "</a:t>
            </a:r>
            <a:r>
              <a:rPr lang="ru-RU" dirty="0" err="1" smtClean="0"/>
              <a:t>Крихітка</a:t>
            </a:r>
            <a:r>
              <a:rPr lang="ru-RU" dirty="0" smtClean="0"/>
              <a:t> Цахес, на </a:t>
            </a:r>
            <a:r>
              <a:rPr lang="ru-RU" dirty="0" err="1" smtClean="0"/>
              <a:t>прізвисько</a:t>
            </a:r>
            <a:r>
              <a:rPr lang="ru-RU" dirty="0" smtClean="0"/>
              <a:t> </a:t>
            </a:r>
            <a:r>
              <a:rPr lang="ru-RU" dirty="0" err="1" smtClean="0"/>
              <a:t>Цинобер</a:t>
            </a:r>
            <a:r>
              <a:rPr lang="ru-RU" dirty="0" smtClean="0"/>
              <a:t>". </a:t>
            </a:r>
            <a:r>
              <a:rPr lang="ru-RU" dirty="0" err="1" smtClean="0"/>
              <a:t>Поетичне</a:t>
            </a:r>
            <a:r>
              <a:rPr lang="ru-RU" dirty="0" smtClean="0"/>
              <a:t> слово стало для Гофмана </a:t>
            </a:r>
            <a:r>
              <a:rPr lang="ru-RU" dirty="0" err="1" smtClean="0"/>
              <a:t>основним</a:t>
            </a:r>
            <a:r>
              <a:rPr lang="ru-RU" dirty="0" smtClean="0"/>
              <a:t> способом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«я»,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мешканців</a:t>
            </a:r>
            <a:r>
              <a:rPr lang="ru-RU" dirty="0" smtClean="0"/>
              <a:t>. У </a:t>
            </a:r>
            <a:r>
              <a:rPr lang="ru-RU" dirty="0" err="1" smtClean="0"/>
              <a:t>Берліні</a:t>
            </a:r>
            <a:r>
              <a:rPr lang="ru-RU" dirty="0" smtClean="0"/>
              <a:t> Гофман </a:t>
            </a:r>
            <a:r>
              <a:rPr lang="ru-RU" dirty="0" err="1" smtClean="0"/>
              <a:t>опинився</a:t>
            </a:r>
            <a:r>
              <a:rPr lang="ru-RU" dirty="0" smtClean="0"/>
              <a:t> на </a:t>
            </a:r>
            <a:r>
              <a:rPr lang="ru-RU" dirty="0" err="1" smtClean="0"/>
              <a:t>вершині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слави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твори </a:t>
            </a:r>
            <a:r>
              <a:rPr lang="ru-RU" dirty="0" err="1" smtClean="0"/>
              <a:t>публікували</a:t>
            </a:r>
            <a:r>
              <a:rPr lang="ru-RU" dirty="0" smtClean="0"/>
              <a:t> в альманахах «</a:t>
            </a:r>
            <a:r>
              <a:rPr lang="ru-RU" dirty="0" err="1" smtClean="0"/>
              <a:t>Уранія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Нотатник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 та </a:t>
            </a:r>
            <a:r>
              <a:rPr lang="ru-RU" dirty="0" err="1" smtClean="0"/>
              <a:t>дружби</a:t>
            </a:r>
            <a:r>
              <a:rPr lang="ru-RU" dirty="0" smtClean="0"/>
              <a:t>», </a:t>
            </a:r>
            <a:r>
              <a:rPr lang="ru-RU" dirty="0" err="1" smtClean="0"/>
              <a:t>він</a:t>
            </a:r>
            <a:r>
              <a:rPr lang="ru-RU" dirty="0" smtClean="0"/>
              <a:t> писав для «</a:t>
            </a:r>
            <a:r>
              <a:rPr lang="ru-RU" dirty="0" err="1" smtClean="0"/>
              <a:t>Берлінського</a:t>
            </a:r>
            <a:r>
              <a:rPr lang="ru-RU" dirty="0" smtClean="0"/>
              <a:t> </a:t>
            </a:r>
            <a:r>
              <a:rPr lang="ru-RU" dirty="0" err="1" smtClean="0"/>
              <a:t>кишенькового</a:t>
            </a:r>
            <a:r>
              <a:rPr lang="ru-RU" dirty="0" smtClean="0"/>
              <a:t> календаря»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Нотатника</a:t>
            </a:r>
            <a:r>
              <a:rPr lang="ru-RU" dirty="0" smtClean="0"/>
              <a:t> </a:t>
            </a:r>
            <a:r>
              <a:rPr lang="ru-RU" dirty="0" err="1" smtClean="0"/>
              <a:t>компанійських</a:t>
            </a:r>
            <a:r>
              <a:rPr lang="ru-RU" dirty="0" smtClean="0"/>
              <a:t> </a:t>
            </a:r>
            <a:r>
              <a:rPr lang="ru-RU" dirty="0" err="1" smtClean="0"/>
              <a:t>розваг</a:t>
            </a:r>
            <a:r>
              <a:rPr lang="ru-RU" dirty="0" smtClean="0"/>
              <a:t>». </a:t>
            </a:r>
            <a:r>
              <a:rPr lang="ru-RU" dirty="0" err="1" smtClean="0"/>
              <a:t>Прибутки</a:t>
            </a:r>
            <a:r>
              <a:rPr lang="ru-RU" dirty="0" smtClean="0"/>
              <a:t> </a:t>
            </a:r>
            <a:r>
              <a:rPr lang="ru-RU" dirty="0" err="1" smtClean="0"/>
              <a:t>зростали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ледве</a:t>
            </a:r>
            <a:r>
              <a:rPr lang="ru-RU" dirty="0" smtClean="0"/>
              <a:t> </a:t>
            </a:r>
            <a:r>
              <a:rPr lang="ru-RU" dirty="0" err="1" smtClean="0"/>
              <a:t>вистачало</a:t>
            </a:r>
            <a:r>
              <a:rPr lang="ru-RU" dirty="0" smtClean="0"/>
              <a:t> на </a:t>
            </a:r>
            <a:r>
              <a:rPr lang="ru-RU" dirty="0" err="1" smtClean="0"/>
              <a:t>відвідини</a:t>
            </a:r>
            <a:r>
              <a:rPr lang="ru-RU" dirty="0" smtClean="0"/>
              <a:t> </a:t>
            </a:r>
            <a:r>
              <a:rPr lang="ru-RU" dirty="0" err="1" smtClean="0"/>
              <a:t>винарні</a:t>
            </a:r>
            <a:r>
              <a:rPr lang="ru-RU" dirty="0" smtClean="0"/>
              <a:t> у Лютера </a:t>
            </a:r>
            <a:r>
              <a:rPr lang="ru-RU" dirty="0" err="1" smtClean="0"/>
              <a:t>і</a:t>
            </a:r>
            <a:r>
              <a:rPr lang="ru-RU" dirty="0" smtClean="0"/>
              <a:t> Вагнера, де,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осені</a:t>
            </a:r>
            <a:r>
              <a:rPr lang="ru-RU" dirty="0" smtClean="0"/>
              <a:t> 1817 р., Гофман став </a:t>
            </a:r>
            <a:r>
              <a:rPr lang="ru-RU" dirty="0" err="1" smtClean="0"/>
              <a:t>завсідником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спадщина</a:t>
            </a:r>
            <a:r>
              <a:rPr lang="ru-RU" dirty="0" smtClean="0"/>
              <a:t> Гофмана обширна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різноманітна</a:t>
            </a:r>
            <a:r>
              <a:rPr lang="ru-RU" dirty="0" smtClean="0"/>
              <a:t>,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представлена </a:t>
            </a:r>
            <a:r>
              <a:rPr lang="ru-RU" dirty="0" err="1" smtClean="0"/>
              <a:t>творами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 </a:t>
            </a:r>
            <a:r>
              <a:rPr lang="ru-RU" dirty="0" err="1" smtClean="0"/>
              <a:t>жанрів</a:t>
            </a:r>
            <a:r>
              <a:rPr lang="ru-RU" dirty="0" smtClean="0"/>
              <a:t>: </a:t>
            </a:r>
            <a:r>
              <a:rPr lang="ru-RU" dirty="0" err="1" smtClean="0"/>
              <a:t>це</a:t>
            </a:r>
            <a:r>
              <a:rPr lang="ru-RU" dirty="0" smtClean="0"/>
              <a:t> </a:t>
            </a:r>
            <a:r>
              <a:rPr lang="ru-RU" dirty="0" err="1" smtClean="0"/>
              <a:t>романи</a:t>
            </a:r>
            <a:r>
              <a:rPr lang="ru-RU" dirty="0" smtClean="0"/>
              <a:t>, новели, </a:t>
            </a:r>
            <a:r>
              <a:rPr lang="ru-RU" dirty="0" err="1" smtClean="0"/>
              <a:t>казки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лібрето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маестро</a:t>
            </a:r>
            <a:r>
              <a:rPr lang="ru-RU" dirty="0" smtClean="0"/>
              <a:t> писав до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 </a:t>
            </a:r>
            <a:r>
              <a:rPr lang="ru-RU" dirty="0" err="1" smtClean="0"/>
              <a:t>есе</a:t>
            </a:r>
            <a:r>
              <a:rPr lang="ru-RU" dirty="0" smtClean="0"/>
              <a:t>, </a:t>
            </a:r>
            <a:r>
              <a:rPr lang="ru-RU" dirty="0" err="1" smtClean="0"/>
              <a:t>критичні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пера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датують</a:t>
            </a:r>
            <a:r>
              <a:rPr lang="ru-RU" dirty="0" smtClean="0"/>
              <a:t> </a:t>
            </a:r>
            <a:r>
              <a:rPr lang="ru-RU" dirty="0" smtClean="0"/>
              <a:t>1795 роком</a:t>
            </a:r>
            <a:r>
              <a:rPr lang="ru-RU" dirty="0" smtClean="0"/>
              <a:t>. Є </a:t>
            </a:r>
            <a:r>
              <a:rPr lang="ru-RU" dirty="0" err="1" smtClean="0"/>
              <a:t>свідчення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того ж року Гофман </a:t>
            </a:r>
            <a:r>
              <a:rPr lang="ru-RU" dirty="0" err="1" smtClean="0"/>
              <a:t>працював</a:t>
            </a:r>
            <a:r>
              <a:rPr lang="ru-RU" dirty="0" smtClean="0"/>
              <a:t> над </a:t>
            </a:r>
            <a:r>
              <a:rPr lang="ru-RU" dirty="0" err="1" smtClean="0"/>
              <a:t>втраченимироманами</a:t>
            </a:r>
            <a:r>
              <a:rPr lang="ru-RU" dirty="0" smtClean="0"/>
              <a:t> «</a:t>
            </a:r>
            <a:r>
              <a:rPr lang="ru-RU" i="1" dirty="0" err="1" smtClean="0"/>
              <a:t>Корнаро</a:t>
            </a:r>
            <a:r>
              <a:rPr lang="ru-RU" i="1" dirty="0" smtClean="0"/>
              <a:t>, </a:t>
            </a:r>
            <a:r>
              <a:rPr lang="ru-RU" i="1" dirty="0" err="1" smtClean="0"/>
              <a:t>мемуари</a:t>
            </a:r>
            <a:r>
              <a:rPr lang="ru-RU" i="1" dirty="0" smtClean="0"/>
              <a:t> графа </a:t>
            </a:r>
            <a:r>
              <a:rPr lang="ru-RU" i="1" dirty="0" err="1" smtClean="0"/>
              <a:t>Юліуса</a:t>
            </a:r>
            <a:r>
              <a:rPr lang="ru-RU" i="1" dirty="0" smtClean="0"/>
              <a:t> фон С.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i="1" dirty="0" err="1" smtClean="0"/>
              <a:t>Таємнича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6147" name="Picture 3" descr="C:\Documents and Settings\User\Мои документы\Downloads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325235"/>
            <a:ext cx="2133603" cy="3361319"/>
          </a:xfrm>
          <a:prstGeom prst="rect">
            <a:avLst/>
          </a:prstGeom>
          <a:noFill/>
        </p:spPr>
      </p:pic>
      <p:pic>
        <p:nvPicPr>
          <p:cNvPr id="6149" name="Picture 5" descr="C:\Documents and Settings\User\Мои документы\Downloads\T30ca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42852"/>
            <a:ext cx="2105307" cy="3221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Крихітка </a:t>
            </a:r>
            <a:r>
              <a:rPr lang="uk-UA" b="1" dirty="0" err="1" smtClean="0"/>
              <a:t>Цахес</a:t>
            </a:r>
            <a:r>
              <a:rPr lang="uk-UA" b="1" dirty="0" smtClean="0"/>
              <a:t>, на прізвисько </a:t>
            </a:r>
            <a:r>
              <a:rPr lang="uk-UA" b="1" dirty="0" err="1" smtClean="0"/>
              <a:t>Цинобер</a:t>
            </a:r>
            <a:endParaRPr lang="ru-RU" b="1" dirty="0"/>
          </a:p>
        </p:txBody>
      </p:sp>
      <p:pic>
        <p:nvPicPr>
          <p:cNvPr id="8194" name="Picture 2" descr="C:\Documents and Settings\User\Мои документы\Downloads\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7514124" cy="4981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65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Ернст Теодор Амадей Гофманн</vt:lpstr>
      <vt:lpstr>Слайд 2</vt:lpstr>
      <vt:lpstr>Слайд 3</vt:lpstr>
      <vt:lpstr>Слайд 4</vt:lpstr>
      <vt:lpstr>Познань</vt:lpstr>
      <vt:lpstr>Літературна спадщина</vt:lpstr>
      <vt:lpstr>Крихітка Цахес, на прізвисько Цинобер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Ернст Теодор Амадей Гофманн</dc:title>
  <dc:creator>User</dc:creator>
  <cp:lastModifiedBy>User</cp:lastModifiedBy>
  <cp:revision>5</cp:revision>
  <dcterms:created xsi:type="dcterms:W3CDTF">2013-12-19T14:01:11Z</dcterms:created>
  <dcterms:modified xsi:type="dcterms:W3CDTF">2013-12-19T14:42:37Z</dcterms:modified>
</cp:coreProperties>
</file>