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67" r:id="rId14"/>
    <p:sldId id="268" r:id="rId15"/>
    <p:sldId id="269" r:id="rId16"/>
    <p:sldId id="271" r:id="rId17"/>
    <p:sldId id="280" r:id="rId18"/>
    <p:sldId id="279" r:id="rId19"/>
    <p:sldId id="276" r:id="rId20"/>
    <p:sldId id="282" r:id="rId21"/>
    <p:sldId id="272" r:id="rId22"/>
    <p:sldId id="273" r:id="rId23"/>
    <p:sldId id="274" r:id="rId24"/>
    <p:sldId id="275" r:id="rId25"/>
    <p:sldId id="278" r:id="rId26"/>
    <p:sldId id="277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7" autoAdjust="0"/>
    <p:restoredTop sz="94660"/>
  </p:normalViewPr>
  <p:slideViewPr>
    <p:cSldViewPr>
      <p:cViewPr varScale="1">
        <p:scale>
          <a:sx n="62" d="100"/>
          <a:sy n="62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Харукі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100108995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28860" y="1357298"/>
            <a:ext cx="4357718" cy="5229261"/>
          </a:xfrm>
        </p:spPr>
      </p:pic>
      <p:pic>
        <p:nvPicPr>
          <p:cNvPr id="2" name="Klassicheskaya-yaponskaya-muzyka-Cvetuschaya-vishn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3943378" cy="32861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14290"/>
            <a:ext cx="4786314" cy="392909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Перше, що впадає в око під час читання його творів – майже повна відсутність згадок про Японію. При тому, що описовість у творах займає чільне місце, згадуються десятки прізвищ західних музикантів та авторів, лунають європейські хіти. Навіть герої </a:t>
            </a:r>
            <a:r>
              <a:rPr lang="uk-UA" sz="2000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sz="2000" b="1" dirty="0" smtClean="0">
                <a:solidFill>
                  <a:srgbClr val="C00000"/>
                </a:solidFill>
              </a:rPr>
              <a:t> зазвичай безіменні. Лише часом промайне якась поодинока географічна назва, ніби макова насінина у морі глобалізації, що вказує: це Японія. </a:t>
            </a:r>
            <a:endParaRPr lang="uk-UA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14752"/>
            <a:ext cx="4110550" cy="2857520"/>
          </a:xfrm>
          <a:prstGeom prst="rect">
            <a:avLst/>
          </a:prstGeom>
        </p:spPr>
      </p:pic>
      <p:pic>
        <p:nvPicPr>
          <p:cNvPr id="7" name="Рисунок 6" descr="qslgNCheoK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071942"/>
            <a:ext cx="3786214" cy="252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4214842" cy="621510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Друге – сам образ головного героя. </a:t>
            </a:r>
            <a:r>
              <a:rPr lang="ru-RU" b="1" dirty="0" err="1" smtClean="0">
                <a:solidFill>
                  <a:srgbClr val="C00000"/>
                </a:solidFill>
              </a:rPr>
              <a:t>Річ</a:t>
            </a:r>
            <a:r>
              <a:rPr lang="ru-RU" b="1" dirty="0" smtClean="0">
                <a:solidFill>
                  <a:srgbClr val="C00000"/>
                </a:solidFill>
              </a:rPr>
              <a:t> не в </a:t>
            </a:r>
            <a:r>
              <a:rPr lang="ru-RU" b="1" dirty="0" err="1" smtClean="0">
                <a:solidFill>
                  <a:srgbClr val="C00000"/>
                </a:solidFill>
              </a:rPr>
              <a:t>тім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що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Муракамі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надає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йому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чимало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власних</a:t>
            </a:r>
            <a:r>
              <a:rPr lang="ru-RU" b="1" dirty="0" smtClean="0">
                <a:solidFill>
                  <a:srgbClr val="C00000"/>
                </a:solidFill>
              </a:rPr>
              <a:t> рис та </a:t>
            </a:r>
            <a:r>
              <a:rPr lang="ru-RU" b="1" dirty="0" err="1" smtClean="0">
                <a:solidFill>
                  <a:srgbClr val="C00000"/>
                </a:solidFill>
              </a:rPr>
              <a:t>використовує</a:t>
            </a:r>
            <a:r>
              <a:rPr lang="ru-RU" b="1" dirty="0" smtClean="0">
                <a:solidFill>
                  <a:srgbClr val="C00000"/>
                </a:solidFill>
              </a:rPr>
              <a:t> у </a:t>
            </a:r>
            <a:r>
              <a:rPr lang="ru-RU" b="1" dirty="0" err="1" smtClean="0">
                <a:solidFill>
                  <a:srgbClr val="C00000"/>
                </a:solidFill>
              </a:rPr>
              <a:t>творах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факти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власної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біографії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це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зрештою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звичайний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прийом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Проте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його</a:t>
            </a:r>
            <a:r>
              <a:rPr lang="ru-RU" b="1" dirty="0" smtClean="0">
                <a:solidFill>
                  <a:srgbClr val="C00000"/>
                </a:solidFill>
              </a:rPr>
              <a:t> герой – </a:t>
            </a:r>
            <a:r>
              <a:rPr lang="ru-RU" b="1" dirty="0" err="1" smtClean="0">
                <a:solidFill>
                  <a:srgbClr val="C00000"/>
                </a:solidFill>
              </a:rPr>
              <a:t>це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людина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нової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генерації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генерації</a:t>
            </a:r>
            <a:r>
              <a:rPr lang="ru-RU" b="1" dirty="0" smtClean="0">
                <a:solidFill>
                  <a:srgbClr val="C00000"/>
                </a:solidFill>
              </a:rPr>
              <a:t> тих, </a:t>
            </a:r>
            <a:r>
              <a:rPr lang="ru-RU" b="1" dirty="0" err="1" smtClean="0">
                <a:solidFill>
                  <a:srgbClr val="C00000"/>
                </a:solidFill>
              </a:rPr>
              <a:t>хто</a:t>
            </a:r>
            <a:r>
              <a:rPr lang="ru-RU" b="1" dirty="0" smtClean="0">
                <a:solidFill>
                  <a:srgbClr val="C00000"/>
                </a:solidFill>
              </a:rPr>
              <a:t>, за словами </a:t>
            </a:r>
            <a:r>
              <a:rPr lang="ru-RU" b="1" dirty="0" err="1" smtClean="0">
                <a:solidFill>
                  <a:srgbClr val="C00000"/>
                </a:solidFill>
              </a:rPr>
              <a:t>Віктора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Цоя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народився</a:t>
            </a:r>
            <a:r>
              <a:rPr lang="ru-RU" b="1" dirty="0" smtClean="0">
                <a:solidFill>
                  <a:srgbClr val="C00000"/>
                </a:solidFill>
              </a:rPr>
              <a:t> у </a:t>
            </a:r>
            <a:r>
              <a:rPr lang="ru-RU" b="1" dirty="0" err="1" smtClean="0">
                <a:solidFill>
                  <a:srgbClr val="C00000"/>
                </a:solidFill>
              </a:rPr>
              <a:t>тісних</a:t>
            </a:r>
            <a:r>
              <a:rPr lang="ru-RU" b="1" dirty="0" smtClean="0">
                <a:solidFill>
                  <a:srgbClr val="C00000"/>
                </a:solidFill>
              </a:rPr>
              <a:t> квартирах </a:t>
            </a:r>
            <a:r>
              <a:rPr lang="ru-RU" b="1" dirty="0" err="1" smtClean="0">
                <a:solidFill>
                  <a:srgbClr val="C00000"/>
                </a:solidFill>
              </a:rPr>
              <a:t>нових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районів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хто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каже</a:t>
            </a:r>
            <a:r>
              <a:rPr lang="ru-RU" b="1" dirty="0" smtClean="0">
                <a:solidFill>
                  <a:srgbClr val="C00000"/>
                </a:solidFill>
              </a:rPr>
              <a:t>: «</a:t>
            </a:r>
            <a:r>
              <a:rPr lang="ru-RU" b="1" dirty="0" err="1" smtClean="0">
                <a:solidFill>
                  <a:srgbClr val="C00000"/>
                </a:solidFill>
              </a:rPr>
              <a:t>Далі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діяти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будемо</a:t>
            </a:r>
            <a:r>
              <a:rPr lang="ru-RU" b="1" dirty="0" smtClean="0">
                <a:solidFill>
                  <a:srgbClr val="C00000"/>
                </a:solidFill>
              </a:rPr>
              <a:t> ми!». Герой </a:t>
            </a:r>
            <a:r>
              <a:rPr lang="ru-RU" b="1" dirty="0" err="1" smtClean="0">
                <a:solidFill>
                  <a:srgbClr val="C00000"/>
                </a:solidFill>
              </a:rPr>
              <a:t>Муракамі</a:t>
            </a:r>
            <a:r>
              <a:rPr lang="ru-RU" b="1" dirty="0" smtClean="0">
                <a:solidFill>
                  <a:srgbClr val="C00000"/>
                </a:solidFill>
              </a:rPr>
              <a:t> – не </a:t>
            </a:r>
            <a:r>
              <a:rPr lang="ru-RU" b="1" dirty="0" err="1" smtClean="0">
                <a:solidFill>
                  <a:srgbClr val="C00000"/>
                </a:solidFill>
              </a:rPr>
              <a:t>бунтар</a:t>
            </a:r>
            <a:r>
              <a:rPr lang="ru-RU" b="1" dirty="0" smtClean="0">
                <a:solidFill>
                  <a:srgbClr val="C00000"/>
                </a:solidFill>
              </a:rPr>
              <a:t> (у </a:t>
            </a:r>
            <a:r>
              <a:rPr lang="ru-RU" b="1" dirty="0" err="1" smtClean="0">
                <a:solidFill>
                  <a:srgbClr val="C00000"/>
                </a:solidFill>
              </a:rPr>
              <a:t>трактуванні</a:t>
            </a:r>
            <a:r>
              <a:rPr lang="ru-RU" b="1" dirty="0" smtClean="0">
                <a:solidFill>
                  <a:srgbClr val="C00000"/>
                </a:solidFill>
              </a:rPr>
              <a:t> Камю). </a:t>
            </a:r>
            <a:r>
              <a:rPr lang="ru-RU" b="1" dirty="0" err="1" smtClean="0">
                <a:solidFill>
                  <a:srgbClr val="C00000"/>
                </a:solidFill>
              </a:rPr>
              <a:t>Принаймні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він</a:t>
            </a:r>
            <a:r>
              <a:rPr lang="ru-RU" b="1" dirty="0" smtClean="0">
                <a:solidFill>
                  <a:srgbClr val="C00000"/>
                </a:solidFill>
              </a:rPr>
              <a:t> не </a:t>
            </a:r>
            <a:r>
              <a:rPr lang="ru-RU" b="1" dirty="0" err="1" smtClean="0">
                <a:solidFill>
                  <a:srgbClr val="C00000"/>
                </a:solidFill>
              </a:rPr>
              <a:t>йде</a:t>
            </a:r>
            <a:r>
              <a:rPr lang="ru-RU" b="1" dirty="0" smtClean="0">
                <a:solidFill>
                  <a:srgbClr val="C00000"/>
                </a:solidFill>
              </a:rPr>
              <a:t> на </a:t>
            </a:r>
            <a:r>
              <a:rPr lang="ru-RU" b="1" dirty="0" err="1" smtClean="0">
                <a:solidFill>
                  <a:srgbClr val="C00000"/>
                </a:solidFill>
              </a:rPr>
              <a:t>відкриту</a:t>
            </a:r>
            <a:r>
              <a:rPr lang="ru-RU" b="1" dirty="0" smtClean="0">
                <a:solidFill>
                  <a:srgbClr val="C00000"/>
                </a:solidFill>
              </a:rPr>
              <a:t> прю </a:t>
            </a:r>
            <a:r>
              <a:rPr lang="ru-RU" b="1" dirty="0" err="1" smtClean="0">
                <a:solidFill>
                  <a:srgbClr val="C00000"/>
                </a:solidFill>
              </a:rPr>
              <a:t>зі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світом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523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285728"/>
            <a:ext cx="4143404" cy="61611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eRomxz-OAe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2857496"/>
            <a:ext cx="5715040" cy="38062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4291"/>
            <a:ext cx="8643998" cy="2643206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Знакова відмінність романів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– їхній </a:t>
            </a:r>
            <a:r>
              <a:rPr lang="uk-UA" b="1" dirty="0" err="1" smtClean="0">
                <a:solidFill>
                  <a:srgbClr val="C00000"/>
                </a:solidFill>
              </a:rPr>
              <a:t>життєцентризм</a:t>
            </a:r>
            <a:r>
              <a:rPr lang="uk-UA" b="1" dirty="0" smtClean="0">
                <a:solidFill>
                  <a:srgbClr val="C00000"/>
                </a:solidFill>
              </a:rPr>
              <a:t>. І тут ми підходимо до ще одного парадоксу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: незважаючи на свою </a:t>
            </a:r>
            <a:r>
              <a:rPr lang="uk-UA" b="1" dirty="0" err="1" smtClean="0">
                <a:solidFill>
                  <a:srgbClr val="C00000"/>
                </a:solidFill>
              </a:rPr>
              <a:t>прозахідність</a:t>
            </a:r>
            <a:r>
              <a:rPr lang="uk-UA" b="1" dirty="0" smtClean="0">
                <a:solidFill>
                  <a:srgbClr val="C00000"/>
                </a:solidFill>
              </a:rPr>
              <a:t>, у власній творчості він використовує чисто японський принцип </a:t>
            </a:r>
            <a:r>
              <a:rPr lang="uk-UA" b="1" dirty="0" err="1" smtClean="0">
                <a:solidFill>
                  <a:srgbClr val="C00000"/>
                </a:solidFill>
              </a:rPr>
              <a:t>сясей</a:t>
            </a:r>
            <a:r>
              <a:rPr lang="uk-UA" b="1" dirty="0" smtClean="0">
                <a:solidFill>
                  <a:srgbClr val="C00000"/>
                </a:solidFill>
              </a:rPr>
              <a:t> (відображення життя) та </a:t>
            </a:r>
            <a:r>
              <a:rPr lang="uk-UA" b="1" dirty="0" err="1" smtClean="0">
                <a:solidFill>
                  <a:srgbClr val="C00000"/>
                </a:solidFill>
              </a:rPr>
              <a:t>дзенські</a:t>
            </a:r>
            <a:r>
              <a:rPr lang="uk-UA" b="1" dirty="0" smtClean="0">
                <a:solidFill>
                  <a:srgbClr val="C00000"/>
                </a:solidFill>
              </a:rPr>
              <a:t> мотиви – спостереження й самозаглибленість. </a:t>
            </a:r>
            <a:endParaRPr lang="uk-U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1"/>
            <a:ext cx="9144000" cy="3286147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У світі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на повен голос лунає саксофон і пахне гіркою чорною кавою та європейською кухнею. І це є істинне відображення життя </a:t>
            </a:r>
            <a:r>
              <a:rPr lang="uk-UA" b="1" dirty="0" err="1" smtClean="0">
                <a:solidFill>
                  <a:srgbClr val="C00000"/>
                </a:solidFill>
              </a:rPr>
              <a:t>вестернізованої</a:t>
            </a:r>
            <a:r>
              <a:rPr lang="uk-UA" b="1" dirty="0" smtClean="0">
                <a:solidFill>
                  <a:srgbClr val="C00000"/>
                </a:solidFill>
              </a:rPr>
              <a:t> Японії останньої чверті ХХ століття. Це саме </a:t>
            </a:r>
            <a:r>
              <a:rPr lang="uk-UA" b="1" dirty="0" err="1" smtClean="0">
                <a:solidFill>
                  <a:srgbClr val="C00000"/>
                </a:solidFill>
              </a:rPr>
              <a:t>дзенське</a:t>
            </a:r>
            <a:r>
              <a:rPr lang="uk-UA" b="1" dirty="0" smtClean="0">
                <a:solidFill>
                  <a:srgbClr val="C00000"/>
                </a:solidFill>
              </a:rPr>
              <a:t> споглядання: світ став настільки складний, що жити з ним у гармонії дедалі важче, тому автор чи його герой усе більше цінує платівку гарної музики та смачну вечерю з приємним співрозмовником. Замість ритуальної тиші під час чайної церемонії – жваві бесіди. Замість пливких японських мелодій – ритми року. Бо це є життя. Бо традиційна Японія, як би це не смутило прихильників східної культури, а з ними й мене, нині живе у творах класиків, гравюрах </a:t>
            </a:r>
            <a:r>
              <a:rPr lang="uk-UA" b="1" dirty="0" err="1" smtClean="0">
                <a:solidFill>
                  <a:srgbClr val="C00000"/>
                </a:solidFill>
              </a:rPr>
              <a:t>укійо-е</a:t>
            </a:r>
            <a:r>
              <a:rPr lang="uk-UA" b="1" dirty="0" smtClean="0">
                <a:solidFill>
                  <a:srgbClr val="C00000"/>
                </a:solidFill>
              </a:rPr>
              <a:t> та записах гри </a:t>
            </a:r>
            <a:r>
              <a:rPr lang="uk-UA" b="1" dirty="0" err="1" smtClean="0">
                <a:solidFill>
                  <a:srgbClr val="C00000"/>
                </a:solidFill>
              </a:rPr>
              <a:t>сямісену</a:t>
            </a:r>
            <a:r>
              <a:rPr lang="uk-UA" b="1" dirty="0" smtClean="0">
                <a:solidFill>
                  <a:srgbClr val="C00000"/>
                </a:solidFill>
              </a:rPr>
              <a:t> чи японських барабанів.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K06y9m17e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4375" y="3550520"/>
            <a:ext cx="95250" cy="56960"/>
          </a:xfrm>
          <a:prstGeom prst="rect">
            <a:avLst/>
          </a:prstGeom>
        </p:spPr>
      </p:pic>
      <p:pic>
        <p:nvPicPr>
          <p:cNvPr id="8" name="Содержимое 7" descr="62AGiwNvgN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3571876"/>
            <a:ext cx="4038600" cy="2689708"/>
          </a:xfrm>
        </p:spPr>
      </p:pic>
      <p:pic>
        <p:nvPicPr>
          <p:cNvPr id="9" name="Рисунок 8" descr="ELzLUPei4Rw.jpg"/>
          <p:cNvPicPr>
            <a:picLocks noChangeAspect="1"/>
          </p:cNvPicPr>
          <p:nvPr/>
        </p:nvPicPr>
        <p:blipFill>
          <a:blip r:embed="rId4"/>
          <a:srcRect l="5844" t="11837" r="4544" b="10376"/>
          <a:stretch>
            <a:fillRect/>
          </a:stretch>
        </p:blipFill>
        <p:spPr>
          <a:xfrm>
            <a:off x="5143504" y="3357562"/>
            <a:ext cx="3286148" cy="3286124"/>
          </a:xfrm>
          <a:prstGeom prst="rect">
            <a:avLst/>
          </a:prstGeom>
        </p:spPr>
      </p:pic>
      <p:pic>
        <p:nvPicPr>
          <p:cNvPr id="10" name="Рисунок 9" descr="K06y9m17e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375" y="3700520"/>
            <a:ext cx="95250" cy="5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g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928934"/>
            <a:ext cx="3357586" cy="37045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928934"/>
            <a:ext cx="5000628" cy="3929066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Так, Японія часів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втратила значну дозу тих чарів, якими вабила ще на початку ХХ століття. У той же час, чи не завдяки своїм традиціям Японія є однією з найбагатших і </a:t>
            </a:r>
            <a:r>
              <a:rPr lang="uk-UA" b="1" dirty="0" err="1" smtClean="0">
                <a:solidFill>
                  <a:srgbClr val="C00000"/>
                </a:solidFill>
              </a:rPr>
              <a:t>найзабезпеченіших</a:t>
            </a:r>
            <a:r>
              <a:rPr lang="uk-UA" b="1" dirty="0" smtClean="0">
                <a:solidFill>
                  <a:srgbClr val="C00000"/>
                </a:solidFill>
              </a:rPr>
              <a:t> країн. Більшість японців ведуть стабільний і комфортний спосіб життя, мають скромні побутові потреби. Це відбилося і на творах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. У них немає важкого песимізму.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0"/>
            <a:ext cx="3571900" cy="2528424"/>
          </a:xfrm>
          <a:prstGeom prst="rect">
            <a:avLst/>
          </a:prstGeom>
        </p:spPr>
      </p:pic>
      <p:pic>
        <p:nvPicPr>
          <p:cNvPr id="7" name="Рисунок 6" descr="istoriya-viniknennya-chajnoї-ceremoniї-v-kitaї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14290"/>
            <a:ext cx="3286147" cy="2588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286124"/>
            <a:ext cx="8715436" cy="321471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У них присутнє загальне розчарування у багатьох ідеалах юності, філософування над глобальними проблемами, захоплення дрібними радостями повсякдення. Не можна сказати, що книги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надто </a:t>
            </a:r>
            <a:r>
              <a:rPr lang="uk-UA" b="1" dirty="0" err="1" smtClean="0">
                <a:solidFill>
                  <a:srgbClr val="C00000"/>
                </a:solidFill>
              </a:rPr>
              <a:t>обнадійливі</a:t>
            </a:r>
            <a:r>
              <a:rPr lang="uk-UA" b="1" dirty="0" smtClean="0">
                <a:solidFill>
                  <a:srgbClr val="C00000"/>
                </a:solidFill>
              </a:rPr>
              <a:t>. Просто автор тонко підмічає, що життя ні за яких обставин не є однобоким – просто-прекрасним чи просто-жахливим; що наше сприйняття життя коливається під дією зовнішніх чинників, але при цьому слід залишатися самим собою. Як і його герої.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F9WMk5yiTP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4038600" cy="2681630"/>
          </a:xfrm>
        </p:spPr>
      </p:pic>
      <p:pic>
        <p:nvPicPr>
          <p:cNvPr id="6" name="Рисунок 5" descr="FIYn_otgg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28"/>
            <a:ext cx="3571900" cy="2633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7070500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3433267"/>
            <a:ext cx="6043646" cy="342473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285729"/>
            <a:ext cx="7858180" cy="321471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Ставлення до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на Батьківщині письменника неоднозначне. Літні люди, </a:t>
            </a:r>
            <a:r>
              <a:rPr lang="uk-UA" b="1" dirty="0" err="1" smtClean="0">
                <a:solidFill>
                  <a:srgbClr val="C00000"/>
                </a:solidFill>
              </a:rPr>
              <a:t>оберігачі</a:t>
            </a:r>
            <a:r>
              <a:rPr lang="uk-UA" b="1" dirty="0" smtClean="0">
                <a:solidFill>
                  <a:srgbClr val="C00000"/>
                </a:solidFill>
              </a:rPr>
              <a:t> традицій, сприймають його прохолодно, або й недоброзичливо. Найбільшою популярністю він користується у тих, кому менш ніж сорок років, людей, котрі бачать Японію такою ж, які і сам письменник. У цьому ставленні, як видно, відбивається конфлікт поколінь, який спізнав сам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, </a:t>
            </a:r>
            <a:r>
              <a:rPr lang="uk-UA" b="1" dirty="0" err="1" smtClean="0">
                <a:solidFill>
                  <a:srgbClr val="C00000"/>
                </a:solidFill>
              </a:rPr>
              <a:t>розсварившись</a:t>
            </a:r>
            <a:r>
              <a:rPr lang="uk-UA" b="1" dirty="0" smtClean="0">
                <a:solidFill>
                  <a:srgbClr val="C00000"/>
                </a:solidFill>
              </a:rPr>
              <a:t> із батьком. Але, як уже було сказано на початку, творчістю </a:t>
            </a:r>
            <a:r>
              <a:rPr lang="uk-UA" b="1" dirty="0" err="1" smtClean="0">
                <a:solidFill>
                  <a:srgbClr val="C00000"/>
                </a:solidFill>
              </a:rPr>
              <a:t>Харукі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Марукамі</a:t>
            </a:r>
            <a:r>
              <a:rPr lang="uk-UA" b="1" dirty="0" smtClean="0">
                <a:solidFill>
                  <a:srgbClr val="C00000"/>
                </a:solidFill>
              </a:rPr>
              <a:t> захоплюються у всьому світі. І це є даність. Та даність, що стала основою творчості самого письменника.</a:t>
            </a:r>
            <a:endParaRPr lang="uk-U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Книги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err="1" smtClean="0">
                <a:solidFill>
                  <a:srgbClr val="C00000"/>
                </a:solidFill>
              </a:rPr>
              <a:t>Харукі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endParaRPr lang="uk-UA" dirty="0"/>
          </a:p>
        </p:txBody>
      </p:sp>
      <p:pic>
        <p:nvPicPr>
          <p:cNvPr id="5" name="Содержимое 4" descr="cov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801085" cy="4525963"/>
          </a:xfrm>
        </p:spPr>
      </p:pic>
      <p:pic>
        <p:nvPicPr>
          <p:cNvPr id="6" name="Содержимое 5" descr="Haruki_Murakami__Ischeznovenie_slon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4772" y="0"/>
            <a:ext cx="2959228" cy="4572008"/>
          </a:xfrm>
        </p:spPr>
      </p:pic>
      <p:pic>
        <p:nvPicPr>
          <p:cNvPr id="7" name="Рисунок 6" descr="Haruki_Murakami__Poslemr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228817"/>
            <a:ext cx="2857520" cy="462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Книги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err="1" smtClean="0">
                <a:solidFill>
                  <a:srgbClr val="C00000"/>
                </a:solidFill>
              </a:rPr>
              <a:t>Харукі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endParaRPr lang="uk-UA" dirty="0"/>
          </a:p>
        </p:txBody>
      </p:sp>
      <p:pic>
        <p:nvPicPr>
          <p:cNvPr id="5" name="Содержимое 4" descr="28751_c_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2643174" cy="4602232"/>
          </a:xfrm>
        </p:spPr>
      </p:pic>
      <p:pic>
        <p:nvPicPr>
          <p:cNvPr id="6" name="Содержимое 5" descr="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0"/>
            <a:ext cx="3000396" cy="4636976"/>
          </a:xfrm>
        </p:spPr>
      </p:pic>
      <p:pic>
        <p:nvPicPr>
          <p:cNvPr id="7" name="Рисунок 6" descr="c3f658f319df4bf99608a8c87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500306"/>
            <a:ext cx="3195642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Книги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err="1" smtClean="0">
                <a:solidFill>
                  <a:srgbClr val="C00000"/>
                </a:solidFill>
              </a:rPr>
              <a:t>Харукі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11" descr="6-norvezhskij-l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2809875" cy="4514850"/>
          </a:xfrm>
        </p:spPr>
      </p:pic>
      <p:pic>
        <p:nvPicPr>
          <p:cNvPr id="11" name="Содержимое 10" descr="0a05a5076b5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7884" y="285728"/>
            <a:ext cx="3061025" cy="4268096"/>
          </a:xfrm>
        </p:spPr>
      </p:pic>
      <p:pic>
        <p:nvPicPr>
          <p:cNvPr id="13" name="Рисунок 12" descr="11-k-yugu-ot-granicy,-na-zapad-ot-soln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409696"/>
            <a:ext cx="2857520" cy="444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857496"/>
            <a:ext cx="4071934" cy="40005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 </a:t>
            </a:r>
            <a:r>
              <a:rPr lang="uk-UA" b="1" dirty="0" err="1" smtClean="0">
                <a:solidFill>
                  <a:srgbClr val="C00000"/>
                </a:solidFill>
              </a:rPr>
              <a:t>Харукі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– це ім’я відоме тисячам інтелектуалів по всьому світу. Його книги стають бестселерами, вони не залежуються на книжкових полицях, їх купують, дарують, ними обмінюються. У середовищі інтелектуальної молоді є майже необхідністю прочитати бодай пару романів цього загадкового автора.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1332143677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3" y="3500438"/>
            <a:ext cx="4452573" cy="2928958"/>
          </a:xfrm>
        </p:spPr>
      </p:pic>
      <p:pic>
        <p:nvPicPr>
          <p:cNvPr id="8" name="Рисунок 7" descr="c1fb8a4444a4ebb713c602cfa92b42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728"/>
            <a:ext cx="4086225" cy="3028950"/>
          </a:xfrm>
          <a:prstGeom prst="rect">
            <a:avLst/>
          </a:prstGeom>
        </p:spPr>
      </p:pic>
      <p:pic>
        <p:nvPicPr>
          <p:cNvPr id="9" name="Рисунок 8" descr="загруженно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28"/>
            <a:ext cx="3643338" cy="2393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Крилаті вислови </a:t>
            </a:r>
            <a:r>
              <a:rPr lang="uk-UA" sz="4800" b="1" dirty="0" err="1" smtClean="0">
                <a:solidFill>
                  <a:srgbClr val="C00000"/>
                </a:solidFill>
              </a:rPr>
              <a:t>Харукі</a:t>
            </a:r>
            <a:r>
              <a:rPr lang="uk-UA" sz="4800" b="1" dirty="0" smtClean="0">
                <a:solidFill>
                  <a:srgbClr val="C00000"/>
                </a:solidFill>
              </a:rPr>
              <a:t> </a:t>
            </a:r>
            <a:r>
              <a:rPr lang="uk-UA" sz="4800" b="1" dirty="0" err="1" smtClean="0">
                <a:solidFill>
                  <a:srgbClr val="C00000"/>
                </a:solidFill>
              </a:rPr>
              <a:t>Муракамі</a:t>
            </a:r>
            <a:endParaRPr lang="uk-UA" sz="4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akses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2357430"/>
            <a:ext cx="5543560" cy="38983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3643338" cy="492922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Головне, не те </a:t>
            </a:r>
            <a:r>
              <a:rPr lang="ru-RU" sz="3600" b="1" dirty="0" err="1" smtClean="0">
                <a:solidFill>
                  <a:srgbClr val="C00000"/>
                </a:solidFill>
              </a:rPr>
              <a:t>глобальне</a:t>
            </a:r>
            <a:r>
              <a:rPr lang="ru-RU" sz="3600" b="1" dirty="0" smtClean="0">
                <a:solidFill>
                  <a:srgbClr val="C00000"/>
                </a:solidFill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</a:rPr>
              <a:t>що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зробили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інші</a:t>
            </a:r>
            <a:r>
              <a:rPr lang="ru-RU" sz="3600" b="1" dirty="0" smtClean="0">
                <a:solidFill>
                  <a:srgbClr val="C00000"/>
                </a:solidFill>
              </a:rPr>
              <a:t>, а то </a:t>
            </a:r>
            <a:r>
              <a:rPr lang="ru-RU" sz="3600" b="1" dirty="0" err="1" smtClean="0">
                <a:solidFill>
                  <a:srgbClr val="C00000"/>
                </a:solidFill>
              </a:rPr>
              <a:t>скромне</a:t>
            </a:r>
            <a:r>
              <a:rPr lang="ru-RU" sz="3600" b="1" dirty="0" smtClean="0">
                <a:solidFill>
                  <a:srgbClr val="C00000"/>
                </a:solidFill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</a:rPr>
              <a:t>але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тільки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твоє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досягнення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-aBYD7fPTo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428604"/>
            <a:ext cx="4741520" cy="59293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9190" y="92867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Напевно, </a:t>
            </a:r>
            <a:r>
              <a:rPr lang="ru-RU" b="1" dirty="0" err="1" smtClean="0">
                <a:solidFill>
                  <a:srgbClr val="C00000"/>
                </a:solidFill>
              </a:rPr>
              <a:t>серце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заховане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під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шкаралупою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мабуть</a:t>
            </a:r>
            <a:r>
              <a:rPr lang="ru-RU" b="1" dirty="0" smtClean="0">
                <a:solidFill>
                  <a:srgbClr val="C00000"/>
                </a:solidFill>
              </a:rPr>
              <a:t> у мене вона </a:t>
            </a:r>
            <a:r>
              <a:rPr lang="ru-RU" b="1" dirty="0" err="1" smtClean="0">
                <a:solidFill>
                  <a:srgbClr val="C00000"/>
                </a:solidFill>
              </a:rPr>
              <a:t>така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міцна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що</a:t>
            </a:r>
            <a:r>
              <a:rPr lang="ru-RU" b="1" dirty="0" smtClean="0">
                <a:solidFill>
                  <a:srgbClr val="C00000"/>
                </a:solidFill>
              </a:rPr>
              <a:t> не кожному дано </a:t>
            </a:r>
            <a:r>
              <a:rPr lang="ru-RU" b="1" dirty="0" err="1" smtClean="0">
                <a:solidFill>
                  <a:srgbClr val="C00000"/>
                </a:solidFill>
              </a:rPr>
              <a:t>її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розколоти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Може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цьому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криється</a:t>
            </a:r>
            <a:r>
              <a:rPr lang="ru-RU" b="1" dirty="0" smtClean="0">
                <a:solidFill>
                  <a:srgbClr val="C00000"/>
                </a:solidFill>
              </a:rPr>
              <a:t> причина </a:t>
            </a:r>
            <a:r>
              <a:rPr lang="ru-RU" b="1" dirty="0" err="1" smtClean="0">
                <a:solidFill>
                  <a:srgbClr val="C00000"/>
                </a:solidFill>
              </a:rPr>
              <a:t>мого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невезіння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любові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Содержимое 4" descr="2Qiy-dsWYF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4530027" cy="59293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8186766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Я </a:t>
            </a:r>
            <a:r>
              <a:rPr lang="ru-RU" b="1" dirty="0" err="1" smtClean="0">
                <a:solidFill>
                  <a:srgbClr val="C00000"/>
                </a:solidFill>
              </a:rPr>
              <a:t>мрію</a:t>
            </a:r>
            <a:r>
              <a:rPr lang="ru-RU" b="1" dirty="0" smtClean="0">
                <a:solidFill>
                  <a:srgbClr val="C00000"/>
                </a:solidFill>
              </a:rPr>
              <a:t> про те, </a:t>
            </a:r>
            <a:r>
              <a:rPr lang="ru-RU" b="1" dirty="0" err="1" smtClean="0">
                <a:solidFill>
                  <a:srgbClr val="C00000"/>
                </a:solidFill>
              </a:rPr>
              <a:t>щоб</a:t>
            </a:r>
            <a:r>
              <a:rPr lang="ru-RU" b="1" dirty="0" smtClean="0">
                <a:solidFill>
                  <a:srgbClr val="C00000"/>
                </a:solidFill>
              </a:rPr>
              <a:t> тебе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мене взяли в полон </a:t>
            </a:r>
            <a:r>
              <a:rPr lang="ru-RU" b="1" dirty="0" err="1" smtClean="0">
                <a:solidFill>
                  <a:srgbClr val="C00000"/>
                </a:solidFill>
              </a:rPr>
              <a:t>розбійники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зірвали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 нас </a:t>
            </a:r>
            <a:r>
              <a:rPr lang="ru-RU" b="1" dirty="0" err="1" smtClean="0">
                <a:solidFill>
                  <a:srgbClr val="C00000"/>
                </a:solidFill>
              </a:rPr>
              <a:t>одяг</a:t>
            </a:r>
            <a:r>
              <a:rPr lang="ru-RU" b="1" dirty="0" smtClean="0">
                <a:solidFill>
                  <a:srgbClr val="C00000"/>
                </a:solidFill>
              </a:rPr>
              <a:t>, повернули </a:t>
            </a:r>
            <a:r>
              <a:rPr lang="ru-RU" b="1" dirty="0" err="1" smtClean="0">
                <a:solidFill>
                  <a:srgbClr val="C00000"/>
                </a:solidFill>
              </a:rPr>
              <a:t>обличчям</a:t>
            </a:r>
            <a:r>
              <a:rPr lang="ru-RU" b="1" dirty="0" smtClean="0">
                <a:solidFill>
                  <a:srgbClr val="C00000"/>
                </a:solidFill>
              </a:rPr>
              <a:t> один до одного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міцно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зв'язали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між</a:t>
            </a:r>
            <a:r>
              <a:rPr lang="ru-RU" b="1" dirty="0" smtClean="0">
                <a:solidFill>
                  <a:srgbClr val="C00000"/>
                </a:solidFill>
              </a:rPr>
              <a:t> собою.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Содержимое 4" descr="ch0_oHsyxn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929486" cy="46288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3286148" cy="5357850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Звідки</a:t>
            </a:r>
            <a:r>
              <a:rPr lang="ru-RU" b="1" dirty="0" smtClean="0">
                <a:solidFill>
                  <a:srgbClr val="C00000"/>
                </a:solidFill>
              </a:rPr>
              <a:t> все </a:t>
            </a:r>
            <a:r>
              <a:rPr lang="ru-RU" b="1" dirty="0" err="1" smtClean="0">
                <a:solidFill>
                  <a:srgbClr val="C00000"/>
                </a:solidFill>
              </a:rPr>
              <a:t>прийшло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туди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все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піде</a:t>
            </a:r>
            <a:r>
              <a:rPr lang="ru-RU" b="1" dirty="0" smtClean="0">
                <a:solidFill>
                  <a:srgbClr val="C00000"/>
                </a:solidFill>
              </a:rPr>
              <a:t>. А я - </a:t>
            </a:r>
            <a:r>
              <a:rPr lang="ru-RU" b="1" dirty="0" err="1" smtClean="0">
                <a:solidFill>
                  <a:srgbClr val="C00000"/>
                </a:solidFill>
              </a:rPr>
              <a:t>лише</a:t>
            </a:r>
            <a:r>
              <a:rPr lang="ru-RU" b="1" dirty="0" smtClean="0">
                <a:solidFill>
                  <a:srgbClr val="C00000"/>
                </a:solidFill>
              </a:rPr>
              <a:t> шлях для самого себе, дорога, яку </a:t>
            </a:r>
            <a:r>
              <a:rPr lang="ru-RU" b="1" dirty="0" err="1" smtClean="0">
                <a:solidFill>
                  <a:srgbClr val="C00000"/>
                </a:solidFill>
              </a:rPr>
              <a:t>мені</a:t>
            </a:r>
            <a:r>
              <a:rPr lang="ru-RU" b="1" dirty="0" smtClean="0">
                <a:solidFill>
                  <a:srgbClr val="C00000"/>
                </a:solidFill>
              </a:rPr>
              <a:t> треба пройти.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m8HKsdiwhV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4744" y="214290"/>
            <a:ext cx="4857784" cy="65787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2971792" cy="526893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</a:t>
            </a:r>
            <a:r>
              <a:rPr lang="ru-RU" sz="3200" b="1" dirty="0" err="1" smtClean="0">
                <a:solidFill>
                  <a:srgbClr val="C00000"/>
                </a:solidFill>
              </a:rPr>
              <a:t>шкодуй</a:t>
            </a:r>
            <a:r>
              <a:rPr lang="ru-RU" sz="3200" b="1" dirty="0" smtClean="0">
                <a:solidFill>
                  <a:srgbClr val="C00000"/>
                </a:solidFill>
              </a:rPr>
              <a:t> себе. </a:t>
            </a:r>
            <a:r>
              <a:rPr lang="ru-RU" sz="3200" b="1" dirty="0" err="1" smtClean="0">
                <a:solidFill>
                  <a:srgbClr val="C00000"/>
                </a:solidFill>
              </a:rPr>
              <a:t>Жалість</a:t>
            </a:r>
            <a:r>
              <a:rPr lang="ru-RU" sz="3200" b="1" dirty="0" smtClean="0">
                <a:solidFill>
                  <a:srgbClr val="C00000"/>
                </a:solidFill>
              </a:rPr>
              <a:t> до себе </a:t>
            </a:r>
            <a:r>
              <a:rPr lang="ru-RU" sz="3200" b="1" dirty="0" err="1" smtClean="0">
                <a:solidFill>
                  <a:srgbClr val="C00000"/>
                </a:solidFill>
              </a:rPr>
              <a:t>відчувають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тільки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обмежені</a:t>
            </a:r>
            <a:r>
              <a:rPr lang="ru-RU" sz="3200" b="1" dirty="0" smtClean="0">
                <a:solidFill>
                  <a:srgbClr val="C00000"/>
                </a:solidFill>
              </a:rPr>
              <a:t> люди.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Содержимое 4" descr="Bv4-u-cLlO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1934" y="0"/>
            <a:ext cx="4500594" cy="67789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714356"/>
            <a:ext cx="3714776" cy="578647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Саме тому, що існують розпач, розчарування і печаль, на світ народжується Радість. Куди не піди - ти ніде не зустрінеш захоплення без відчаю. Ось це і є Справжнє...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LAtufu8xdQ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306" y="285728"/>
            <a:ext cx="4929222" cy="62811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68808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</a:rPr>
              <a:t>Дякую за увагу!!!</a:t>
            </a:r>
            <a:endParaRPr lang="uk-UA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610386"/>
            <a:ext cx="2208508" cy="515777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8572528" y="6126163"/>
            <a:ext cx="114272" cy="889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Содержимое 6" descr="13971264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3929058" cy="417789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"/>
            <a:ext cx="4495800" cy="41433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b="1" dirty="0" smtClean="0">
                <a:solidFill>
                  <a:srgbClr val="C00000"/>
                </a:solidFill>
              </a:rPr>
              <a:t>Проте навіть найзапекліші шанувальники зазвичай не можуть чітко відповісти, чим саме притягує їх творчість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. Його магія – це щось абстрактне, щось таке, що не піддається конкретному визначенню. Його прозу порівнюють то з музикою (найбільше із джазом та роком), то з </a:t>
            </a:r>
            <a:r>
              <a:rPr lang="uk-UA" b="1" dirty="0" err="1" smtClean="0">
                <a:solidFill>
                  <a:srgbClr val="C00000"/>
                </a:solidFill>
              </a:rPr>
              <a:t>фотоколажем</a:t>
            </a:r>
            <a:r>
              <a:rPr lang="uk-UA" b="1" dirty="0" smtClean="0">
                <a:solidFill>
                  <a:srgbClr val="C00000"/>
                </a:solidFill>
              </a:rPr>
              <a:t>. Але, певно, всі погодяться, що </a:t>
            </a:r>
            <a:r>
              <a:rPr lang="uk-UA" b="1" dirty="0" err="1" smtClean="0">
                <a:solidFill>
                  <a:srgbClr val="C00000"/>
                </a:solidFill>
              </a:rPr>
              <a:t>Харукі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– найменш японський автор з усіх відомих авторів Японії.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i-489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238392"/>
            <a:ext cx="3643338" cy="2426463"/>
          </a:xfrm>
          <a:prstGeom prst="rect">
            <a:avLst/>
          </a:prstGeom>
        </p:spPr>
      </p:pic>
      <p:pic>
        <p:nvPicPr>
          <p:cNvPr id="9" name="Рисунок 8" descr="загруженное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357694"/>
            <a:ext cx="2928958" cy="22337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"/>
            <a:ext cx="9144000" cy="41433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  Творчість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як явище слід розглядати в контексті історії ХХ століття. Ще в першій половині цього століття для більшості європейців Японія була екзотичною і маловідомою країною, </a:t>
            </a:r>
            <a:r>
              <a:rPr lang="uk-UA" b="1" dirty="0" err="1" smtClean="0">
                <a:solidFill>
                  <a:srgbClr val="C00000"/>
                </a:solidFill>
              </a:rPr>
              <a:t>країною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сакури</a:t>
            </a:r>
            <a:r>
              <a:rPr lang="uk-UA" b="1" dirty="0" smtClean="0">
                <a:solidFill>
                  <a:srgbClr val="C00000"/>
                </a:solidFill>
              </a:rPr>
              <a:t>, гейш і самураїв. Для самих же японців ХХ століття було каскадом важких випробувань і карколомних змін. Період схиляння перед західною цивілізацією, що припав на межу ХІХ–ХХ століть, минув досить швидко, поступившись місцем потужній хвилі націоналізму, що витворила міф про «Божественну расу </a:t>
            </a:r>
            <a:r>
              <a:rPr lang="uk-UA" b="1" dirty="0" err="1" smtClean="0">
                <a:solidFill>
                  <a:srgbClr val="C00000"/>
                </a:solidFill>
              </a:rPr>
              <a:t>Ямато</a:t>
            </a:r>
            <a:r>
              <a:rPr lang="uk-UA" b="1" dirty="0" smtClean="0">
                <a:solidFill>
                  <a:srgbClr val="C00000"/>
                </a:solidFill>
              </a:rPr>
              <a:t>». Але цей міф розвіявся разом із димом над згарищами від атомних бомбардувань.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8" name="Рисунок 7" descr="загруженное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57562"/>
            <a:ext cx="4126453" cy="2571768"/>
          </a:xfrm>
          <a:prstGeom prst="rect">
            <a:avLst/>
          </a:prstGeom>
        </p:spPr>
      </p:pic>
      <p:pic>
        <p:nvPicPr>
          <p:cNvPr id="9" name="Рисунок 8" descr="загруженное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631775"/>
            <a:ext cx="3357586" cy="2226226"/>
          </a:xfrm>
          <a:prstGeom prst="rect">
            <a:avLst/>
          </a:prstGeom>
        </p:spPr>
      </p:pic>
      <p:pic>
        <p:nvPicPr>
          <p:cNvPr id="7" name="Содержимое 6" descr="image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86379" y="3286124"/>
            <a:ext cx="3857621" cy="24710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714620"/>
            <a:ext cx="4929190" cy="41433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  У другу половину ХХ століття Японія увійшла іншою державою. Стрімкі процеси індустріалізації та глобалізації докорінно змінили не тільки її зовнішній образ, а й психологію самих японців, зламавши під корінь чимало традицій, що вважалися непорушними. Цей вітер змін, що віяв з боку Америки, глобального гравця у біполярному світі, найперше відчувало післявоєнне покоління, до якого належить і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303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3571876"/>
            <a:ext cx="4214842" cy="2857520"/>
          </a:xfrm>
        </p:spPr>
      </p:pic>
      <p:pic>
        <p:nvPicPr>
          <p:cNvPr id="6" name="Рисунок 5" descr="6424246_4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28"/>
            <a:ext cx="4111654" cy="2643206"/>
          </a:xfrm>
          <a:prstGeom prst="rect">
            <a:avLst/>
          </a:prstGeom>
        </p:spPr>
      </p:pic>
      <p:pic>
        <p:nvPicPr>
          <p:cNvPr id="7" name="Рисунок 6" descr="c7a5072bc71f011364f4abcfe89732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3786214" cy="250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murakami-haruki-19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8364" y="571480"/>
            <a:ext cx="3665822" cy="56436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428604"/>
            <a:ext cx="5072098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    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народився 1949 року в Кіото, давній столиці Японії, в родині, що ревно оберігала японські традиції. Дід </a:t>
            </a:r>
            <a:r>
              <a:rPr lang="uk-UA" b="1" dirty="0" err="1" smtClean="0">
                <a:solidFill>
                  <a:srgbClr val="C00000"/>
                </a:solidFill>
              </a:rPr>
              <a:t>Харукі</a:t>
            </a:r>
            <a:r>
              <a:rPr lang="uk-UA" b="1" dirty="0" smtClean="0">
                <a:solidFill>
                  <a:srgbClr val="C00000"/>
                </a:solidFill>
              </a:rPr>
              <a:t> – буддійський священик, батько – викладач класичної японської словесності. Однак найбільший вплив на формування світогляду майбутнього письменника справило портове місто Кобе, в передмісті якого минуло його дитинство. Ще в часи політики </a:t>
            </a:r>
            <a:r>
              <a:rPr lang="uk-UA" b="1" dirty="0" err="1" smtClean="0">
                <a:solidFill>
                  <a:srgbClr val="C00000"/>
                </a:solidFill>
              </a:rPr>
              <a:t>сакоку</a:t>
            </a:r>
            <a:r>
              <a:rPr lang="uk-UA" b="1" dirty="0" smtClean="0">
                <a:solidFill>
                  <a:srgbClr val="C00000"/>
                </a:solidFill>
              </a:rPr>
              <a:t> (самоізоляції) цей порт був для японців вікном у світ. Юний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часто бував у порту, купував у букіністів книжки, завезені американськими моряками. Читання західної літератури виховало в ньому потяг до модернізації, оновлення літератури, розширення тематичних обріїв та нехтування традиціями. </a:t>
            </a:r>
            <a:endParaRPr lang="uk-U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786314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   </a:t>
            </a:r>
            <a:r>
              <a:rPr lang="uk-UA" b="1" dirty="0" smtClean="0">
                <a:solidFill>
                  <a:srgbClr val="C00000"/>
                </a:solidFill>
              </a:rPr>
              <a:t>Космополітичні переконання хлопця спровокували конфлікт із батьком.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йде з дому. Згодом він братиме участь у знаменитих студентських бунтах, потім триматиме джазовий бар. Варто зазначити, що глобалізація і ломка традицій мали різний вплив на тогочасних творчих людей Японії. Таких, як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, ці процеси загартовували і наснажували. Рішуче налаштованих традиціоналістів – убивали.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02409253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357166"/>
            <a:ext cx="4214842" cy="2722788"/>
          </a:xfr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00438"/>
            <a:ext cx="406402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1389359775_570594_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3357562"/>
            <a:ext cx="3643338" cy="32083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Побутує думка, що талановиті люди завжди з’являються на світ невчасно. 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Важко сказати, чи є </a:t>
            </a:r>
            <a:r>
              <a:rPr lang="uk-UA" b="1" dirty="0" err="1" smtClean="0">
                <a:solidFill>
                  <a:srgbClr val="C00000"/>
                </a:solidFill>
              </a:rPr>
              <a:t>Муракамі</a:t>
            </a:r>
            <a:r>
              <a:rPr lang="uk-UA" b="1" dirty="0" smtClean="0">
                <a:solidFill>
                  <a:srgbClr val="C00000"/>
                </a:solidFill>
              </a:rPr>
              <a:t> «поетом для епохи», чи сама епоха спонукала його бути «поетом», але в дану епоху, </a:t>
            </a:r>
            <a:r>
              <a:rPr lang="uk-UA" b="1" dirty="0" err="1" smtClean="0">
                <a:solidFill>
                  <a:srgbClr val="C00000"/>
                </a:solidFill>
              </a:rPr>
              <a:t>епоху</a:t>
            </a:r>
            <a:r>
              <a:rPr lang="uk-UA" b="1" dirty="0" smtClean="0">
                <a:solidFill>
                  <a:srgbClr val="C00000"/>
                </a:solidFill>
              </a:rPr>
              <a:t> урбанізації, НТР і глобалізації, він вписався на диво гармонійно.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389361022_697378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4071966" cy="281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Муракамі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чи</a:t>
            </a:r>
            <a:r>
              <a:rPr lang="ru-RU" b="1" dirty="0" smtClean="0">
                <a:solidFill>
                  <a:srgbClr val="C00000"/>
                </a:solidFill>
              </a:rPr>
              <a:t> не перший </a:t>
            </a:r>
            <a:r>
              <a:rPr lang="ru-RU" b="1" dirty="0" err="1" smtClean="0">
                <a:solidFill>
                  <a:srgbClr val="C00000"/>
                </a:solidFill>
              </a:rPr>
              <a:t>японський</a:t>
            </a:r>
            <a:r>
              <a:rPr lang="ru-RU" b="1" dirty="0" smtClean="0">
                <a:solidFill>
                  <a:srgbClr val="C00000"/>
                </a:solidFill>
              </a:rPr>
              <a:t> автор, </a:t>
            </a:r>
            <a:r>
              <a:rPr lang="ru-RU" b="1" dirty="0" err="1" smtClean="0">
                <a:solidFill>
                  <a:srgbClr val="C00000"/>
                </a:solidFill>
              </a:rPr>
              <a:t>творчість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якого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тісно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пов’язана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із</a:t>
            </a:r>
            <a:r>
              <a:rPr lang="ru-RU" b="1" dirty="0" smtClean="0">
                <a:solidFill>
                  <a:srgbClr val="C00000"/>
                </a:solidFill>
              </a:rPr>
              <a:t> Заходом. </a:t>
            </a:r>
            <a:r>
              <a:rPr lang="ru-RU" b="1" dirty="0" err="1" smtClean="0">
                <a:solidFill>
                  <a:srgbClr val="C00000"/>
                </a:solidFill>
              </a:rPr>
              <a:t>Ідеться</a:t>
            </a:r>
            <a:r>
              <a:rPr lang="ru-RU" b="1" dirty="0" smtClean="0">
                <a:solidFill>
                  <a:srgbClr val="C00000"/>
                </a:solidFill>
              </a:rPr>
              <a:t> не </a:t>
            </a:r>
            <a:r>
              <a:rPr lang="ru-RU" b="1" dirty="0" err="1" smtClean="0">
                <a:solidFill>
                  <a:srgbClr val="C00000"/>
                </a:solidFill>
              </a:rPr>
              <a:t>тільки</a:t>
            </a:r>
            <a:r>
              <a:rPr lang="ru-RU" b="1" dirty="0" smtClean="0">
                <a:solidFill>
                  <a:srgbClr val="C00000"/>
                </a:solidFill>
              </a:rPr>
              <a:t> про </a:t>
            </a:r>
            <a:r>
              <a:rPr lang="ru-RU" b="1" dirty="0" err="1" smtClean="0">
                <a:solidFill>
                  <a:srgbClr val="C00000"/>
                </a:solidFill>
              </a:rPr>
              <a:t>його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любов</a:t>
            </a:r>
            <a:r>
              <a:rPr lang="ru-RU" b="1" dirty="0" smtClean="0">
                <a:solidFill>
                  <a:srgbClr val="C00000"/>
                </a:solidFill>
              </a:rPr>
              <a:t> до </a:t>
            </a:r>
            <a:r>
              <a:rPr lang="ru-RU" b="1" dirty="0" err="1" smtClean="0">
                <a:solidFill>
                  <a:srgbClr val="C00000"/>
                </a:solidFill>
              </a:rPr>
              <a:t>західної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літератури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музики</a:t>
            </a:r>
            <a:r>
              <a:rPr lang="ru-RU" b="1" dirty="0" smtClean="0">
                <a:solidFill>
                  <a:srgbClr val="C00000"/>
                </a:solidFill>
              </a:rPr>
              <a:t>, не </a:t>
            </a:r>
            <a:r>
              <a:rPr lang="ru-RU" b="1" dirty="0" err="1" smtClean="0">
                <a:solidFill>
                  <a:srgbClr val="C00000"/>
                </a:solidFill>
              </a:rPr>
              <a:t>тільки</a:t>
            </a:r>
            <a:r>
              <a:rPr lang="ru-RU" b="1" dirty="0" smtClean="0">
                <a:solidFill>
                  <a:srgbClr val="C00000"/>
                </a:solidFill>
              </a:rPr>
              <a:t> про нарочито </a:t>
            </a:r>
            <a:r>
              <a:rPr lang="ru-RU" b="1" dirty="0" err="1" smtClean="0">
                <a:solidFill>
                  <a:srgbClr val="C00000"/>
                </a:solidFill>
              </a:rPr>
              <a:t>неяпонський</a:t>
            </a:r>
            <a:r>
              <a:rPr lang="ru-RU" b="1" dirty="0" smtClean="0">
                <a:solidFill>
                  <a:srgbClr val="C00000"/>
                </a:solidFill>
              </a:rPr>
              <a:t> стиль </a:t>
            </a:r>
            <a:r>
              <a:rPr lang="ru-RU" b="1" dirty="0" err="1" smtClean="0">
                <a:solidFill>
                  <a:srgbClr val="C00000"/>
                </a:solidFill>
              </a:rPr>
              <a:t>його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прози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Муракамі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чи</a:t>
            </a:r>
            <a:r>
              <a:rPr lang="ru-RU" b="1" dirty="0" smtClean="0">
                <a:solidFill>
                  <a:srgbClr val="C00000"/>
                </a:solidFill>
              </a:rPr>
              <a:t> не перший </a:t>
            </a:r>
            <a:r>
              <a:rPr lang="ru-RU" b="1" dirty="0" err="1" smtClean="0">
                <a:solidFill>
                  <a:srgbClr val="C00000"/>
                </a:solidFill>
              </a:rPr>
              <a:t>японець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який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подивився</a:t>
            </a:r>
            <a:r>
              <a:rPr lang="ru-RU" b="1" dirty="0" smtClean="0">
                <a:solidFill>
                  <a:srgbClr val="C00000"/>
                </a:solidFill>
              </a:rPr>
              <a:t> на </a:t>
            </a:r>
            <a:r>
              <a:rPr lang="ru-RU" b="1" dirty="0" err="1" smtClean="0">
                <a:solidFill>
                  <a:srgbClr val="C00000"/>
                </a:solidFill>
              </a:rPr>
              <a:t>Японію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збоку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Тривале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життя</a:t>
            </a:r>
            <a:r>
              <a:rPr lang="ru-RU" b="1" dirty="0" smtClean="0">
                <a:solidFill>
                  <a:srgbClr val="C00000"/>
                </a:solidFill>
              </a:rPr>
              <a:t> на </a:t>
            </a:r>
            <a:r>
              <a:rPr lang="ru-RU" b="1" dirty="0" err="1" smtClean="0">
                <a:solidFill>
                  <a:srgbClr val="C00000"/>
                </a:solidFill>
              </a:rPr>
              <a:t>Заході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постійні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подорожі</a:t>
            </a:r>
            <a:r>
              <a:rPr lang="ru-RU" b="1" dirty="0" smtClean="0">
                <a:solidFill>
                  <a:srgbClr val="C00000"/>
                </a:solidFill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</a:rPr>
              <a:t>переїзди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наклали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свій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відбиток</a:t>
            </a:r>
            <a:r>
              <a:rPr lang="ru-RU" b="1" dirty="0" smtClean="0">
                <a:solidFill>
                  <a:srgbClr val="C00000"/>
                </a:solidFill>
              </a:rPr>
              <a:t> на </a:t>
            </a:r>
            <a:r>
              <a:rPr lang="ru-RU" b="1" dirty="0" err="1" smtClean="0">
                <a:solidFill>
                  <a:srgbClr val="C00000"/>
                </a:solidFill>
              </a:rPr>
              <a:t>його</a:t>
            </a:r>
            <a:r>
              <a:rPr lang="ru-RU" b="1" dirty="0" smtClean="0">
                <a:solidFill>
                  <a:srgbClr val="C00000"/>
                </a:solidFill>
              </a:rPr>
              <a:t> стиль. За </a:t>
            </a:r>
            <a:r>
              <a:rPr lang="ru-RU" b="1" dirty="0" err="1" smtClean="0">
                <a:solidFill>
                  <a:srgbClr val="C00000"/>
                </a:solidFill>
              </a:rPr>
              <a:t>його</a:t>
            </a:r>
            <a:r>
              <a:rPr lang="ru-RU" b="1" dirty="0" smtClean="0">
                <a:solidFill>
                  <a:srgbClr val="C00000"/>
                </a:solidFill>
              </a:rPr>
              <a:t> ж словами, </a:t>
            </a:r>
            <a:r>
              <a:rPr lang="ru-RU" b="1" dirty="0" err="1" smtClean="0">
                <a:solidFill>
                  <a:srgbClr val="C00000"/>
                </a:solidFill>
              </a:rPr>
              <a:t>він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поглянув</a:t>
            </a:r>
            <a:r>
              <a:rPr lang="ru-RU" b="1" dirty="0" smtClean="0">
                <a:solidFill>
                  <a:srgbClr val="C00000"/>
                </a:solidFill>
              </a:rPr>
              <a:t> на </a:t>
            </a:r>
            <a:r>
              <a:rPr lang="ru-RU" b="1" dirty="0" err="1" smtClean="0">
                <a:solidFill>
                  <a:srgbClr val="C00000"/>
                </a:solidFill>
              </a:rPr>
              <a:t>Японію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очима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європейця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3d5de8e72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642918"/>
            <a:ext cx="4045661" cy="55546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1307</Words>
  <Application>Microsoft Office PowerPoint</Application>
  <PresentationFormat>Экран (4:3)</PresentationFormat>
  <Paragraphs>28</Paragraphs>
  <Slides>27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Харукі Муракамі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Книги  Харукі Муракамі</vt:lpstr>
      <vt:lpstr>Книги  Харукі Муракамі</vt:lpstr>
      <vt:lpstr>Книги  Харукі Муракамі</vt:lpstr>
      <vt:lpstr>Крилаті вислови Харукі Муракамі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Харукі Муракамі</dc:title>
  <dc:creator>Пользователь</dc:creator>
  <cp:lastModifiedBy>User</cp:lastModifiedBy>
  <cp:revision>13</cp:revision>
  <dcterms:created xsi:type="dcterms:W3CDTF">2014-04-27T17:32:04Z</dcterms:created>
  <dcterms:modified xsi:type="dcterms:W3CDTF">2014-04-28T05:46:24Z</dcterms:modified>
</cp:coreProperties>
</file>