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B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Анна  Ахматова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 июня 1889 – 5 марта 1966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96552" y="620688"/>
            <a:ext cx="7756263" cy="1054250"/>
          </a:xfrm>
        </p:spPr>
        <p:txBody>
          <a:bodyPr/>
          <a:lstStyle/>
          <a:p>
            <a:r>
              <a:rPr lang="ru-RU" dirty="0" smtClean="0"/>
              <a:t>Четки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Март 1914 года – выходит второй сборник, получивший название «Четки». Анна Ахматова становится известной. 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77" y="1124745"/>
            <a:ext cx="3363333" cy="4991894"/>
          </a:xfrm>
        </p:spPr>
      </p:pic>
    </p:spTree>
    <p:extLst>
      <p:ext uri="{BB962C8B-B14F-4D97-AF65-F5344CB8AC3E}">
        <p14:creationId xmlns:p14="http://schemas.microsoft.com/office/powerpoint/2010/main" val="17258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756263" cy="1054250"/>
          </a:xfrm>
        </p:spPr>
        <p:txBody>
          <a:bodyPr/>
          <a:lstStyle/>
          <a:p>
            <a:r>
              <a:rPr lang="ru-RU" dirty="0"/>
              <a:t>Всё расхищено, предано, </a:t>
            </a:r>
            <a:r>
              <a:rPr lang="ru-RU" dirty="0" smtClean="0"/>
              <a:t>продано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836712"/>
            <a:ext cx="3803904" cy="3984480"/>
          </a:xfrm>
        </p:spPr>
        <p:txBody>
          <a:bodyPr/>
          <a:lstStyle/>
          <a:p>
            <a:r>
              <a:rPr lang="ru-RU" dirty="0"/>
              <a:t>Сентябрь 1917 года – выход третьей книги «Белая стая». На этот раз сборник не пользуется особой популярностью – людям не до поэзии, в стране революция, разруха и голод.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rot="21364576">
            <a:off x="4645150" y="332656"/>
            <a:ext cx="4175321" cy="48965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Всё расхищено, предано, продано,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Черной смерти мелькало крыло,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Все голодной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тоскою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изглодано,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Отчего же нам стало светло?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Днем дыханьями веет вишневыми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Небывалый под городом лес,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Ночью блещет созвездьями новыми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Глубь прозрачных июльских небес,-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И так близко подходит чудесное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 развалившимся грязным домам...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Никому, никому неизвестное,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Но от века желанное нам.</a:t>
            </a:r>
          </a:p>
        </p:txBody>
      </p:sp>
    </p:spTree>
    <p:extLst>
      <p:ext uri="{BB962C8B-B14F-4D97-AF65-F5344CB8AC3E}">
        <p14:creationId xmlns:p14="http://schemas.microsoft.com/office/powerpoint/2010/main" val="26598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dirty="0" smtClean="0"/>
              <a:t>Личная жизнь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6480720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Начало 1918 года – Гумилев </a:t>
            </a:r>
            <a:r>
              <a:rPr lang="ru-RU" dirty="0" smtClean="0"/>
              <a:t>возвращается</a:t>
            </a:r>
            <a:r>
              <a:rPr lang="ru-RU" dirty="0"/>
              <a:t>, но между ним и Анной наступает отчуждение, которое очень быстро приводит к разводу. Всего через несколько месяцев, осенью этого же года, Ахматова выходит замуж за ученого, переводчика клинописных текстов Вольдемара Казимировича Шилейко. </a:t>
            </a:r>
            <a:br>
              <a:rPr lang="ru-RU" dirty="0"/>
            </a:br>
            <a:r>
              <a:rPr lang="ru-RU" dirty="0"/>
              <a:t>    1921 год – расстрелян Николай Гумилев. Вскоре после этого Анна Ахматова разводится с Шилейко. </a:t>
            </a:r>
            <a:br>
              <a:rPr lang="ru-RU" dirty="0"/>
            </a:br>
            <a:r>
              <a:rPr lang="ru-RU" dirty="0"/>
              <a:t>    Декабрь 1922 года – Ахматова выходит замуж за искусствоведа Николая Пунина. </a:t>
            </a:r>
            <a:br>
              <a:rPr lang="ru-RU" dirty="0"/>
            </a:br>
            <a:r>
              <a:rPr lang="ru-RU" dirty="0"/>
              <a:t>    В этот период продолжают выходить сборники стихов Анны Ахматовой: «</a:t>
            </a:r>
            <a:r>
              <a:rPr lang="ru-RU" dirty="0" err="1"/>
              <a:t>Anno</a:t>
            </a:r>
            <a:r>
              <a:rPr lang="ru-RU" dirty="0"/>
              <a:t> </a:t>
            </a:r>
            <a:r>
              <a:rPr lang="ru-RU" dirty="0" err="1"/>
              <a:t>Domini</a:t>
            </a:r>
            <a:r>
              <a:rPr lang="ru-RU" dirty="0"/>
              <a:t>», «Подорожник». Поэтесса известна, ее стихи печатаются в журналах, никто не препятствует ее творчеству. Ахматова изучает жизнь и творчество А.С. Пушкина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64904"/>
            <a:ext cx="2304256" cy="3420232"/>
          </a:xfrm>
        </p:spPr>
      </p:pic>
    </p:spTree>
    <p:extLst>
      <p:ext uri="{BB962C8B-B14F-4D97-AF65-F5344CB8AC3E}">
        <p14:creationId xmlns:p14="http://schemas.microsoft.com/office/powerpoint/2010/main" val="31994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Перерыв в творчестве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Середина 1920-х годов – начало большого перерыва в творчестве Анны Ахматовой. Ее стихи больше не печатают, на имя наложен негласный запрет. </a:t>
            </a:r>
            <a:endParaRPr lang="ru-RU" dirty="0" smtClean="0"/>
          </a:p>
          <a:p>
            <a:r>
              <a:rPr lang="ru-RU" dirty="0"/>
              <a:t>Начало 1930-х годов – репрессирован Лев Гумилев. Всего он переживает три ареста и проводит 14 лет в лагерях.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1937 год – НКВД собирает материалы для обвинения Ахматовой в контрреволюционной деятельности. </a:t>
            </a:r>
            <a:endParaRPr lang="ru-RU" dirty="0" smtClean="0"/>
          </a:p>
          <a:p>
            <a:r>
              <a:rPr lang="ru-RU" dirty="0" smtClean="0"/>
              <a:t>1938 </a:t>
            </a:r>
            <a:r>
              <a:rPr lang="ru-RU" dirty="0"/>
              <a:t>год – очередной арест сына. События последних лет находят отражение в цикле стихов «Реквием», которые поэтесса многие годы не решается даже записать.</a:t>
            </a:r>
          </a:p>
        </p:txBody>
      </p:sp>
    </p:spTree>
    <p:extLst>
      <p:ext uri="{BB962C8B-B14F-4D97-AF65-F5344CB8AC3E}">
        <p14:creationId xmlns:p14="http://schemas.microsoft.com/office/powerpoint/2010/main" val="34260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56263" cy="1054250"/>
          </a:xfrm>
        </p:spPr>
        <p:txBody>
          <a:bodyPr/>
          <a:lstStyle/>
          <a:p>
            <a:pPr marL="365760" lvl="0" indent="-365760">
              <a:spcBef>
                <a:spcPct val="20000"/>
              </a:spcBef>
            </a:pPr>
            <a:r>
              <a:rPr lang="ru-RU" sz="2400" dirty="0">
                <a:solidFill>
                  <a:srgbClr val="C00000"/>
                </a:solidFill>
                <a:ea typeface="+mn-ea"/>
                <a:cs typeface="+mn-cs"/>
              </a:rPr>
              <a:t>1941 год – начало Великой отечественной войны. Ахматова пишет плакатные стихотворения, впоследствии получившие названия «Клятва» и «Мужество».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cap="all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cap="all" dirty="0" smtClean="0">
                <a:solidFill>
                  <a:schemeClr val="bg2">
                    <a:lumMod val="25000"/>
                  </a:schemeClr>
                </a:solidFill>
              </a:rPr>
              <a:t>           КЛЯТВА</a:t>
            </a:r>
            <a:endParaRPr lang="ru-RU" b="1" cap="all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 та, что сегодня прощается с милым,- Пусть боль свою в силу она переплавит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Мы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детям клянемся,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клянемся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могилам,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Что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нас покориться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никто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 заставит!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348880"/>
            <a:ext cx="4165087" cy="38770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           Мужество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Мы знаем, что ныне лежит на весах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что совершается ныне.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Час мужества пробил на наших часах,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мужество нас не покинет.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 страшно под пулями мёртвыми лечь,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 горько остаться без крова, —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мы сохраним тебя, русская речь,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Великое русское слово.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Свободным и чистым тебя пронесём,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внукам дадим, и от плена спасём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Навеки!</a:t>
            </a:r>
          </a:p>
        </p:txBody>
      </p:sp>
    </p:spTree>
    <p:extLst>
      <p:ext uri="{BB962C8B-B14F-4D97-AF65-F5344CB8AC3E}">
        <p14:creationId xmlns:p14="http://schemas.microsoft.com/office/powerpoint/2010/main" val="31639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Мне голос был, он звал </a:t>
            </a:r>
            <a:r>
              <a:rPr lang="ru-RU" dirty="0" err="1">
                <a:latin typeface="Monotype Corsiva" pitchFamily="66" charset="0"/>
              </a:rPr>
              <a:t>утешно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060848"/>
            <a:ext cx="4894312" cy="460851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Monotype Corsiva" pitchFamily="66" charset="0"/>
              </a:rPr>
              <a:t>Мне голос был, он звал </a:t>
            </a:r>
            <a:r>
              <a:rPr lang="ru-RU" sz="2000" dirty="0" err="1">
                <a:latin typeface="Monotype Corsiva" pitchFamily="66" charset="0"/>
              </a:rPr>
              <a:t>утешно</a:t>
            </a:r>
            <a:r>
              <a:rPr lang="ru-RU" sz="2000" dirty="0">
                <a:latin typeface="Monotype Corsiva" pitchFamily="66" charset="0"/>
              </a:rPr>
              <a:t>,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Он говорил: "Иди сюда,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Оставь свой край, глухой и грешный,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Оставь Россию навсегда.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Я кровь от рук твоих отмою,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Из сердца выну черный стыд,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Я новым именем покрою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Боль поражений и обид".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Но равнодушно и спокойно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Руками я замкнула слух,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Чтоб этой речью недостойной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Не осквернился скорбный дух.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223557" cy="4769817"/>
          </a:xfrm>
        </p:spPr>
      </p:pic>
    </p:spTree>
    <p:extLst>
      <p:ext uri="{BB962C8B-B14F-4D97-AF65-F5344CB8AC3E}">
        <p14:creationId xmlns:p14="http://schemas.microsoft.com/office/powerpoint/2010/main" val="7589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56263" cy="10542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/>
              </a:rPr>
              <a:t>   Детство </a:t>
            </a:r>
            <a:r>
              <a:rPr lang="ru-RU" dirty="0">
                <a:solidFill>
                  <a:srgbClr val="C00000"/>
                </a:solidFill>
                <a:effectLst/>
              </a:rPr>
              <a:t>и юность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5800" y="1556792"/>
            <a:ext cx="3958208" cy="45605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11 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(23) </a:t>
            </a: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июня 1889 года 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- у инженер-капитана 2-го ранга Андрея Антоновича Горенко и его жены Инны </a:t>
            </a:r>
            <a:r>
              <a:rPr lang="ru-RU" sz="2000" dirty="0" err="1">
                <a:solidFill>
                  <a:srgbClr val="333333"/>
                </a:solidFill>
                <a:latin typeface="Helvetica Neue"/>
              </a:rPr>
              <a:t>Эразмовны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 (в девичестве Стоговой) родилась дочь Анна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Место рождения - дачное предместье Одессы</a:t>
            </a: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r>
              <a:rPr lang="ru-RU" sz="2000" dirty="0">
                <a:solidFill>
                  <a:srgbClr val="333333"/>
                </a:solidFill>
                <a:latin typeface="Helvetica Neue"/>
              </a:rPr>
              <a:t>1891 - Семья Горенко переезжает в Царское Село</a:t>
            </a: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r>
              <a:rPr lang="ru-RU" sz="2000" dirty="0">
                <a:solidFill>
                  <a:srgbClr val="333333"/>
                </a:solidFill>
                <a:latin typeface="Helvetica Neue"/>
              </a:rPr>
              <a:t>1900 - Анна Горенко поступает в </a:t>
            </a:r>
            <a:r>
              <a:rPr lang="ru-RU" sz="2000" dirty="0" err="1">
                <a:solidFill>
                  <a:srgbClr val="333333"/>
                </a:solidFill>
                <a:latin typeface="Helvetica Neue"/>
              </a:rPr>
              <a:t>царскосельскую</a:t>
            </a:r>
            <a:r>
              <a:rPr lang="ru-RU" sz="2000" dirty="0">
                <a:solidFill>
                  <a:srgbClr val="333333"/>
                </a:solidFill>
                <a:latin typeface="Helvetica Neue"/>
              </a:rPr>
              <a:t> Мариинскую гимназию</a:t>
            </a:r>
            <a:r>
              <a:rPr lang="ru-RU" sz="2000" dirty="0" smtClean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endParaRPr lang="ru-RU" sz="2000" dirty="0" smtClean="0">
              <a:solidFill>
                <a:srgbClr val="333333"/>
              </a:solidFill>
              <a:latin typeface="Helvetica Neue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3664081" cy="5100811"/>
          </a:xfrm>
        </p:spPr>
      </p:pic>
    </p:spTree>
    <p:extLst>
      <p:ext uri="{BB962C8B-B14F-4D97-AF65-F5344CB8AC3E}">
        <p14:creationId xmlns:p14="http://schemas.microsoft.com/office/powerpoint/2010/main" val="41301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5936" y="980728"/>
            <a:ext cx="4608512" cy="52565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1905 </a:t>
            </a:r>
            <a:r>
              <a:rPr lang="ru-RU" dirty="0"/>
              <a:t>год – Инна </a:t>
            </a:r>
            <a:r>
              <a:rPr lang="ru-RU" dirty="0" err="1"/>
              <a:t>Эразмовна</a:t>
            </a:r>
            <a:r>
              <a:rPr lang="ru-RU" dirty="0"/>
              <a:t> разводится с мужем и сначала уезжает вместе с дочерью в Евпаторию, а затем перебирается в Киев. В Киеве Анна заканчивает </a:t>
            </a:r>
            <a:r>
              <a:rPr lang="ru-RU" dirty="0" err="1"/>
              <a:t>Фундуклеевскую</a:t>
            </a:r>
            <a:r>
              <a:rPr lang="ru-RU" dirty="0"/>
              <a:t> гимназию и поступает на юридический факультет Высших женских курсов.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775472" cy="4608512"/>
          </a:xfrm>
        </p:spPr>
      </p:pic>
    </p:spTree>
    <p:extLst>
      <p:ext uri="{BB962C8B-B14F-4D97-AF65-F5344CB8AC3E}">
        <p14:creationId xmlns:p14="http://schemas.microsoft.com/office/powerpoint/2010/main" val="30730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3803904" cy="387705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1800" dirty="0"/>
              <a:t>НАТАН  АЛЬТМАН  (1889 - 1970)</a:t>
            </a:r>
          </a:p>
          <a:p>
            <a:pPr marL="0" indent="0">
              <a:buNone/>
            </a:pPr>
            <a:r>
              <a:rPr lang="ru-RU" sz="1800" dirty="0" smtClean="0"/>
              <a:t>  ПОРТРЕТ </a:t>
            </a:r>
            <a:r>
              <a:rPr lang="ru-RU" sz="1800" dirty="0"/>
              <a:t>АННЫ АХМАТОВОЙ. 1915</a:t>
            </a:r>
          </a:p>
          <a:p>
            <a:pPr marL="0" indent="0">
              <a:buNone/>
            </a:pPr>
            <a:r>
              <a:rPr lang="ru-RU" sz="1800" dirty="0"/>
              <a:t>МУЗЕЙ ИЗОБРАЗИТЕЛЬНЫХ ИСКУССТВ </a:t>
            </a:r>
          </a:p>
          <a:p>
            <a:pPr marL="0" indent="0">
              <a:buNone/>
            </a:pPr>
            <a:r>
              <a:rPr lang="ru-RU" sz="1800" dirty="0"/>
              <a:t>ИМ. А.С.  ПУШКИНА.  МОСКВА.  РОССИЯ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2696"/>
            <a:ext cx="4760022" cy="5783982"/>
          </a:xfrm>
        </p:spPr>
      </p:pic>
    </p:spTree>
    <p:extLst>
      <p:ext uri="{BB962C8B-B14F-4D97-AF65-F5344CB8AC3E}">
        <p14:creationId xmlns:p14="http://schemas.microsoft.com/office/powerpoint/2010/main" val="11592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56263" cy="1054250"/>
          </a:xfrm>
        </p:spPr>
        <p:txBody>
          <a:bodyPr/>
          <a:lstStyle/>
          <a:p>
            <a:r>
              <a:rPr lang="ru-RU" b="1" dirty="0"/>
              <a:t>Прошло пять лет,— и залечила раны...</a:t>
            </a:r>
            <a:br>
              <a:rPr lang="ru-RU" b="1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55576" y="2276872"/>
            <a:ext cx="3803904" cy="3877056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Прошло </a:t>
            </a:r>
            <a:r>
              <a:rPr lang="ru-RU" sz="1600" dirty="0"/>
              <a:t>пять лет,— и залечила раны,</a:t>
            </a:r>
            <a:br>
              <a:rPr lang="ru-RU" sz="1600" dirty="0"/>
            </a:br>
            <a:r>
              <a:rPr lang="ru-RU" sz="1600" dirty="0"/>
              <a:t>Жестокой нанесенные войной,</a:t>
            </a:r>
            <a:br>
              <a:rPr lang="ru-RU" sz="1600" dirty="0"/>
            </a:br>
            <a:r>
              <a:rPr lang="ru-RU" sz="1600" dirty="0"/>
              <a:t>Страна моя,</a:t>
            </a:r>
            <a:br>
              <a:rPr lang="ru-RU" sz="1600" dirty="0"/>
            </a:br>
            <a:r>
              <a:rPr lang="ru-RU" sz="1600" dirty="0"/>
              <a:t>и русские поляны</a:t>
            </a:r>
            <a:br>
              <a:rPr lang="ru-RU" sz="1600" dirty="0"/>
            </a:br>
            <a:r>
              <a:rPr lang="ru-RU" sz="1600" dirty="0"/>
              <a:t>Опять полны студеной </a:t>
            </a:r>
            <a:r>
              <a:rPr lang="ru-RU" sz="1600" dirty="0" err="1"/>
              <a:t>тишиной.И</a:t>
            </a:r>
            <a:r>
              <a:rPr lang="ru-RU" sz="1600" dirty="0"/>
              <a:t> маяки сквозь мрак приморской ночи,</a:t>
            </a:r>
            <a:br>
              <a:rPr lang="ru-RU" sz="1600" dirty="0"/>
            </a:br>
            <a:r>
              <a:rPr lang="ru-RU" sz="1600" dirty="0"/>
              <a:t>Путь </a:t>
            </a:r>
            <a:r>
              <a:rPr lang="ru-RU" sz="1600" dirty="0" err="1"/>
              <a:t>указуя</a:t>
            </a:r>
            <a:r>
              <a:rPr lang="ru-RU" sz="1600" dirty="0"/>
              <a:t> моряку, горят.</a:t>
            </a:r>
            <a:br>
              <a:rPr lang="ru-RU" sz="1600" dirty="0"/>
            </a:br>
            <a:r>
              <a:rPr lang="ru-RU" sz="1600" dirty="0"/>
              <a:t>На их огонь, как в дружеские очи,</a:t>
            </a:r>
            <a:br>
              <a:rPr lang="ru-RU" sz="1600" dirty="0"/>
            </a:br>
            <a:r>
              <a:rPr lang="ru-RU" sz="1600" dirty="0"/>
              <a:t>Далеко с моря моряки глядят.</a:t>
            </a:r>
          </a:p>
          <a:p>
            <a:r>
              <a:rPr lang="ru-RU" sz="1600" dirty="0"/>
              <a:t>Где танк гремел — там ныне мирный трактор,</a:t>
            </a:r>
            <a:br>
              <a:rPr lang="ru-RU" sz="1600" dirty="0"/>
            </a:br>
            <a:r>
              <a:rPr lang="ru-RU" sz="1600" dirty="0"/>
              <a:t>Где выл пожар — благоухает сад,</a:t>
            </a:r>
            <a:br>
              <a:rPr lang="ru-RU" sz="1600" dirty="0"/>
            </a:br>
            <a:r>
              <a:rPr lang="ru-RU" sz="1600" dirty="0"/>
              <a:t>И по изрытому когда-то тракту</a:t>
            </a:r>
            <a:br>
              <a:rPr lang="ru-RU" sz="1600" dirty="0"/>
            </a:br>
            <a:r>
              <a:rPr lang="ru-RU" sz="1600" dirty="0"/>
              <a:t>Автомобили легкие летят.</a:t>
            </a:r>
          </a:p>
          <a:p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4008" y="2348880"/>
            <a:ext cx="3803904" cy="3877056"/>
          </a:xfrm>
        </p:spPr>
        <p:txBody>
          <a:bodyPr/>
          <a:lstStyle/>
          <a:p>
            <a:pPr lvl="0">
              <a:buClr>
                <a:srgbClr val="873624"/>
              </a:buClr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Где елей искалеченные руки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Взывали к мщенью — зеленеет ель,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 там, где сердце ныло от разлуки,—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Там мать поет, качая колыбель.</a:t>
            </a:r>
          </a:p>
          <a:p>
            <a:pPr lvl="0">
              <a:buClr>
                <a:srgbClr val="873624"/>
              </a:buClr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Ты стала вновь могучей и свободной,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Страна моя!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Но живы навсегда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сокровищнице памяти народной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Войной испепеленные года.</a:t>
            </a:r>
          </a:p>
          <a:p>
            <a:pPr lvl="0">
              <a:buClr>
                <a:srgbClr val="873624"/>
              </a:buClr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Для мирной жизни юных поколений,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От Каспия и до полярных льдов,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Как памятники выжженных селений,</a:t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Встают громады новых городов.</a:t>
            </a:r>
          </a:p>
          <a:p>
            <a:pPr lvl="0">
              <a:buClr>
                <a:srgbClr val="873624"/>
              </a:buClr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Май 1950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4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756263" cy="1054250"/>
          </a:xfrm>
        </p:spPr>
        <p:txBody>
          <a:bodyPr/>
          <a:lstStyle/>
          <a:p>
            <a:r>
              <a:rPr lang="ru-RU" b="1" dirty="0" smtClean="0"/>
              <a:t>  Основные </a:t>
            </a:r>
            <a:r>
              <a:rPr lang="ru-RU" b="1" dirty="0"/>
              <a:t>достижения </a:t>
            </a:r>
            <a:r>
              <a:rPr lang="ru-RU" b="1" dirty="0" smtClean="0"/>
              <a:t>  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Ахматовой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528392" cy="529258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07904" y="1484784"/>
            <a:ext cx="5184576" cy="511256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1912 – сборник стихов «Вечер»</a:t>
            </a:r>
          </a:p>
          <a:p>
            <a:pPr fontAlgn="base"/>
            <a:r>
              <a:rPr lang="ru-RU" dirty="0"/>
              <a:t>1914—1923 – серия поэтических сборников «Четки», состоящая из 9 изданий.</a:t>
            </a:r>
          </a:p>
          <a:p>
            <a:pPr fontAlgn="base"/>
            <a:r>
              <a:rPr lang="ru-RU" dirty="0"/>
              <a:t>1917 – сборник «Белая стая».</a:t>
            </a:r>
          </a:p>
          <a:p>
            <a:pPr fontAlgn="base"/>
            <a:r>
              <a:rPr lang="ru-RU" dirty="0"/>
              <a:t>1922 – сборник «</a:t>
            </a:r>
            <a:r>
              <a:rPr lang="ru-RU" dirty="0" err="1"/>
              <a:t>Anno</a:t>
            </a:r>
            <a:r>
              <a:rPr lang="ru-RU" dirty="0"/>
              <a:t> </a:t>
            </a:r>
            <a:r>
              <a:rPr lang="ru-RU" dirty="0" err="1"/>
              <a:t>Domini</a:t>
            </a:r>
            <a:r>
              <a:rPr lang="ru-RU" dirty="0"/>
              <a:t> MCMXXI».</a:t>
            </a:r>
          </a:p>
          <a:p>
            <a:pPr fontAlgn="base"/>
            <a:r>
              <a:rPr lang="ru-RU" dirty="0"/>
              <a:t>1935-1940 – написание поэмы «Реквием»; первая публикация – 1963, Телль-</a:t>
            </a:r>
            <a:r>
              <a:rPr lang="ru-RU" dirty="0" err="1"/>
              <a:t>Авив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1940 – сборник «Из шести книг».</a:t>
            </a:r>
          </a:p>
          <a:p>
            <a:pPr fontAlgn="base"/>
            <a:r>
              <a:rPr lang="ru-RU" dirty="0"/>
              <a:t>1961 – сборник избранных стихотворений, 1909—1960.</a:t>
            </a:r>
          </a:p>
          <a:p>
            <a:pPr fontAlgn="base"/>
            <a:r>
              <a:rPr lang="ru-RU" dirty="0"/>
              <a:t>1965 – последний прижизненный сборник, «Бег времени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6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7756263" cy="1054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24744"/>
            <a:ext cx="2798394" cy="387667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28760"/>
            <a:ext cx="5832648" cy="6280560"/>
          </a:xfrm>
        </p:spPr>
        <p:txBody>
          <a:bodyPr>
            <a:normAutofit fontScale="92500" lnSpcReduction="10000"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После </a:t>
            </a:r>
            <a:r>
              <a:rPr lang="ru-RU" dirty="0"/>
              <a:t>ареста Льва Гумилева Ахматова вместе с сотнями других матерей ходила к печально известной тюрьме «Кресты». Однажды одна из измученных ожиданием женщин, увидев поэтессу и узнав ее, спросила « А ЭТО вы сможете описать?». Ахматова ответила утвердительно и именно после этого случая стала работать над «Реквиемом».</a:t>
            </a:r>
          </a:p>
          <a:p>
            <a:pPr fontAlgn="base"/>
            <a:r>
              <a:rPr lang="ru-RU" dirty="0"/>
              <a:t>Перед смертью Ахматова все-таки сблизилась с сыном Львом, который долгие годы таил на нее незаслуженную обиду. После смерти поэтессы Лев Николаевич принял участие в постройке памятника вместе со своими студентами (Лев Гумилев был доктором Ленинградского университета). Материала не хватало, и седовласый доктор вместе со студентами бродил по улицам в поисках камней.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0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руке его много блестящих колец…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1909 год – опубликовано первое стихотворение поэтессы под псевдонимом Анна Ахматова. Подписываться собственной фамилией Анне запретил отец, а Ахматова – фамилия прабабушки Анны, татарской княгини.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rot="572378">
            <a:off x="4716016" y="2276872"/>
            <a:ext cx="3816424" cy="3997032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7200" dirty="0">
                <a:latin typeface="Monotype Corsiva" pitchFamily="66" charset="0"/>
              </a:rPr>
              <a:t>На руке его много блестящих колец —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Покоренных им девичьих нежных сердец.</a:t>
            </a:r>
          </a:p>
          <a:p>
            <a:pPr fontAlgn="base"/>
            <a:r>
              <a:rPr lang="ru-RU" sz="7200" dirty="0">
                <a:latin typeface="Monotype Corsiva" pitchFamily="66" charset="0"/>
              </a:rPr>
              <a:t>Там ликует алмаз, и мечтает опал,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И красивый рубин так причудливо ал.</a:t>
            </a:r>
          </a:p>
          <a:p>
            <a:pPr fontAlgn="base"/>
            <a:r>
              <a:rPr lang="ru-RU" sz="7200" dirty="0">
                <a:latin typeface="Monotype Corsiva" pitchFamily="66" charset="0"/>
              </a:rPr>
              <a:t>Но на бледной руке нет кольца моего,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Никому, никогда не отдам я его.</a:t>
            </a:r>
          </a:p>
          <a:p>
            <a:pPr fontAlgn="base"/>
            <a:r>
              <a:rPr lang="ru-RU" sz="7200" dirty="0">
                <a:latin typeface="Monotype Corsiva" pitchFamily="66" charset="0"/>
              </a:rPr>
              <a:t>Мне сковал его месяца луч золотой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И, во сне надевая, шепнул мне с мольбой:</a:t>
            </a:r>
          </a:p>
          <a:p>
            <a:pPr fontAlgn="base"/>
            <a:r>
              <a:rPr lang="ru-RU" sz="7200" dirty="0">
                <a:latin typeface="Monotype Corsiva" pitchFamily="66" charset="0"/>
              </a:rPr>
              <a:t>«Сохрани этот дар, будь мечтою горда!»</a:t>
            </a:r>
            <a:br>
              <a:rPr lang="ru-RU" sz="7200" dirty="0">
                <a:latin typeface="Monotype Corsiva" pitchFamily="66" charset="0"/>
              </a:rPr>
            </a:br>
            <a:r>
              <a:rPr lang="ru-RU" sz="7200" dirty="0">
                <a:latin typeface="Monotype Corsiva" pitchFamily="66" charset="0"/>
              </a:rPr>
              <a:t>Я кольца не отдам никому, никогда.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4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581128"/>
            <a:ext cx="7767021" cy="6447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r="2348"/>
          <a:stretch>
            <a:fillRect/>
          </a:stretch>
        </p:blipFill>
        <p:spPr>
          <a:xfrm rot="443946">
            <a:off x="2166141" y="687475"/>
            <a:ext cx="5107012" cy="3850484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83568" y="4653136"/>
            <a:ext cx="7992888" cy="1440160"/>
          </a:xfrm>
        </p:spPr>
        <p:txBody>
          <a:bodyPr>
            <a:noAutofit/>
          </a:bodyPr>
          <a:lstStyle/>
          <a:p>
            <a:r>
              <a:rPr lang="ru-RU" sz="2400" dirty="0"/>
              <a:t>25 апреля 1910 года – Анна выходит замуж за Николая Гумилева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Осень 1912 года – </a:t>
            </a:r>
            <a:r>
              <a:rPr lang="ru-RU" sz="2400" dirty="0" err="1" smtClean="0"/>
              <a:t>рождился</a:t>
            </a:r>
            <a:r>
              <a:rPr lang="ru-RU" sz="2400" dirty="0" smtClean="0"/>
              <a:t> </a:t>
            </a:r>
            <a:r>
              <a:rPr lang="ru-RU" sz="2400" dirty="0"/>
              <a:t>сын Ахматовой и Гумилева Лев.</a:t>
            </a:r>
          </a:p>
        </p:txBody>
      </p:sp>
    </p:spTree>
    <p:extLst>
      <p:ext uri="{BB962C8B-B14F-4D97-AF65-F5344CB8AC3E}">
        <p14:creationId xmlns:p14="http://schemas.microsoft.com/office/powerpoint/2010/main" val="9535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633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Анна  Ахматова</vt:lpstr>
      <vt:lpstr>   Детство и юность</vt:lpstr>
      <vt:lpstr>Презентация PowerPoint</vt:lpstr>
      <vt:lpstr>Презентация PowerPoint</vt:lpstr>
      <vt:lpstr>Прошло пять лет,— и залечила раны... </vt:lpstr>
      <vt:lpstr>  Основные достижения          Ахматовой </vt:lpstr>
      <vt:lpstr>Презентация PowerPoint</vt:lpstr>
      <vt:lpstr>На руке его много блестящих колец…</vt:lpstr>
      <vt:lpstr>Презентация PowerPoint</vt:lpstr>
      <vt:lpstr>Четки</vt:lpstr>
      <vt:lpstr>Всё расхищено, предано, продано</vt:lpstr>
      <vt:lpstr>Личная жизнь</vt:lpstr>
      <vt:lpstr>Перерыв в творчестве</vt:lpstr>
      <vt:lpstr>1941 год – начало Великой отечественной войны. Ахматова пишет плакатные стихотворения, впоследствии получившие названия «Клятва» и «Мужество». </vt:lpstr>
      <vt:lpstr>Мне голос был, он звал утешно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2014-04-24T16:00:30Z</dcterms:created>
  <dcterms:modified xsi:type="dcterms:W3CDTF">2014-06-03T05:01:51Z</dcterms:modified>
</cp:coreProperties>
</file>