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lus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8841160" cy="2209800"/>
          </a:xfrm>
        </p:spPr>
        <p:txBody>
          <a:bodyPr>
            <a:noAutofit/>
          </a:bodyPr>
          <a:lstStyle/>
          <a:p>
            <a:pPr algn="ctr"/>
            <a:r>
              <a:rPr lang="uk-UA" sz="5400" b="0" i="1" dirty="0" smtClean="0"/>
              <a:t>Роман </a:t>
            </a:r>
            <a:r>
              <a:rPr lang="uk-UA" sz="5400" b="0" i="1" dirty="0" err="1" smtClean="0"/>
              <a:t>“Сто</a:t>
            </a:r>
            <a:r>
              <a:rPr lang="uk-UA" sz="5400" b="0" i="1" dirty="0" smtClean="0"/>
              <a:t> </a:t>
            </a:r>
            <a:r>
              <a:rPr lang="uk-UA" sz="5400" b="0" i="1" dirty="0" smtClean="0"/>
              <a:t>років </a:t>
            </a:r>
            <a:r>
              <a:rPr lang="uk-UA" sz="5400" b="0" i="1" dirty="0" err="1" smtClean="0"/>
              <a:t>самотності”</a:t>
            </a:r>
            <a:r>
              <a:rPr lang="uk-UA" sz="5400" b="0" i="1" dirty="0" smtClean="0"/>
              <a:t> </a:t>
            </a:r>
            <a:r>
              <a:rPr lang="ru-RU" sz="5400" b="0" i="1" dirty="0" err="1" smtClean="0"/>
              <a:t>Ґабрієля</a:t>
            </a:r>
            <a:r>
              <a:rPr lang="ru-RU" sz="5400" b="0" i="1" dirty="0" smtClean="0"/>
              <a:t>  </a:t>
            </a:r>
            <a:r>
              <a:rPr lang="ru-RU" sz="5400" b="0" i="1" dirty="0" err="1" smtClean="0"/>
              <a:t>Ґарсія</a:t>
            </a:r>
            <a:r>
              <a:rPr lang="ru-RU" sz="5400" b="0" i="1" dirty="0" smtClean="0"/>
              <a:t> Маркеса</a:t>
            </a:r>
            <a:r>
              <a:rPr lang="uk-UA" b="0" i="1" dirty="0" smtClean="0"/>
              <a:t/>
            </a:r>
            <a:br>
              <a:rPr lang="uk-UA" b="0" i="1" dirty="0" smtClean="0"/>
            </a:br>
            <a:endParaRPr lang="uk-UA" i="1" dirty="0"/>
          </a:p>
        </p:txBody>
      </p:sp>
      <p:pic>
        <p:nvPicPr>
          <p:cNvPr id="4" name="Рисунок 3" descr="Сто_років_самотності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766636"/>
            <a:ext cx="2880320" cy="4091364"/>
          </a:xfrm>
          <a:prstGeom prst="rect">
            <a:avLst/>
          </a:prstGeo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9704" y="2751157"/>
            <a:ext cx="2664296" cy="4106843"/>
          </a:xfrm>
          <a:prstGeom prst="rect">
            <a:avLst/>
          </a:prstGeom>
        </p:spPr>
      </p:pic>
      <p:pic>
        <p:nvPicPr>
          <p:cNvPr id="6" name="Рисунок 5" descr="marquez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80928"/>
            <a:ext cx="2862800" cy="407707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496944" cy="4615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     Сто </a:t>
            </a:r>
            <a:r>
              <a:rPr lang="ru-RU" sz="2400" b="1" i="1" dirty="0" err="1" smtClean="0"/>
              <a:t>років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самотності</a:t>
            </a:r>
            <a:r>
              <a:rPr lang="ru-RU" sz="2400" i="1" dirty="0" smtClean="0"/>
              <a:t> (</a:t>
            </a:r>
            <a:r>
              <a:rPr lang="ru-RU" sz="2400" i="1" dirty="0" err="1" smtClean="0"/>
              <a:t>ісп</a:t>
            </a:r>
            <a:r>
              <a:rPr lang="ru-RU" sz="2400" i="1" dirty="0" smtClean="0"/>
              <a:t>. </a:t>
            </a:r>
            <a:r>
              <a:rPr lang="en-US" sz="2400" i="1" dirty="0" err="1" smtClean="0"/>
              <a:t>Cien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años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soledad</a:t>
            </a:r>
            <a:r>
              <a:rPr lang="en-US" sz="2400" i="1" dirty="0" smtClean="0"/>
              <a:t>) — </a:t>
            </a:r>
            <a:r>
              <a:rPr lang="ru-RU" sz="2400" i="1" dirty="0" smtClean="0"/>
              <a:t>роман </a:t>
            </a:r>
            <a:r>
              <a:rPr lang="ru-RU" sz="2400" i="1" dirty="0" err="1" smtClean="0"/>
              <a:t>нобелівського</a:t>
            </a:r>
            <a:r>
              <a:rPr lang="ru-RU" sz="2400" i="1" dirty="0" smtClean="0"/>
              <a:t> лауреата, </a:t>
            </a:r>
            <a:r>
              <a:rPr lang="ru-RU" sz="2400" i="1" dirty="0" err="1" smtClean="0"/>
              <a:t>колумбійського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письмен-ника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Ґабрієля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Ґарсія</a:t>
            </a:r>
            <a:r>
              <a:rPr lang="ru-RU" sz="2400" i="1" dirty="0" smtClean="0"/>
              <a:t> Маркеса, </a:t>
            </a:r>
            <a:r>
              <a:rPr lang="ru-RU" sz="2400" i="1" dirty="0" err="1" smtClean="0"/>
              <a:t>вперше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опублікований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іспанською</a:t>
            </a:r>
            <a:r>
              <a:rPr lang="ru-RU" sz="2400" i="1" dirty="0" smtClean="0"/>
              <a:t> 1967 року (</a:t>
            </a:r>
            <a:r>
              <a:rPr lang="ru-RU" sz="2400" i="1" dirty="0" err="1" smtClean="0"/>
              <a:t>Буенос-Айрес</a:t>
            </a:r>
            <a:r>
              <a:rPr lang="ru-RU" sz="2400" i="1" dirty="0" smtClean="0"/>
              <a:t>: </a:t>
            </a:r>
            <a:r>
              <a:rPr lang="en-US" sz="2400" i="1" dirty="0" err="1" smtClean="0"/>
              <a:t>Sudamericana</a:t>
            </a:r>
            <a:r>
              <a:rPr lang="en-US" sz="2400" i="1" dirty="0" smtClean="0"/>
              <a:t>), </a:t>
            </a:r>
            <a:r>
              <a:rPr lang="ru-RU" sz="2400" i="1" dirty="0" err="1" smtClean="0"/>
              <a:t>англійський</a:t>
            </a:r>
            <a:r>
              <a:rPr lang="ru-RU" sz="2400" i="1" dirty="0" smtClean="0"/>
              <a:t> переклад </a:t>
            </a:r>
            <a:r>
              <a:rPr lang="ru-RU" sz="2400" i="1" dirty="0" err="1" smtClean="0"/>
              <a:t>Ґрегорі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Рабасса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було</a:t>
            </a:r>
            <a:r>
              <a:rPr lang="ru-RU" sz="2400" i="1" dirty="0" smtClean="0"/>
              <a:t> видано 1970 року (</a:t>
            </a:r>
            <a:r>
              <a:rPr lang="ru-RU" sz="2400" i="1" dirty="0" smtClean="0"/>
              <a:t>Нью-Йорк</a:t>
            </a:r>
            <a:r>
              <a:rPr lang="en-US" sz="2400" i="1" dirty="0" smtClean="0"/>
              <a:t>).</a:t>
            </a:r>
            <a:endParaRPr lang="uk-UA" sz="2400" i="1" dirty="0"/>
          </a:p>
        </p:txBody>
      </p:sp>
      <p:pic>
        <p:nvPicPr>
          <p:cNvPr id="4" name="Рисунок 3" descr="400px-Gabriel_Garcia_Marqu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2664296" cy="399644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348880"/>
            <a:ext cx="2576526" cy="397155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Рисунок 5" descr="410ff5d2d5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708920"/>
            <a:ext cx="2304256" cy="37444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</a:t>
            </a:r>
            <a:r>
              <a:rPr lang="ru-RU" sz="2800" i="1" dirty="0" err="1" smtClean="0"/>
              <a:t>Ця</a:t>
            </a:r>
            <a:r>
              <a:rPr lang="ru-RU" sz="2800" i="1" dirty="0" smtClean="0"/>
              <a:t> </a:t>
            </a:r>
            <a:r>
              <a:rPr lang="ru-RU" sz="2800" i="1" dirty="0" smtClean="0"/>
              <a:t>книга </a:t>
            </a:r>
            <a:r>
              <a:rPr lang="ru-RU" sz="2800" i="1" dirty="0" err="1" smtClean="0"/>
              <a:t>вважається</a:t>
            </a:r>
            <a:r>
              <a:rPr lang="ru-RU" sz="2800" i="1" dirty="0" smtClean="0"/>
              <a:t> шедевром </a:t>
            </a:r>
            <a:r>
              <a:rPr lang="ru-RU" sz="2800" i="1" dirty="0" err="1" smtClean="0"/>
              <a:t>Ґабрієля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Ґарсія</a:t>
            </a:r>
            <a:r>
              <a:rPr lang="ru-RU" sz="2800" i="1" dirty="0" smtClean="0"/>
              <a:t> Маркеса, </a:t>
            </a:r>
            <a:r>
              <a:rPr lang="ru-RU" sz="2800" i="1" dirty="0" err="1" smtClean="0"/>
              <a:t>метафоричним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описом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історії</a:t>
            </a:r>
            <a:r>
              <a:rPr lang="ru-RU" sz="2800" i="1" dirty="0" smtClean="0"/>
              <a:t> </a:t>
            </a:r>
            <a:r>
              <a:rPr lang="ru-RU" sz="2800" i="1" dirty="0" err="1" smtClean="0"/>
              <a:t>Колумбії</a:t>
            </a:r>
            <a:r>
              <a:rPr lang="ru-RU" sz="2800" i="1" dirty="0" smtClean="0"/>
              <a:t> </a:t>
            </a:r>
            <a:r>
              <a:rPr lang="ru-RU" sz="2800" i="1" dirty="0" err="1" smtClean="0"/>
              <a:t>або</a:t>
            </a:r>
            <a:r>
              <a:rPr lang="ru-RU" sz="2800" i="1" dirty="0" smtClean="0"/>
              <a:t> </a:t>
            </a:r>
            <a:r>
              <a:rPr lang="ru-RU" sz="2800" i="1" dirty="0" err="1" smtClean="0"/>
              <a:t>Латинської</a:t>
            </a:r>
            <a:r>
              <a:rPr lang="ru-RU" sz="2800" i="1" dirty="0" smtClean="0"/>
              <a:t> Америки</a:t>
            </a:r>
            <a:r>
              <a:rPr lang="ru-RU" sz="2800" i="1" dirty="0" smtClean="0"/>
              <a:t>.</a:t>
            </a:r>
            <a:endParaRPr lang="uk-UA" sz="2800" i="1" dirty="0"/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509" y="1628800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1macaren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5004048" cy="325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liazhi-columb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210050"/>
            <a:ext cx="4238625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хико-си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86976"/>
            <a:ext cx="5652120" cy="3771024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88640"/>
            <a:ext cx="8913168" cy="452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/>
              <a:t>        Роман </a:t>
            </a:r>
            <a:r>
              <a:rPr lang="ru-RU" sz="2000" i="1" dirty="0" smtClean="0"/>
              <a:t>«Сто </a:t>
            </a:r>
            <a:r>
              <a:rPr lang="ru-RU" sz="2000" i="1" dirty="0" err="1" smtClean="0"/>
              <a:t>років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самотності</a:t>
            </a:r>
            <a:r>
              <a:rPr lang="ru-RU" sz="2000" i="1" dirty="0" smtClean="0"/>
              <a:t>» </a:t>
            </a:r>
            <a:r>
              <a:rPr lang="ru-RU" sz="2000" i="1" dirty="0" err="1" smtClean="0"/>
              <a:t>був</a:t>
            </a:r>
            <a:r>
              <a:rPr lang="ru-RU" sz="2000" i="1" dirty="0" smtClean="0"/>
              <a:t> написаний Маркесом </a:t>
            </a:r>
            <a:r>
              <a:rPr lang="ru-RU" sz="2000" i="1" dirty="0" err="1" smtClean="0"/>
              <a:t>протягом</a:t>
            </a:r>
            <a:r>
              <a:rPr lang="ru-RU" sz="2000" i="1" dirty="0" smtClean="0"/>
              <a:t> 18 </a:t>
            </a:r>
            <a:r>
              <a:rPr lang="ru-RU" sz="2000" i="1" dirty="0" err="1" smtClean="0"/>
              <a:t>місяців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між</a:t>
            </a:r>
            <a:r>
              <a:rPr lang="ru-RU" sz="2000" i="1" dirty="0" smtClean="0"/>
              <a:t> 1965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1966 роками в </a:t>
            </a:r>
            <a:r>
              <a:rPr lang="ru-RU" sz="2000" i="1" dirty="0" err="1" smtClean="0"/>
              <a:t>Мехіко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Оригінальна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ідея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цього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твору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з'явилася</a:t>
            </a:r>
            <a:r>
              <a:rPr lang="ru-RU" sz="2000" i="1" dirty="0" smtClean="0"/>
              <a:t> в 1952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, коли автор </a:t>
            </a:r>
            <a:r>
              <a:rPr lang="ru-RU" sz="2000" i="1" dirty="0" err="1" smtClean="0"/>
              <a:t>відвідав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своє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рідне</a:t>
            </a:r>
            <a:r>
              <a:rPr lang="ru-RU" sz="2000" i="1" dirty="0" smtClean="0"/>
              <a:t> село </a:t>
            </a:r>
            <a:r>
              <a:rPr lang="ru-RU" sz="2000" i="1" dirty="0" err="1" smtClean="0"/>
              <a:t>Аракатака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компанії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матері</a:t>
            </a:r>
            <a:r>
              <a:rPr lang="ru-RU" sz="2000" i="1" dirty="0" smtClean="0"/>
              <a:t>. У </a:t>
            </a:r>
            <a:r>
              <a:rPr lang="ru-RU" sz="2000" i="1" dirty="0" err="1" smtClean="0"/>
              <a:t>його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оповіданні</a:t>
            </a:r>
            <a:r>
              <a:rPr lang="ru-RU" sz="2000" i="1" dirty="0" smtClean="0"/>
              <a:t> «День </a:t>
            </a:r>
            <a:r>
              <a:rPr lang="ru-RU" sz="2000" i="1" dirty="0" err="1" smtClean="0"/>
              <a:t>після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суботи</a:t>
            </a:r>
            <a:r>
              <a:rPr lang="ru-RU" sz="2000" i="1" dirty="0" smtClean="0"/>
              <a:t>», </a:t>
            </a:r>
            <a:r>
              <a:rPr lang="ru-RU" sz="2000" i="1" dirty="0" err="1" smtClean="0"/>
              <a:t>опублікованому</a:t>
            </a:r>
            <a:r>
              <a:rPr lang="ru-RU" sz="2000" i="1" dirty="0" smtClean="0"/>
              <a:t> в 1954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, перший раз </a:t>
            </a:r>
            <a:r>
              <a:rPr lang="ru-RU" sz="2000" i="1" dirty="0" err="1" smtClean="0"/>
              <a:t>з'являється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Макондо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Свій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новий</a:t>
            </a:r>
            <a:r>
              <a:rPr lang="ru-RU" sz="2000" i="1" dirty="0" smtClean="0"/>
              <a:t> роман Маркес </a:t>
            </a:r>
            <a:r>
              <a:rPr lang="ru-RU" sz="2000" i="1" dirty="0" err="1" smtClean="0"/>
              <a:t>планував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назвати</a:t>
            </a:r>
            <a:r>
              <a:rPr lang="ru-RU" sz="2000" i="1" dirty="0" smtClean="0"/>
              <a:t> «</a:t>
            </a:r>
            <a:r>
              <a:rPr lang="ru-RU" sz="2000" i="1" dirty="0" err="1" smtClean="0"/>
              <a:t>Дім</a:t>
            </a:r>
            <a:r>
              <a:rPr lang="ru-RU" sz="2000" i="1" dirty="0" smtClean="0"/>
              <a:t>», </a:t>
            </a:r>
            <a:r>
              <a:rPr lang="ru-RU" sz="2000" i="1" dirty="0" err="1" smtClean="0"/>
              <a:t>але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підсумку</a:t>
            </a:r>
            <a:r>
              <a:rPr lang="ru-RU" sz="2000" i="1" dirty="0" smtClean="0"/>
              <a:t> передумав, </a:t>
            </a:r>
            <a:r>
              <a:rPr lang="ru-RU" sz="2000" i="1" dirty="0" err="1" smtClean="0"/>
              <a:t>щоб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уникнути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аналогій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романом «Великий </a:t>
            </a:r>
            <a:r>
              <a:rPr lang="ru-RU" sz="2000" i="1" dirty="0" err="1" smtClean="0"/>
              <a:t>будинок</a:t>
            </a:r>
            <a:r>
              <a:rPr lang="ru-RU" sz="2000" i="1" dirty="0" smtClean="0"/>
              <a:t>», </a:t>
            </a:r>
            <a:r>
              <a:rPr lang="ru-RU" sz="2000" i="1" dirty="0" err="1" smtClean="0"/>
              <a:t>опублікованому</a:t>
            </a:r>
            <a:r>
              <a:rPr lang="ru-RU" sz="2000" i="1" dirty="0" smtClean="0"/>
              <a:t> в 1954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його</a:t>
            </a:r>
            <a:r>
              <a:rPr lang="ru-RU" sz="2000" i="1" dirty="0" smtClean="0"/>
              <a:t> другом </a:t>
            </a:r>
            <a:r>
              <a:rPr lang="ru-RU" sz="2000" i="1" dirty="0" err="1" smtClean="0"/>
              <a:t>Альваро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Самудіо</a:t>
            </a:r>
            <a:r>
              <a:rPr lang="ru-RU" sz="2000" i="1" dirty="0" smtClean="0"/>
              <a:t>.</a:t>
            </a:r>
            <a:endParaRPr lang="uk-UA" sz="2000" i="1" dirty="0"/>
          </a:p>
        </p:txBody>
      </p:sp>
      <p:pic>
        <p:nvPicPr>
          <p:cNvPr id="7" name="Рисунок 6" descr="7558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564904"/>
            <a:ext cx="5724128" cy="429309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9396536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Як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багато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інших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творів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Ґабрієля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Ґарсія</a:t>
            </a:r>
            <a:r>
              <a:rPr lang="ru-RU" sz="2800" i="1" dirty="0" smtClean="0"/>
              <a:t> Маркеса, Сто </a:t>
            </a:r>
            <a:r>
              <a:rPr lang="ru-RU" sz="2800" i="1" dirty="0" err="1" smtClean="0"/>
              <a:t>років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самотності</a:t>
            </a:r>
            <a:r>
              <a:rPr lang="ru-RU" sz="2800" i="1" dirty="0" smtClean="0"/>
              <a:t> </a:t>
            </a:r>
            <a:r>
              <a:rPr lang="ru-RU" sz="2800" i="1" dirty="0" err="1" smtClean="0"/>
              <a:t>належить</a:t>
            </a:r>
            <a:r>
              <a:rPr lang="ru-RU" sz="2800" i="1" dirty="0" smtClean="0"/>
              <a:t> до </a:t>
            </a:r>
            <a:r>
              <a:rPr lang="ru-RU" sz="2800" i="1" dirty="0" err="1" smtClean="0"/>
              <a:t>напрямку</a:t>
            </a:r>
            <a:r>
              <a:rPr lang="ru-RU" sz="2800" i="1" dirty="0" smtClean="0"/>
              <a:t> </a:t>
            </a:r>
            <a:r>
              <a:rPr lang="ru-RU" sz="2800" i="1" u="sng" dirty="0" err="1" smtClean="0"/>
              <a:t>магічного</a:t>
            </a:r>
            <a:r>
              <a:rPr lang="ru-RU" sz="2800" i="1" u="sng" dirty="0" smtClean="0"/>
              <a:t> </a:t>
            </a:r>
            <a:r>
              <a:rPr lang="ru-RU" sz="2800" i="1" u="sng" dirty="0" err="1" smtClean="0"/>
              <a:t>реалізму</a:t>
            </a:r>
            <a:r>
              <a:rPr lang="ru-RU" sz="2800" i="1" dirty="0" smtClean="0"/>
              <a:t>.</a:t>
            </a:r>
            <a:endParaRPr lang="uk-UA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5892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Номер </a:t>
            </a:r>
            <a:r>
              <a:rPr lang="ru-RU" sz="2800" b="1" i="1" dirty="0" smtClean="0"/>
              <a:t>17</a:t>
            </a:r>
            <a:r>
              <a:rPr lang="ru-RU" sz="2800" i="1" dirty="0" smtClean="0"/>
              <a:t> у Рейтингу 100 </a:t>
            </a:r>
            <a:r>
              <a:rPr lang="ru-RU" sz="2800" i="1" dirty="0" err="1" smtClean="0"/>
              <a:t>найкращих</a:t>
            </a:r>
            <a:r>
              <a:rPr lang="ru-RU" sz="2800" i="1" dirty="0" smtClean="0"/>
              <a:t> книг </a:t>
            </a:r>
            <a:r>
              <a:rPr lang="ru-RU" sz="2800" i="1" dirty="0" err="1" smtClean="0"/>
              <a:t>усіх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часів</a:t>
            </a:r>
            <a:r>
              <a:rPr lang="ru-RU" sz="2800" i="1" dirty="0" smtClean="0"/>
              <a:t> журналу </a:t>
            </a:r>
            <a:r>
              <a:rPr lang="ru-RU" sz="2800" i="1" u="sng" dirty="0" err="1" smtClean="0"/>
              <a:t>Ньюсвік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556792"/>
            <a:ext cx="4095899" cy="4095899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Центральні </a:t>
            </a:r>
            <a:r>
              <a:rPr lang="uk-UA" i="1" dirty="0" smtClean="0"/>
              <a:t>теми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Самотність (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роману </a:t>
            </a:r>
            <a:r>
              <a:rPr lang="ru-RU" sz="2400" dirty="0" err="1" smtClean="0"/>
              <a:t>всім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героям </a:t>
            </a:r>
            <a:r>
              <a:rPr lang="ru-RU" sz="2400" dirty="0" err="1" smtClean="0"/>
              <a:t>призначено</a:t>
            </a:r>
            <a:r>
              <a:rPr lang="ru-RU" sz="2400" dirty="0" smtClean="0"/>
              <a:t> долею </a:t>
            </a:r>
            <a:r>
              <a:rPr lang="ru-RU" sz="2400" dirty="0" err="1" smtClean="0"/>
              <a:t>страждати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самотності</a:t>
            </a:r>
            <a:r>
              <a:rPr lang="ru-RU" sz="2400" dirty="0" smtClean="0"/>
              <a:t> , яке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вродженим</a:t>
            </a:r>
            <a:r>
              <a:rPr lang="ru-RU" sz="2400" dirty="0" smtClean="0"/>
              <a:t> « пороком »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Буендіа</a:t>
            </a:r>
            <a:r>
              <a:rPr lang="ru-RU" sz="2400" dirty="0" smtClean="0"/>
              <a:t>) </a:t>
            </a:r>
          </a:p>
          <a:p>
            <a:r>
              <a:rPr lang="uk-UA" sz="2400" dirty="0" smtClean="0"/>
              <a:t>Реальність і </a:t>
            </a:r>
            <a:r>
              <a:rPr lang="uk-UA" sz="2400" dirty="0" smtClean="0"/>
              <a:t>вигадка</a:t>
            </a:r>
          </a:p>
          <a:p>
            <a:r>
              <a:rPr lang="ru-RU" sz="2400" dirty="0" err="1" smtClean="0"/>
              <a:t>Інцест</a:t>
            </a:r>
            <a:r>
              <a:rPr lang="ru-RU" sz="2400" dirty="0" smtClean="0"/>
              <a:t> (</a:t>
            </a:r>
            <a:r>
              <a:rPr lang="ru-RU" sz="2400" dirty="0" err="1" smtClean="0"/>
              <a:t>Відносини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родичами </a:t>
            </a:r>
            <a:r>
              <a:rPr lang="ru-RU" sz="2400" dirty="0" err="1" smtClean="0"/>
              <a:t>позначаються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книзі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міф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свинячим </a:t>
            </a:r>
            <a:r>
              <a:rPr lang="ru-RU" sz="2400" dirty="0" smtClean="0"/>
              <a:t>хвостиком)</a:t>
            </a:r>
          </a:p>
          <a:p>
            <a:r>
              <a:rPr lang="ru-RU" sz="2400" dirty="0" err="1" smtClean="0"/>
              <a:t>Самогубство</a:t>
            </a:r>
            <a:r>
              <a:rPr lang="ru-RU" sz="2400" dirty="0" smtClean="0"/>
              <a:t> , 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 , ненависть , </a:t>
            </a:r>
            <a:r>
              <a:rPr lang="ru-RU" sz="2400" dirty="0" err="1" smtClean="0"/>
              <a:t>зрада</a:t>
            </a:r>
            <a:r>
              <a:rPr lang="ru-RU" sz="2400" dirty="0" smtClean="0"/>
              <a:t> , свобода , </a:t>
            </a:r>
            <a:r>
              <a:rPr lang="ru-RU" sz="2400" dirty="0" err="1" smtClean="0"/>
              <a:t>страждання</a:t>
            </a:r>
            <a:r>
              <a:rPr lang="ru-RU" sz="2400" dirty="0" smtClean="0"/>
              <a:t> , тяга до </a:t>
            </a:r>
            <a:r>
              <a:rPr lang="ru-RU" sz="2400" dirty="0" err="1" smtClean="0"/>
              <a:t>забороненого</a:t>
            </a:r>
            <a:r>
              <a:rPr lang="ru-RU" sz="2400" dirty="0" smtClean="0"/>
              <a:t> - </a:t>
            </a:r>
            <a:r>
              <a:rPr lang="ru-RU" sz="2400" dirty="0" err="1" smtClean="0"/>
              <a:t>другорядні</a:t>
            </a:r>
            <a:r>
              <a:rPr lang="ru-RU" sz="2400" dirty="0" smtClean="0"/>
              <a:t> </a:t>
            </a:r>
            <a:r>
              <a:rPr lang="ru-RU" sz="2400" dirty="0" smtClean="0"/>
              <a:t>теми.</a:t>
            </a:r>
            <a:endParaRPr lang="uk-UA" sz="24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Значення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625136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i="1" dirty="0" smtClean="0"/>
              <a:t>        «</a:t>
            </a:r>
            <a:r>
              <a:rPr lang="uk-UA" sz="2400" i="1" dirty="0" smtClean="0"/>
              <a:t>Сто років самотності» - одне з найбільш читаних і </a:t>
            </a:r>
            <a:r>
              <a:rPr lang="uk-UA" sz="2400" i="1" smtClean="0"/>
              <a:t>перекладаючих </a:t>
            </a:r>
            <a:r>
              <a:rPr lang="uk-UA" sz="2400" i="1" dirty="0" smtClean="0"/>
              <a:t>творів іспанською мовою. Відзначено як друге за важливістю твір на іспанському після «Дон Кіхота» Сервантеса на </a:t>
            </a:r>
            <a:r>
              <a:rPr lang="en-US" sz="2400" i="1" dirty="0" smtClean="0"/>
              <a:t>IV </a:t>
            </a:r>
            <a:r>
              <a:rPr lang="uk-UA" sz="2400" i="1" dirty="0" smtClean="0"/>
              <a:t>Міжнародному конгресі іспанської мови, який проводився в </a:t>
            </a:r>
            <a:r>
              <a:rPr lang="uk-UA" sz="2400" i="1" dirty="0" err="1" smtClean="0"/>
              <a:t>Картахені</a:t>
            </a:r>
            <a:r>
              <a:rPr lang="uk-UA" sz="2400" i="1" dirty="0" smtClean="0"/>
              <a:t>, Колумбія, в березні 2007 року.</a:t>
            </a:r>
            <a:endParaRPr lang="uk-UA" sz="2400" i="1" dirty="0"/>
          </a:p>
        </p:txBody>
      </p:sp>
      <p:pic>
        <p:nvPicPr>
          <p:cNvPr id="4" name="Рисунок 3" descr="Gabriel_Garsia_Markes__Sto_let_odinoche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4480" y="3429001"/>
            <a:ext cx="2205144" cy="3429000"/>
          </a:xfrm>
          <a:prstGeom prst="rect">
            <a:avLst/>
          </a:prstGeom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9" y="3438129"/>
            <a:ext cx="3419872" cy="3419872"/>
          </a:xfrm>
          <a:prstGeom prst="rect">
            <a:avLst/>
          </a:prstGeom>
        </p:spPr>
      </p:pic>
      <p:pic>
        <p:nvPicPr>
          <p:cNvPr id="6" name="Рисунок 5" descr="Сто_років_самотності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9057"/>
            <a:ext cx="3491880" cy="3118943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</TotalTime>
  <Words>241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Роман “Сто років самотності” Ґабрієля  Ґарсія Маркеса </vt:lpstr>
      <vt:lpstr>Слайд 2</vt:lpstr>
      <vt:lpstr>Слайд 3</vt:lpstr>
      <vt:lpstr>Слайд 4</vt:lpstr>
      <vt:lpstr>Слайд 5</vt:lpstr>
      <vt:lpstr>Центральні теми</vt:lpstr>
      <vt:lpstr>Значення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“Сто років самотності” Ґабрієля  Ґарсія Маркеса </dc:title>
  <dc:creator>админ</dc:creator>
  <cp:lastModifiedBy>админ</cp:lastModifiedBy>
  <cp:revision>6</cp:revision>
  <dcterms:created xsi:type="dcterms:W3CDTF">2014-04-02T12:37:55Z</dcterms:created>
  <dcterms:modified xsi:type="dcterms:W3CDTF">2014-04-03T15:09:29Z</dcterms:modified>
</cp:coreProperties>
</file>