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5"/>
  </p:handoutMasterIdLst>
  <p:sldIdLst>
    <p:sldId id="283" r:id="rId2"/>
    <p:sldId id="273" r:id="rId3"/>
    <p:sldId id="274" r:id="rId4"/>
    <p:sldId id="257" r:id="rId5"/>
    <p:sldId id="259" r:id="rId6"/>
    <p:sldId id="275" r:id="rId7"/>
    <p:sldId id="276" r:id="rId8"/>
    <p:sldId id="277" r:id="rId9"/>
    <p:sldId id="278" r:id="rId10"/>
    <p:sldId id="279" r:id="rId11"/>
    <p:sldId id="280" r:id="rId12"/>
    <p:sldId id="281" r:id="rId13"/>
    <p:sldId id="282" r:id="rId14"/>
  </p:sldIdLst>
  <p:sldSz cx="10801350" cy="756126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85305" autoAdjust="0"/>
  </p:normalViewPr>
  <p:slideViewPr>
    <p:cSldViewPr>
      <p:cViewPr varScale="1">
        <p:scale>
          <a:sx n="56" d="100"/>
          <a:sy n="56" d="100"/>
        </p:scale>
        <p:origin x="-1482" y="-90"/>
      </p:cViewPr>
      <p:guideLst>
        <p:guide orient="horz" pos="2382"/>
        <p:guide pos="3402"/>
      </p:guideLst>
    </p:cSldViewPr>
  </p:slideViewPr>
  <p:outlineViewPr>
    <p:cViewPr>
      <p:scale>
        <a:sx n="33" d="100"/>
        <a:sy n="33" d="100"/>
      </p:scale>
      <p:origin x="48"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7A2F00-DAC7-4AAB-BADF-6DE94CEFE100}" type="doc">
      <dgm:prSet loTypeId="urn:microsoft.com/office/officeart/2005/8/layout/list1" loCatId="list" qsTypeId="urn:microsoft.com/office/officeart/2005/8/quickstyle/simple1" qsCatId="simple" csTypeId="urn:microsoft.com/office/officeart/2005/8/colors/accent2_3" csCatId="accent2" phldr="1"/>
      <dgm:spPr/>
      <dgm:t>
        <a:bodyPr/>
        <a:lstStyle/>
        <a:p>
          <a:endParaRPr lang="ru-RU"/>
        </a:p>
      </dgm:t>
    </dgm:pt>
    <dgm:pt modelId="{716CE147-43F5-4CD8-8ADF-498AE0B57086}">
      <dgm:prSet phldrT="[Текст]"/>
      <dgm:spPr/>
      <dgm:t>
        <a:bodyPr/>
        <a:lstStyle/>
        <a:p>
          <a:r>
            <a:rPr lang="ru-RU" dirty="0" smtClean="0"/>
            <a:t>Романы:</a:t>
          </a:r>
          <a:endParaRPr lang="ru-RU" dirty="0"/>
        </a:p>
      </dgm:t>
    </dgm:pt>
    <dgm:pt modelId="{4B373611-4182-4646-A2E1-8BB408968D93}" type="parTrans" cxnId="{CECE3D23-177F-4125-8E7C-BFBEB1B401D5}">
      <dgm:prSet/>
      <dgm:spPr/>
      <dgm:t>
        <a:bodyPr/>
        <a:lstStyle/>
        <a:p>
          <a:endParaRPr lang="ru-RU"/>
        </a:p>
      </dgm:t>
    </dgm:pt>
    <dgm:pt modelId="{81967BDA-2F5B-485D-9EC3-B8C562679F66}" type="sibTrans" cxnId="{CECE3D23-177F-4125-8E7C-BFBEB1B401D5}">
      <dgm:prSet/>
      <dgm:spPr/>
      <dgm:t>
        <a:bodyPr/>
        <a:lstStyle/>
        <a:p>
          <a:endParaRPr lang="ru-RU"/>
        </a:p>
      </dgm:t>
    </dgm:pt>
    <dgm:pt modelId="{DD276CEF-6221-4AB6-A566-0D742CDF3B78}">
      <dgm:prSet phldrT="[Текст]"/>
      <dgm:spPr/>
      <dgm:t>
        <a:bodyPr/>
        <a:lstStyle/>
        <a:p>
          <a:r>
            <a:rPr lang="ru-RU" dirty="0" smtClean="0"/>
            <a:t>Рождественские повести:</a:t>
          </a:r>
          <a:endParaRPr lang="ru-RU" dirty="0"/>
        </a:p>
      </dgm:t>
    </dgm:pt>
    <dgm:pt modelId="{A34EF2BA-48AD-4155-9F5A-84D8BB824BE6}" type="parTrans" cxnId="{B28B74D0-574D-490D-9BFB-D88E86F01999}">
      <dgm:prSet/>
      <dgm:spPr/>
      <dgm:t>
        <a:bodyPr/>
        <a:lstStyle/>
        <a:p>
          <a:endParaRPr lang="ru-RU"/>
        </a:p>
      </dgm:t>
    </dgm:pt>
    <dgm:pt modelId="{7525B3AF-E21C-44D1-B68E-1D210DA79E38}" type="sibTrans" cxnId="{B28B74D0-574D-490D-9BFB-D88E86F01999}">
      <dgm:prSet/>
      <dgm:spPr/>
      <dgm:t>
        <a:bodyPr/>
        <a:lstStyle/>
        <a:p>
          <a:endParaRPr lang="ru-RU"/>
        </a:p>
      </dgm:t>
    </dgm:pt>
    <dgm:pt modelId="{3FFE677E-F135-46FA-840A-EFF96C653219}">
      <dgm:prSet phldrT="[Текст]"/>
      <dgm:spPr/>
      <dgm:t>
        <a:bodyPr/>
        <a:lstStyle/>
        <a:p>
          <a:r>
            <a:rPr lang="ru-RU" dirty="0" smtClean="0"/>
            <a:t>Журналы:</a:t>
          </a:r>
          <a:endParaRPr lang="ru-RU" dirty="0"/>
        </a:p>
      </dgm:t>
    </dgm:pt>
    <dgm:pt modelId="{DAA35D58-328A-4A32-AEFE-B2678CBBC8EE}" type="parTrans" cxnId="{CDCF6A0E-35C5-421E-BD6D-F8106167451D}">
      <dgm:prSet/>
      <dgm:spPr/>
      <dgm:t>
        <a:bodyPr/>
        <a:lstStyle/>
        <a:p>
          <a:endParaRPr lang="ru-RU"/>
        </a:p>
      </dgm:t>
    </dgm:pt>
    <dgm:pt modelId="{C8F78AB6-8B23-44E6-A7E2-27D9F4C5BA4C}" type="sibTrans" cxnId="{CDCF6A0E-35C5-421E-BD6D-F8106167451D}">
      <dgm:prSet/>
      <dgm:spPr/>
      <dgm:t>
        <a:bodyPr/>
        <a:lstStyle/>
        <a:p>
          <a:endParaRPr lang="ru-RU"/>
        </a:p>
      </dgm:t>
    </dgm:pt>
    <dgm:pt modelId="{8F802D1C-95CC-4390-851F-0087B824518B}">
      <dgm:prSet/>
      <dgm:spPr/>
      <dgm:t>
        <a:bodyPr/>
        <a:lstStyle/>
        <a:p>
          <a:r>
            <a:rPr lang="ru-RU" dirty="0" smtClean="0"/>
            <a:t>Посмертные записки </a:t>
          </a:r>
          <a:r>
            <a:rPr lang="ru-RU" dirty="0" err="1" smtClean="0"/>
            <a:t>Пиквикского</a:t>
          </a:r>
          <a:r>
            <a:rPr lang="ru-RU" dirty="0" smtClean="0"/>
            <a:t> клуба (1836—1837) · Оливер Твист (1837—1839) · </a:t>
          </a:r>
          <a:r>
            <a:rPr lang="ru-RU" dirty="0" err="1" smtClean="0"/>
            <a:t>Николас</a:t>
          </a:r>
          <a:r>
            <a:rPr lang="ru-RU" dirty="0" smtClean="0"/>
            <a:t> </a:t>
          </a:r>
          <a:r>
            <a:rPr lang="ru-RU" dirty="0" err="1" smtClean="0"/>
            <a:t>Никльби</a:t>
          </a:r>
          <a:r>
            <a:rPr lang="ru-RU" dirty="0" smtClean="0"/>
            <a:t> (1838—1839) · Лавка древностей (1840—1841) · </a:t>
          </a:r>
          <a:r>
            <a:rPr lang="ru-RU" dirty="0" err="1" smtClean="0"/>
            <a:t>Барнеби</a:t>
          </a:r>
          <a:r>
            <a:rPr lang="ru-RU" dirty="0" smtClean="0"/>
            <a:t> </a:t>
          </a:r>
          <a:r>
            <a:rPr lang="ru-RU" dirty="0" err="1" smtClean="0"/>
            <a:t>Радж</a:t>
          </a:r>
          <a:r>
            <a:rPr lang="ru-RU" dirty="0" smtClean="0"/>
            <a:t> (1840—1841) · Мартин </a:t>
          </a:r>
          <a:r>
            <a:rPr lang="ru-RU" dirty="0" err="1" smtClean="0"/>
            <a:t>Чезлвит</a:t>
          </a:r>
          <a:r>
            <a:rPr lang="ru-RU" dirty="0" smtClean="0"/>
            <a:t> (1843—1844) · </a:t>
          </a:r>
          <a:r>
            <a:rPr lang="ru-RU" dirty="0" err="1" smtClean="0"/>
            <a:t>Домби</a:t>
          </a:r>
          <a:r>
            <a:rPr lang="ru-RU" dirty="0" smtClean="0"/>
            <a:t> и сын (1846—1848) · Дэвид </a:t>
          </a:r>
          <a:r>
            <a:rPr lang="ru-RU" dirty="0" err="1" smtClean="0"/>
            <a:t>Копперфильд</a:t>
          </a:r>
          <a:r>
            <a:rPr lang="ru-RU" dirty="0" smtClean="0"/>
            <a:t> (1849—1850) · Холодный дом (1852—1853) · Тяжёлые времена (1854) · Крошка Доррит (1855—1857) · Повесть о двух городах (1859) · Большие надежды (1860—1861) · Наш общий друг (1864—1865) · Тайна Эдвина Друда (1870)</a:t>
          </a:r>
          <a:endParaRPr lang="ru-RU" dirty="0"/>
        </a:p>
      </dgm:t>
    </dgm:pt>
    <dgm:pt modelId="{35E05CC4-BBD0-483C-A4DF-D791C013C5EF}" type="parTrans" cxnId="{86B9194E-9C01-411E-9FC9-0FDBB33AE672}">
      <dgm:prSet/>
      <dgm:spPr/>
      <dgm:t>
        <a:bodyPr/>
        <a:lstStyle/>
        <a:p>
          <a:endParaRPr lang="ru-RU"/>
        </a:p>
      </dgm:t>
    </dgm:pt>
    <dgm:pt modelId="{39700B52-D03E-436F-8B6E-A20068DB202B}" type="sibTrans" cxnId="{86B9194E-9C01-411E-9FC9-0FDBB33AE672}">
      <dgm:prSet/>
      <dgm:spPr/>
      <dgm:t>
        <a:bodyPr/>
        <a:lstStyle/>
        <a:p>
          <a:endParaRPr lang="ru-RU"/>
        </a:p>
      </dgm:t>
    </dgm:pt>
    <dgm:pt modelId="{A5E4F393-D10E-4CC5-A032-1B98177FF23E}">
      <dgm:prSet/>
      <dgm:spPr/>
      <dgm:t>
        <a:bodyPr/>
        <a:lstStyle/>
        <a:p>
          <a:r>
            <a:rPr lang="ru-RU" dirty="0" smtClean="0"/>
            <a:t>Рождественская песнь в прозе (1843) · Колокола (1844) · Сверчок за очагом (1845) · Битва жизни (1846) · Одержимый, или Сделка с призраком (1848)</a:t>
          </a:r>
          <a:endParaRPr lang="ru-RU" dirty="0"/>
        </a:p>
      </dgm:t>
    </dgm:pt>
    <dgm:pt modelId="{76676AA7-A98D-4511-B453-8FA83B0065D1}" type="parTrans" cxnId="{93F9EEF7-5A39-4091-A345-7918AE1C5B44}">
      <dgm:prSet/>
      <dgm:spPr/>
      <dgm:t>
        <a:bodyPr/>
        <a:lstStyle/>
        <a:p>
          <a:endParaRPr lang="ru-RU"/>
        </a:p>
      </dgm:t>
    </dgm:pt>
    <dgm:pt modelId="{FD02CB5E-E83C-44F5-B174-DFF647C4F935}" type="sibTrans" cxnId="{93F9EEF7-5A39-4091-A345-7918AE1C5B44}">
      <dgm:prSet/>
      <dgm:spPr/>
      <dgm:t>
        <a:bodyPr/>
        <a:lstStyle/>
        <a:p>
          <a:endParaRPr lang="ru-RU"/>
        </a:p>
      </dgm:t>
    </dgm:pt>
    <dgm:pt modelId="{EB39A719-27F7-489F-A245-80A59E0A18F8}">
      <dgm:prSet/>
      <dgm:spPr/>
      <dgm:t>
        <a:bodyPr/>
        <a:lstStyle/>
        <a:p>
          <a:r>
            <a:rPr lang="en-US" dirty="0" err="1" smtClean="0"/>
            <a:t>Домашнее</a:t>
          </a:r>
          <a:r>
            <a:rPr lang="en-US" dirty="0" smtClean="0"/>
            <a:t> </a:t>
          </a:r>
          <a:r>
            <a:rPr lang="en-US" dirty="0" err="1" smtClean="0"/>
            <a:t>чтение</a:t>
          </a:r>
          <a:r>
            <a:rPr lang="en-US" dirty="0" smtClean="0"/>
            <a:t> (1850) · Examiner (1808) · Morning Chronicle (1769) · Bentley's Miscellany (1836) · Master Humphrey's Clock (1840) · Daily News (1846) · All the Year Round (1859)</a:t>
          </a:r>
          <a:endParaRPr lang="ru-RU" dirty="0"/>
        </a:p>
      </dgm:t>
    </dgm:pt>
    <dgm:pt modelId="{6130F904-B787-4320-8E47-0FDC105BFCC1}" type="parTrans" cxnId="{0EC6485C-9513-40D5-A00F-03111E9A84AA}">
      <dgm:prSet/>
      <dgm:spPr/>
      <dgm:t>
        <a:bodyPr/>
        <a:lstStyle/>
        <a:p>
          <a:endParaRPr lang="ru-RU"/>
        </a:p>
      </dgm:t>
    </dgm:pt>
    <dgm:pt modelId="{0663B5D4-C993-469D-A0C7-42AEE82F8428}" type="sibTrans" cxnId="{0EC6485C-9513-40D5-A00F-03111E9A84AA}">
      <dgm:prSet/>
      <dgm:spPr/>
      <dgm:t>
        <a:bodyPr/>
        <a:lstStyle/>
        <a:p>
          <a:endParaRPr lang="ru-RU"/>
        </a:p>
      </dgm:t>
    </dgm:pt>
    <dgm:pt modelId="{4DA8A970-CCED-4BE2-AF27-ECA5310F60AB}">
      <dgm:prSet/>
      <dgm:spPr/>
      <dgm:t>
        <a:bodyPr/>
        <a:lstStyle/>
        <a:p>
          <a:endParaRPr lang="ru-RU"/>
        </a:p>
      </dgm:t>
    </dgm:pt>
    <dgm:pt modelId="{95230112-5A71-4587-BC75-4042794AACDD}" type="parTrans" cxnId="{583CE857-CBE3-47BC-8AC1-E003BA710AA5}">
      <dgm:prSet/>
      <dgm:spPr/>
      <dgm:t>
        <a:bodyPr/>
        <a:lstStyle/>
        <a:p>
          <a:endParaRPr lang="ru-RU"/>
        </a:p>
      </dgm:t>
    </dgm:pt>
    <dgm:pt modelId="{46F1C8B2-952A-45EA-A2F1-C2CBE8481A80}" type="sibTrans" cxnId="{583CE857-CBE3-47BC-8AC1-E003BA710AA5}">
      <dgm:prSet/>
      <dgm:spPr/>
      <dgm:t>
        <a:bodyPr/>
        <a:lstStyle/>
        <a:p>
          <a:endParaRPr lang="ru-RU"/>
        </a:p>
      </dgm:t>
    </dgm:pt>
    <dgm:pt modelId="{30BDC8D2-EB2F-4006-8AF2-02D4F752EB6B}" type="pres">
      <dgm:prSet presAssocID="{067A2F00-DAC7-4AAB-BADF-6DE94CEFE100}" presName="linear" presStyleCnt="0">
        <dgm:presLayoutVars>
          <dgm:dir/>
          <dgm:animLvl val="lvl"/>
          <dgm:resizeHandles val="exact"/>
        </dgm:presLayoutVars>
      </dgm:prSet>
      <dgm:spPr/>
      <dgm:t>
        <a:bodyPr/>
        <a:lstStyle/>
        <a:p>
          <a:endParaRPr lang="ru-RU"/>
        </a:p>
      </dgm:t>
    </dgm:pt>
    <dgm:pt modelId="{154EC104-B1A3-4BBD-BBBD-8B71A6E04DBB}" type="pres">
      <dgm:prSet presAssocID="{716CE147-43F5-4CD8-8ADF-498AE0B57086}" presName="parentLin" presStyleCnt="0"/>
      <dgm:spPr/>
    </dgm:pt>
    <dgm:pt modelId="{A1898059-14C2-49AC-9734-D61DB55D8E41}" type="pres">
      <dgm:prSet presAssocID="{716CE147-43F5-4CD8-8ADF-498AE0B57086}" presName="parentLeftMargin" presStyleLbl="node1" presStyleIdx="0" presStyleCnt="3"/>
      <dgm:spPr/>
      <dgm:t>
        <a:bodyPr/>
        <a:lstStyle/>
        <a:p>
          <a:endParaRPr lang="ru-RU"/>
        </a:p>
      </dgm:t>
    </dgm:pt>
    <dgm:pt modelId="{D67F1B8D-3673-42C0-96BD-BC7CB1A77810}" type="pres">
      <dgm:prSet presAssocID="{716CE147-43F5-4CD8-8ADF-498AE0B57086}" presName="parentText" presStyleLbl="node1" presStyleIdx="0" presStyleCnt="3" custLinFactX="-520" custLinFactNeighborX="-100000" custLinFactNeighborY="-12056">
        <dgm:presLayoutVars>
          <dgm:chMax val="0"/>
          <dgm:bulletEnabled val="1"/>
        </dgm:presLayoutVars>
      </dgm:prSet>
      <dgm:spPr/>
      <dgm:t>
        <a:bodyPr/>
        <a:lstStyle/>
        <a:p>
          <a:endParaRPr lang="ru-RU"/>
        </a:p>
      </dgm:t>
    </dgm:pt>
    <dgm:pt modelId="{20CA8A23-A8C4-4329-842C-3F9B0DC202DC}" type="pres">
      <dgm:prSet presAssocID="{716CE147-43F5-4CD8-8ADF-498AE0B57086}" presName="negativeSpace" presStyleCnt="0"/>
      <dgm:spPr/>
    </dgm:pt>
    <dgm:pt modelId="{AE4B10F6-3E61-4551-B7FB-640D7F426FB1}" type="pres">
      <dgm:prSet presAssocID="{716CE147-43F5-4CD8-8ADF-498AE0B57086}" presName="childText" presStyleLbl="conFgAcc1" presStyleIdx="0" presStyleCnt="3" custScaleY="47452">
        <dgm:presLayoutVars>
          <dgm:bulletEnabled val="1"/>
        </dgm:presLayoutVars>
      </dgm:prSet>
      <dgm:spPr/>
      <dgm:t>
        <a:bodyPr/>
        <a:lstStyle/>
        <a:p>
          <a:endParaRPr lang="ru-RU"/>
        </a:p>
      </dgm:t>
    </dgm:pt>
    <dgm:pt modelId="{F5DD18DF-0E19-4C2B-82C3-526206824069}" type="pres">
      <dgm:prSet presAssocID="{81967BDA-2F5B-485D-9EC3-B8C562679F66}" presName="spaceBetweenRectangles" presStyleCnt="0"/>
      <dgm:spPr/>
    </dgm:pt>
    <dgm:pt modelId="{DD01F9F3-CE55-476B-B71F-DB78C7DB4B7E}" type="pres">
      <dgm:prSet presAssocID="{DD276CEF-6221-4AB6-A566-0D742CDF3B78}" presName="parentLin" presStyleCnt="0"/>
      <dgm:spPr/>
    </dgm:pt>
    <dgm:pt modelId="{2E917A31-3493-4C96-9316-6AB8165CDF9A}" type="pres">
      <dgm:prSet presAssocID="{DD276CEF-6221-4AB6-A566-0D742CDF3B78}" presName="parentLeftMargin" presStyleLbl="node1" presStyleIdx="0" presStyleCnt="3"/>
      <dgm:spPr/>
      <dgm:t>
        <a:bodyPr/>
        <a:lstStyle/>
        <a:p>
          <a:endParaRPr lang="ru-RU"/>
        </a:p>
      </dgm:t>
    </dgm:pt>
    <dgm:pt modelId="{E3F7A515-5AD3-408F-B75B-CAC24017F2FF}" type="pres">
      <dgm:prSet presAssocID="{DD276CEF-6221-4AB6-A566-0D742CDF3B78}" presName="parentText" presStyleLbl="node1" presStyleIdx="1" presStyleCnt="3" custLinFactX="-520" custLinFactNeighborX="-100000" custLinFactNeighborY="-4099">
        <dgm:presLayoutVars>
          <dgm:chMax val="0"/>
          <dgm:bulletEnabled val="1"/>
        </dgm:presLayoutVars>
      </dgm:prSet>
      <dgm:spPr/>
      <dgm:t>
        <a:bodyPr/>
        <a:lstStyle/>
        <a:p>
          <a:endParaRPr lang="ru-RU"/>
        </a:p>
      </dgm:t>
    </dgm:pt>
    <dgm:pt modelId="{20D1A13D-01B8-480E-A849-B8FF0A107B24}" type="pres">
      <dgm:prSet presAssocID="{DD276CEF-6221-4AB6-A566-0D742CDF3B78}" presName="negativeSpace" presStyleCnt="0"/>
      <dgm:spPr/>
    </dgm:pt>
    <dgm:pt modelId="{5434A738-28AB-4AE7-A72B-77AE784081AC}" type="pres">
      <dgm:prSet presAssocID="{DD276CEF-6221-4AB6-A566-0D742CDF3B78}" presName="childText" presStyleLbl="conFgAcc1" presStyleIdx="1" presStyleCnt="3" custScaleY="52643">
        <dgm:presLayoutVars>
          <dgm:bulletEnabled val="1"/>
        </dgm:presLayoutVars>
      </dgm:prSet>
      <dgm:spPr/>
      <dgm:t>
        <a:bodyPr/>
        <a:lstStyle/>
        <a:p>
          <a:endParaRPr lang="ru-RU"/>
        </a:p>
      </dgm:t>
    </dgm:pt>
    <dgm:pt modelId="{68D1A986-7842-4935-B6E8-4D63A0A8DE5F}" type="pres">
      <dgm:prSet presAssocID="{7525B3AF-E21C-44D1-B68E-1D210DA79E38}" presName="spaceBetweenRectangles" presStyleCnt="0"/>
      <dgm:spPr/>
    </dgm:pt>
    <dgm:pt modelId="{96F7A068-312D-4FEF-A497-768050B2135D}" type="pres">
      <dgm:prSet presAssocID="{3FFE677E-F135-46FA-840A-EFF96C653219}" presName="parentLin" presStyleCnt="0"/>
      <dgm:spPr/>
    </dgm:pt>
    <dgm:pt modelId="{964C24AB-8B2A-4475-A584-BBDF4DE6EAB6}" type="pres">
      <dgm:prSet presAssocID="{3FFE677E-F135-46FA-840A-EFF96C653219}" presName="parentLeftMargin" presStyleLbl="node1" presStyleIdx="1" presStyleCnt="3"/>
      <dgm:spPr/>
      <dgm:t>
        <a:bodyPr/>
        <a:lstStyle/>
        <a:p>
          <a:endParaRPr lang="ru-RU"/>
        </a:p>
      </dgm:t>
    </dgm:pt>
    <dgm:pt modelId="{D0D0B2E5-469E-44C4-89C8-6D0680C05911}" type="pres">
      <dgm:prSet presAssocID="{3FFE677E-F135-46FA-840A-EFF96C653219}" presName="parentText" presStyleLbl="node1" presStyleIdx="2" presStyleCnt="3" custLinFactX="-520" custLinFactNeighborX="-100000" custLinFactNeighborY="-21260">
        <dgm:presLayoutVars>
          <dgm:chMax val="0"/>
          <dgm:bulletEnabled val="1"/>
        </dgm:presLayoutVars>
      </dgm:prSet>
      <dgm:spPr/>
      <dgm:t>
        <a:bodyPr/>
        <a:lstStyle/>
        <a:p>
          <a:endParaRPr lang="ru-RU"/>
        </a:p>
      </dgm:t>
    </dgm:pt>
    <dgm:pt modelId="{2F5A31A7-A808-4387-A558-1334DF3AAFD3}" type="pres">
      <dgm:prSet presAssocID="{3FFE677E-F135-46FA-840A-EFF96C653219}" presName="negativeSpace" presStyleCnt="0"/>
      <dgm:spPr/>
    </dgm:pt>
    <dgm:pt modelId="{8E2F46F6-589D-4D07-94C6-81A77A4FBB61}" type="pres">
      <dgm:prSet presAssocID="{3FFE677E-F135-46FA-840A-EFF96C653219}" presName="childText" presStyleLbl="conFgAcc1" presStyleIdx="2" presStyleCnt="3">
        <dgm:presLayoutVars>
          <dgm:bulletEnabled val="1"/>
        </dgm:presLayoutVars>
      </dgm:prSet>
      <dgm:spPr/>
      <dgm:t>
        <a:bodyPr/>
        <a:lstStyle/>
        <a:p>
          <a:endParaRPr lang="ru-RU"/>
        </a:p>
      </dgm:t>
    </dgm:pt>
  </dgm:ptLst>
  <dgm:cxnLst>
    <dgm:cxn modelId="{CDCF6A0E-35C5-421E-BD6D-F8106167451D}" srcId="{067A2F00-DAC7-4AAB-BADF-6DE94CEFE100}" destId="{3FFE677E-F135-46FA-840A-EFF96C653219}" srcOrd="2" destOrd="0" parTransId="{DAA35D58-328A-4A32-AEFE-B2678CBBC8EE}" sibTransId="{C8F78AB6-8B23-44E6-A7E2-27D9F4C5BA4C}"/>
    <dgm:cxn modelId="{66759756-2DF5-4CF2-A62D-F075220B70D6}" type="presOf" srcId="{716CE147-43F5-4CD8-8ADF-498AE0B57086}" destId="{D67F1B8D-3673-42C0-96BD-BC7CB1A77810}" srcOrd="1" destOrd="0" presId="urn:microsoft.com/office/officeart/2005/8/layout/list1"/>
    <dgm:cxn modelId="{18012C44-B82E-496D-A249-A09E32894DB3}" type="presOf" srcId="{4DA8A970-CCED-4BE2-AF27-ECA5310F60AB}" destId="{5434A738-28AB-4AE7-A72B-77AE784081AC}" srcOrd="0" destOrd="0" presId="urn:microsoft.com/office/officeart/2005/8/layout/list1"/>
    <dgm:cxn modelId="{0EC6485C-9513-40D5-A00F-03111E9A84AA}" srcId="{3FFE677E-F135-46FA-840A-EFF96C653219}" destId="{EB39A719-27F7-489F-A245-80A59E0A18F8}" srcOrd="0" destOrd="0" parTransId="{6130F904-B787-4320-8E47-0FDC105BFCC1}" sibTransId="{0663B5D4-C993-469D-A0C7-42AEE82F8428}"/>
    <dgm:cxn modelId="{BC0D6633-8AC9-442B-8A1C-657AEECA616E}" type="presOf" srcId="{716CE147-43F5-4CD8-8ADF-498AE0B57086}" destId="{A1898059-14C2-49AC-9734-D61DB55D8E41}" srcOrd="0" destOrd="0" presId="urn:microsoft.com/office/officeart/2005/8/layout/list1"/>
    <dgm:cxn modelId="{4525EBC4-0054-452E-881E-F12F8D9FCFAC}" type="presOf" srcId="{A5E4F393-D10E-4CC5-A032-1B98177FF23E}" destId="{5434A738-28AB-4AE7-A72B-77AE784081AC}" srcOrd="0" destOrd="1" presId="urn:microsoft.com/office/officeart/2005/8/layout/list1"/>
    <dgm:cxn modelId="{583CE857-CBE3-47BC-8AC1-E003BA710AA5}" srcId="{DD276CEF-6221-4AB6-A566-0D742CDF3B78}" destId="{4DA8A970-CCED-4BE2-AF27-ECA5310F60AB}" srcOrd="0" destOrd="0" parTransId="{95230112-5A71-4587-BC75-4042794AACDD}" sibTransId="{46F1C8B2-952A-45EA-A2F1-C2CBE8481A80}"/>
    <dgm:cxn modelId="{D65DF6A7-CA72-40BC-9328-24079959596B}" type="presOf" srcId="{067A2F00-DAC7-4AAB-BADF-6DE94CEFE100}" destId="{30BDC8D2-EB2F-4006-8AF2-02D4F752EB6B}" srcOrd="0" destOrd="0" presId="urn:microsoft.com/office/officeart/2005/8/layout/list1"/>
    <dgm:cxn modelId="{67E5657E-6FE6-4A8C-80FA-EFF5A2B81194}" type="presOf" srcId="{EB39A719-27F7-489F-A245-80A59E0A18F8}" destId="{8E2F46F6-589D-4D07-94C6-81A77A4FBB61}" srcOrd="0" destOrd="0" presId="urn:microsoft.com/office/officeart/2005/8/layout/list1"/>
    <dgm:cxn modelId="{77D3218A-653F-41AF-AE88-8484A79A408C}" type="presOf" srcId="{3FFE677E-F135-46FA-840A-EFF96C653219}" destId="{D0D0B2E5-469E-44C4-89C8-6D0680C05911}" srcOrd="1" destOrd="0" presId="urn:microsoft.com/office/officeart/2005/8/layout/list1"/>
    <dgm:cxn modelId="{782E1EAA-8178-4433-8227-6B9049E7C3D9}" type="presOf" srcId="{DD276CEF-6221-4AB6-A566-0D742CDF3B78}" destId="{2E917A31-3493-4C96-9316-6AB8165CDF9A}" srcOrd="0" destOrd="0" presId="urn:microsoft.com/office/officeart/2005/8/layout/list1"/>
    <dgm:cxn modelId="{86B9194E-9C01-411E-9FC9-0FDBB33AE672}" srcId="{716CE147-43F5-4CD8-8ADF-498AE0B57086}" destId="{8F802D1C-95CC-4390-851F-0087B824518B}" srcOrd="0" destOrd="0" parTransId="{35E05CC4-BBD0-483C-A4DF-D791C013C5EF}" sibTransId="{39700B52-D03E-436F-8B6E-A20068DB202B}"/>
    <dgm:cxn modelId="{CECE3D23-177F-4125-8E7C-BFBEB1B401D5}" srcId="{067A2F00-DAC7-4AAB-BADF-6DE94CEFE100}" destId="{716CE147-43F5-4CD8-8ADF-498AE0B57086}" srcOrd="0" destOrd="0" parTransId="{4B373611-4182-4646-A2E1-8BB408968D93}" sibTransId="{81967BDA-2F5B-485D-9EC3-B8C562679F66}"/>
    <dgm:cxn modelId="{0A4C8E4A-F223-4858-9DD3-598CB6E1E1DC}" type="presOf" srcId="{3FFE677E-F135-46FA-840A-EFF96C653219}" destId="{964C24AB-8B2A-4475-A584-BBDF4DE6EAB6}" srcOrd="0" destOrd="0" presId="urn:microsoft.com/office/officeart/2005/8/layout/list1"/>
    <dgm:cxn modelId="{58870362-9FC2-4391-8EF1-04D77D714730}" type="presOf" srcId="{DD276CEF-6221-4AB6-A566-0D742CDF3B78}" destId="{E3F7A515-5AD3-408F-B75B-CAC24017F2FF}" srcOrd="1" destOrd="0" presId="urn:microsoft.com/office/officeart/2005/8/layout/list1"/>
    <dgm:cxn modelId="{93F9EEF7-5A39-4091-A345-7918AE1C5B44}" srcId="{DD276CEF-6221-4AB6-A566-0D742CDF3B78}" destId="{A5E4F393-D10E-4CC5-A032-1B98177FF23E}" srcOrd="1" destOrd="0" parTransId="{76676AA7-A98D-4511-B453-8FA83B0065D1}" sibTransId="{FD02CB5E-E83C-44F5-B174-DFF647C4F935}"/>
    <dgm:cxn modelId="{EAA67DD2-D9B5-4C8A-B717-046DAF270CF0}" type="presOf" srcId="{8F802D1C-95CC-4390-851F-0087B824518B}" destId="{AE4B10F6-3E61-4551-B7FB-640D7F426FB1}" srcOrd="0" destOrd="0" presId="urn:microsoft.com/office/officeart/2005/8/layout/list1"/>
    <dgm:cxn modelId="{B28B74D0-574D-490D-9BFB-D88E86F01999}" srcId="{067A2F00-DAC7-4AAB-BADF-6DE94CEFE100}" destId="{DD276CEF-6221-4AB6-A566-0D742CDF3B78}" srcOrd="1" destOrd="0" parTransId="{A34EF2BA-48AD-4155-9F5A-84D8BB824BE6}" sibTransId="{7525B3AF-E21C-44D1-B68E-1D210DA79E38}"/>
    <dgm:cxn modelId="{14159BE7-F9AA-48C8-8A19-47B5AFBF93C6}" type="presParOf" srcId="{30BDC8D2-EB2F-4006-8AF2-02D4F752EB6B}" destId="{154EC104-B1A3-4BBD-BBBD-8B71A6E04DBB}" srcOrd="0" destOrd="0" presId="urn:microsoft.com/office/officeart/2005/8/layout/list1"/>
    <dgm:cxn modelId="{DFB0EBC4-C0E1-4760-8120-B8EFEF1B372B}" type="presParOf" srcId="{154EC104-B1A3-4BBD-BBBD-8B71A6E04DBB}" destId="{A1898059-14C2-49AC-9734-D61DB55D8E41}" srcOrd="0" destOrd="0" presId="urn:microsoft.com/office/officeart/2005/8/layout/list1"/>
    <dgm:cxn modelId="{E64130B6-C175-4C04-9CDD-CBD97257E7EF}" type="presParOf" srcId="{154EC104-B1A3-4BBD-BBBD-8B71A6E04DBB}" destId="{D67F1B8D-3673-42C0-96BD-BC7CB1A77810}" srcOrd="1" destOrd="0" presId="urn:microsoft.com/office/officeart/2005/8/layout/list1"/>
    <dgm:cxn modelId="{6D4389D2-C348-40FD-BAFF-1C1F49B48AAE}" type="presParOf" srcId="{30BDC8D2-EB2F-4006-8AF2-02D4F752EB6B}" destId="{20CA8A23-A8C4-4329-842C-3F9B0DC202DC}" srcOrd="1" destOrd="0" presId="urn:microsoft.com/office/officeart/2005/8/layout/list1"/>
    <dgm:cxn modelId="{F2484283-8073-48E5-B994-7871D721BDB1}" type="presParOf" srcId="{30BDC8D2-EB2F-4006-8AF2-02D4F752EB6B}" destId="{AE4B10F6-3E61-4551-B7FB-640D7F426FB1}" srcOrd="2" destOrd="0" presId="urn:microsoft.com/office/officeart/2005/8/layout/list1"/>
    <dgm:cxn modelId="{4F5F97C8-EB6F-4346-B669-14DEFEDE09DF}" type="presParOf" srcId="{30BDC8D2-EB2F-4006-8AF2-02D4F752EB6B}" destId="{F5DD18DF-0E19-4C2B-82C3-526206824069}" srcOrd="3" destOrd="0" presId="urn:microsoft.com/office/officeart/2005/8/layout/list1"/>
    <dgm:cxn modelId="{491922D5-937F-4739-AD70-099007A5923B}" type="presParOf" srcId="{30BDC8D2-EB2F-4006-8AF2-02D4F752EB6B}" destId="{DD01F9F3-CE55-476B-B71F-DB78C7DB4B7E}" srcOrd="4" destOrd="0" presId="urn:microsoft.com/office/officeart/2005/8/layout/list1"/>
    <dgm:cxn modelId="{F217D954-C146-488B-AF14-9C8930BB714D}" type="presParOf" srcId="{DD01F9F3-CE55-476B-B71F-DB78C7DB4B7E}" destId="{2E917A31-3493-4C96-9316-6AB8165CDF9A}" srcOrd="0" destOrd="0" presId="urn:microsoft.com/office/officeart/2005/8/layout/list1"/>
    <dgm:cxn modelId="{781F11F5-35D7-4706-BA10-EAB71080F78C}" type="presParOf" srcId="{DD01F9F3-CE55-476B-B71F-DB78C7DB4B7E}" destId="{E3F7A515-5AD3-408F-B75B-CAC24017F2FF}" srcOrd="1" destOrd="0" presId="urn:microsoft.com/office/officeart/2005/8/layout/list1"/>
    <dgm:cxn modelId="{8F38D068-0868-4AA5-AF20-D7AD1D97269E}" type="presParOf" srcId="{30BDC8D2-EB2F-4006-8AF2-02D4F752EB6B}" destId="{20D1A13D-01B8-480E-A849-B8FF0A107B24}" srcOrd="5" destOrd="0" presId="urn:microsoft.com/office/officeart/2005/8/layout/list1"/>
    <dgm:cxn modelId="{59B094D3-31EC-45B0-98CF-F54E50D75031}" type="presParOf" srcId="{30BDC8D2-EB2F-4006-8AF2-02D4F752EB6B}" destId="{5434A738-28AB-4AE7-A72B-77AE784081AC}" srcOrd="6" destOrd="0" presId="urn:microsoft.com/office/officeart/2005/8/layout/list1"/>
    <dgm:cxn modelId="{042FE486-FA23-4DE6-A9FC-FE07FFBE031F}" type="presParOf" srcId="{30BDC8D2-EB2F-4006-8AF2-02D4F752EB6B}" destId="{68D1A986-7842-4935-B6E8-4D63A0A8DE5F}" srcOrd="7" destOrd="0" presId="urn:microsoft.com/office/officeart/2005/8/layout/list1"/>
    <dgm:cxn modelId="{86415290-3A94-4154-91ED-F7304EDD9040}" type="presParOf" srcId="{30BDC8D2-EB2F-4006-8AF2-02D4F752EB6B}" destId="{96F7A068-312D-4FEF-A497-768050B2135D}" srcOrd="8" destOrd="0" presId="urn:microsoft.com/office/officeart/2005/8/layout/list1"/>
    <dgm:cxn modelId="{6CDFCE6F-FBFF-461A-92E7-B0724915F74B}" type="presParOf" srcId="{96F7A068-312D-4FEF-A497-768050B2135D}" destId="{964C24AB-8B2A-4475-A584-BBDF4DE6EAB6}" srcOrd="0" destOrd="0" presId="urn:microsoft.com/office/officeart/2005/8/layout/list1"/>
    <dgm:cxn modelId="{1F8A30C8-FA57-42D5-994C-C30357AF51AD}" type="presParOf" srcId="{96F7A068-312D-4FEF-A497-768050B2135D}" destId="{D0D0B2E5-469E-44C4-89C8-6D0680C05911}" srcOrd="1" destOrd="0" presId="urn:microsoft.com/office/officeart/2005/8/layout/list1"/>
    <dgm:cxn modelId="{EAFB5A12-ED88-4AD4-9658-4CD04AD7E5C4}" type="presParOf" srcId="{30BDC8D2-EB2F-4006-8AF2-02D4F752EB6B}" destId="{2F5A31A7-A808-4387-A558-1334DF3AAFD3}" srcOrd="9" destOrd="0" presId="urn:microsoft.com/office/officeart/2005/8/layout/list1"/>
    <dgm:cxn modelId="{EC6AC91E-8E63-4E38-BFA1-08924C2A62CC}" type="presParOf" srcId="{30BDC8D2-EB2F-4006-8AF2-02D4F752EB6B}" destId="{8E2F46F6-589D-4D07-94C6-81A77A4FBB61}" srcOrd="10"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4EE4DC2F-6B92-41F4-A5D9-E6AFDAFE88F7}" type="datetimeFigureOut">
              <a:rPr lang="ru-RU" smtClean="0"/>
              <a:pPr/>
              <a:t>04.06.2014</a:t>
            </a:fld>
            <a:endParaRPr lang="ru-RU"/>
          </a:p>
        </p:txBody>
      </p:sp>
      <p:sp>
        <p:nvSpPr>
          <p:cNvPr id="4" name="Нижний колонтитул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5F200FFC-3CF2-419B-9241-9C1345FB4283}"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1"/>
            <a:ext cx="10801350" cy="7561263"/>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F9C4C24-6DF2-4111-BFDF-76D031903A14}" type="datetimeFigureOut">
              <a:rPr lang="ru-RU" smtClean="0"/>
              <a:pPr/>
              <a:t>04.06.2014</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5913AB0-3DAA-4E0C-847F-A95B6383ECC7}" type="slidenum">
              <a:rPr lang="ru-RU" smtClean="0"/>
              <a:pPr/>
              <a:t>‹#›</a:t>
            </a:fld>
            <a:endParaRPr lang="ru-RU"/>
          </a:p>
        </p:txBody>
      </p:sp>
      <p:grpSp>
        <p:nvGrpSpPr>
          <p:cNvPr id="8" name="Group 7"/>
          <p:cNvGrpSpPr/>
          <p:nvPr/>
        </p:nvGrpSpPr>
        <p:grpSpPr>
          <a:xfrm>
            <a:off x="1410534" y="3183635"/>
            <a:ext cx="8007823" cy="923330"/>
            <a:chOff x="1172584" y="1381459"/>
            <a:chExt cx="6779110" cy="837452"/>
          </a:xfrm>
          <a:effectLst>
            <a:outerShdw blurRad="38100" dist="12700" dir="16200000" rotWithShape="0">
              <a:prstClr val="black">
                <a:alpha val="30000"/>
              </a:prstClr>
            </a:outerShdw>
          </a:effectLst>
        </p:grpSpPr>
        <p:sp>
          <p:nvSpPr>
            <p:cNvPr id="9" name="TextBox 8"/>
            <p:cNvSpPr txBox="1"/>
            <p:nvPr/>
          </p:nvSpPr>
          <p:spPr>
            <a:xfrm>
              <a:off x="4147073" y="1381459"/>
              <a:ext cx="757717" cy="837452"/>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97824" y="1530046"/>
            <a:ext cx="8005707" cy="1909590"/>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620205" y="4154243"/>
            <a:ext cx="7560945" cy="1932323"/>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913AB0-3DAA-4E0C-847F-A95B6383ECC7}" type="slidenum">
              <a:rPr lang="ru-RU" smtClean="0"/>
              <a:pPr/>
              <a:t>‹#›</a:t>
            </a:fld>
            <a:endParaRPr lang="ru-RU"/>
          </a:p>
        </p:txBody>
      </p:sp>
      <p:grpSp>
        <p:nvGrpSpPr>
          <p:cNvPr id="11" name="Group 10"/>
          <p:cNvGrpSpPr/>
          <p:nvPr/>
        </p:nvGrpSpPr>
        <p:grpSpPr>
          <a:xfrm>
            <a:off x="1385117" y="1534984"/>
            <a:ext cx="8007823" cy="923330"/>
            <a:chOff x="1172584" y="1381459"/>
            <a:chExt cx="6779110" cy="837452"/>
          </a:xfrm>
        </p:grpSpPr>
        <p:sp>
          <p:nvSpPr>
            <p:cNvPr id="15" name="TextBox 14"/>
            <p:cNvSpPr txBox="1"/>
            <p:nvPr/>
          </p:nvSpPr>
          <p:spPr>
            <a:xfrm>
              <a:off x="4147073" y="1381459"/>
              <a:ext cx="757717" cy="837452"/>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93003" y="616765"/>
            <a:ext cx="1982365" cy="6137616"/>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13280" y="937004"/>
            <a:ext cx="6506227" cy="553899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913AB0-3DAA-4E0C-847F-A95B6383ECC7}" type="slidenum">
              <a:rPr lang="ru-RU" smtClean="0"/>
              <a:pPr/>
              <a:t>‹#›</a:t>
            </a:fld>
            <a:endParaRPr lang="ru-RU"/>
          </a:p>
        </p:txBody>
      </p:sp>
      <p:grpSp>
        <p:nvGrpSpPr>
          <p:cNvPr id="11" name="Group 10"/>
          <p:cNvGrpSpPr/>
          <p:nvPr/>
        </p:nvGrpSpPr>
        <p:grpSpPr>
          <a:xfrm rot="5400000">
            <a:off x="4833218" y="3214168"/>
            <a:ext cx="6042124" cy="942162"/>
            <a:chOff x="1815339" y="1444326"/>
            <a:chExt cx="5480154" cy="797597"/>
          </a:xfrm>
        </p:grpSpPr>
        <p:sp>
          <p:nvSpPr>
            <p:cNvPr id="12" name="TextBox 11"/>
            <p:cNvSpPr txBox="1"/>
            <p:nvPr/>
          </p:nvSpPr>
          <p:spPr>
            <a:xfrm>
              <a:off x="4187863" y="1444326"/>
              <a:ext cx="795579" cy="7975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913AB0-3DAA-4E0C-847F-A95B6383ECC7}" type="slidenum">
              <a:rPr lang="ru-RU" smtClean="0"/>
              <a:pPr/>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385117" y="1534984"/>
            <a:ext cx="8007823" cy="923330"/>
            <a:chOff x="1172584" y="1381459"/>
            <a:chExt cx="6779110" cy="837452"/>
          </a:xfrm>
        </p:grpSpPr>
        <p:sp>
          <p:nvSpPr>
            <p:cNvPr id="13" name="TextBox 12"/>
            <p:cNvSpPr txBox="1"/>
            <p:nvPr/>
          </p:nvSpPr>
          <p:spPr>
            <a:xfrm>
              <a:off x="4147073" y="1381459"/>
              <a:ext cx="757717" cy="837452"/>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1"/>
            <a:ext cx="10801350" cy="7561263"/>
          </a:xfrm>
          <a:prstGeom prst="rect">
            <a:avLst/>
          </a:prstGeom>
        </p:spPr>
      </p:pic>
      <p:grpSp>
        <p:nvGrpSpPr>
          <p:cNvPr id="7" name="Group 7"/>
          <p:cNvGrpSpPr/>
          <p:nvPr/>
        </p:nvGrpSpPr>
        <p:grpSpPr>
          <a:xfrm>
            <a:off x="1385117" y="3183690"/>
            <a:ext cx="8007823" cy="923330"/>
            <a:chOff x="1172584" y="1381459"/>
            <a:chExt cx="6779110" cy="837452"/>
          </a:xfrm>
        </p:grpSpPr>
        <p:sp>
          <p:nvSpPr>
            <p:cNvPr id="9" name="TextBox 8"/>
            <p:cNvSpPr txBox="1"/>
            <p:nvPr/>
          </p:nvSpPr>
          <p:spPr>
            <a:xfrm>
              <a:off x="4147073" y="1381459"/>
              <a:ext cx="757717" cy="837452"/>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815113" y="1328412"/>
            <a:ext cx="9160254" cy="2106653"/>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5988" y="4153643"/>
            <a:ext cx="9136670" cy="1654025"/>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913AB0-3DAA-4E0C-847F-A95B6383ECC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913AB0-3DAA-4E0C-847F-A95B6383ECC7}" type="slidenum">
              <a:rPr lang="ru-RU" smtClean="0"/>
              <a:pPr/>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385117" y="1534984"/>
            <a:ext cx="8007823" cy="923330"/>
            <a:chOff x="1172584" y="1381459"/>
            <a:chExt cx="6779110" cy="837452"/>
          </a:xfrm>
        </p:grpSpPr>
        <p:sp>
          <p:nvSpPr>
            <p:cNvPr id="14" name="TextBox 13"/>
            <p:cNvSpPr txBox="1"/>
            <p:nvPr/>
          </p:nvSpPr>
          <p:spPr>
            <a:xfrm>
              <a:off x="4147073" y="1381459"/>
              <a:ext cx="757717" cy="837452"/>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810102" y="2470014"/>
            <a:ext cx="4493361" cy="427463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5487087" y="2470014"/>
            <a:ext cx="4493361" cy="427463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242157" y="2470013"/>
            <a:ext cx="4066389" cy="725881"/>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13279" y="3249860"/>
            <a:ext cx="4493361" cy="349834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08975" y="2470013"/>
            <a:ext cx="4072109" cy="725881"/>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486939" y="3246303"/>
            <a:ext cx="4488429" cy="349834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5913AB0-3DAA-4E0C-847F-A95B6383ECC7}" type="slidenum">
              <a:rPr lang="ru-RU" smtClean="0"/>
              <a:pPr/>
              <a:t>‹#›</a:t>
            </a:fld>
            <a:endParaRPr lang="ru-RU"/>
          </a:p>
        </p:txBody>
      </p:sp>
      <p:grpSp>
        <p:nvGrpSpPr>
          <p:cNvPr id="14" name="Group 13"/>
          <p:cNvGrpSpPr/>
          <p:nvPr/>
        </p:nvGrpSpPr>
        <p:grpSpPr>
          <a:xfrm>
            <a:off x="1385117" y="1534984"/>
            <a:ext cx="8007823" cy="923330"/>
            <a:chOff x="1172584" y="1381459"/>
            <a:chExt cx="6779110" cy="837452"/>
          </a:xfrm>
        </p:grpSpPr>
        <p:sp>
          <p:nvSpPr>
            <p:cNvPr id="16" name="TextBox 15"/>
            <p:cNvSpPr txBox="1"/>
            <p:nvPr/>
          </p:nvSpPr>
          <p:spPr>
            <a:xfrm>
              <a:off x="4147073" y="1381459"/>
              <a:ext cx="757717" cy="837452"/>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5913AB0-3DAA-4E0C-847F-A95B6383ECC7}" type="slidenum">
              <a:rPr lang="ru-RU" smtClean="0"/>
              <a:pPr/>
              <a:t>‹#›</a:t>
            </a:fld>
            <a:endParaRPr lang="ru-RU"/>
          </a:p>
        </p:txBody>
      </p:sp>
      <p:grpSp>
        <p:nvGrpSpPr>
          <p:cNvPr id="10" name="Group 9"/>
          <p:cNvGrpSpPr/>
          <p:nvPr/>
        </p:nvGrpSpPr>
        <p:grpSpPr>
          <a:xfrm>
            <a:off x="1385117" y="1534984"/>
            <a:ext cx="8007823" cy="923330"/>
            <a:chOff x="1172584" y="1381459"/>
            <a:chExt cx="6779110" cy="837452"/>
          </a:xfrm>
        </p:grpSpPr>
        <p:sp>
          <p:nvSpPr>
            <p:cNvPr id="14" name="TextBox 13"/>
            <p:cNvSpPr txBox="1"/>
            <p:nvPr/>
          </p:nvSpPr>
          <p:spPr>
            <a:xfrm>
              <a:off x="4147073" y="1381459"/>
              <a:ext cx="757717" cy="837452"/>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5913AB0-3DAA-4E0C-847F-A95B6383ECC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7098" y="1850290"/>
            <a:ext cx="4042808" cy="2080418"/>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817428" y="616765"/>
            <a:ext cx="4862813" cy="6137616"/>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47098" y="3973373"/>
            <a:ext cx="4030101" cy="2775427"/>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913AB0-3DAA-4E0C-847F-A95B6383ECC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00571" y="5147592"/>
            <a:ext cx="9174794" cy="710843"/>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579606" y="735361"/>
            <a:ext cx="5637109" cy="3966980"/>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13280" y="5870295"/>
            <a:ext cx="9162087" cy="88739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F9C4C24-6DF2-4111-BFDF-76D031903A14}" type="datetimeFigureOut">
              <a:rPr lang="ru-RU" smtClean="0"/>
              <a:pPr/>
              <a:t>04.06.2014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913AB0-3DAA-4E0C-847F-A95B6383ECC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
            <a:ext cx="10801350" cy="7561263"/>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13280" y="628625"/>
            <a:ext cx="9162086" cy="116236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5987" y="2478909"/>
            <a:ext cx="9149378" cy="427547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25697" y="6793279"/>
            <a:ext cx="2520315" cy="402567"/>
          </a:xfrm>
          <a:prstGeom prst="rect">
            <a:avLst/>
          </a:prstGeom>
        </p:spPr>
        <p:txBody>
          <a:bodyPr vert="horz" lIns="91440" tIns="45720" rIns="91440" bIns="45720" rtlCol="0" anchor="ctr"/>
          <a:lstStyle>
            <a:lvl1pPr algn="l">
              <a:defRPr sz="1200">
                <a:solidFill>
                  <a:schemeClr val="tx2"/>
                </a:solidFill>
              </a:defRPr>
            </a:lvl1pPr>
          </a:lstStyle>
          <a:p>
            <a:fld id="{3F9C4C24-6DF2-4111-BFDF-76D031903A14}" type="datetimeFigureOut">
              <a:rPr lang="ru-RU" smtClean="0"/>
              <a:pPr/>
              <a:t>04.06.2014</a:t>
            </a:fld>
            <a:endParaRPr lang="ru-RU"/>
          </a:p>
        </p:txBody>
      </p:sp>
      <p:sp>
        <p:nvSpPr>
          <p:cNvPr id="5" name="Footer Placeholder 4"/>
          <p:cNvSpPr>
            <a:spLocks noGrp="1"/>
          </p:cNvSpPr>
          <p:nvPr>
            <p:ph type="ftr" sz="quarter" idx="3"/>
          </p:nvPr>
        </p:nvSpPr>
        <p:spPr>
          <a:xfrm>
            <a:off x="3690464" y="6793279"/>
            <a:ext cx="3420427" cy="402567"/>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7842630" y="6793279"/>
            <a:ext cx="2520315" cy="402567"/>
          </a:xfrm>
          <a:prstGeom prst="rect">
            <a:avLst/>
          </a:prstGeom>
        </p:spPr>
        <p:txBody>
          <a:bodyPr vert="horz" lIns="91440" tIns="45720" rIns="91440" bIns="45720" rtlCol="0" anchor="ctr"/>
          <a:lstStyle>
            <a:lvl1pPr algn="r">
              <a:defRPr sz="1200">
                <a:solidFill>
                  <a:schemeClr val="tx2"/>
                </a:solidFill>
              </a:defRPr>
            </a:lvl1pPr>
          </a:lstStyle>
          <a:p>
            <a:fld id="{65913AB0-3DAA-4E0C-847F-A95B6383ECC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Tvist(1).jpg"/>
          <p:cNvPicPr>
            <a:picLocks noGrp="1" noChangeAspect="1"/>
          </p:cNvPicPr>
          <p:nvPr>
            <p:ph idx="1"/>
          </p:nvPr>
        </p:nvPicPr>
        <p:blipFill>
          <a:blip r:embed="rId2" cstate="print">
            <a:clrChange>
              <a:clrFrom>
                <a:srgbClr val="620001"/>
              </a:clrFrom>
              <a:clrTo>
                <a:srgbClr val="620001">
                  <a:alpha val="0"/>
                </a:srgbClr>
              </a:clrTo>
            </a:clrChange>
            <a:lum/>
          </a:blip>
          <a:stretch>
            <a:fillRect/>
          </a:stretch>
        </p:blipFill>
        <p:spPr>
          <a:xfrm>
            <a:off x="0" y="1044327"/>
            <a:ext cx="10801349" cy="6516936"/>
          </a:xfrm>
        </p:spPr>
      </p:pic>
      <p:sp>
        <p:nvSpPr>
          <p:cNvPr id="3" name="Заголовок 2"/>
          <p:cNvSpPr>
            <a:spLocks noGrp="1"/>
          </p:cNvSpPr>
          <p:nvPr>
            <p:ph type="title"/>
          </p:nvPr>
        </p:nvSpPr>
        <p:spPr>
          <a:xfrm>
            <a:off x="648147" y="252239"/>
            <a:ext cx="9162086" cy="1162360"/>
          </a:xfrm>
        </p:spPr>
        <p:txBody>
          <a:bodyPr/>
          <a:lstStyle/>
          <a:p>
            <a:r>
              <a:rPr lang="ru-RU" sz="3600" b="1" dirty="0" smtClean="0">
                <a:latin typeface="Monotype Corsiva" pitchFamily="66" charset="0"/>
              </a:rPr>
              <a:t>Проект по литературе на тему:</a:t>
            </a:r>
            <a:br>
              <a:rPr lang="ru-RU" sz="3600" b="1" dirty="0" smtClean="0">
                <a:latin typeface="Monotype Corsiva" pitchFamily="66" charset="0"/>
              </a:rPr>
            </a:br>
            <a:r>
              <a:rPr lang="ru-RU" sz="3600" b="1" dirty="0" smtClean="0">
                <a:latin typeface="Monotype Corsiva" pitchFamily="66" charset="0"/>
              </a:rPr>
              <a:t>« Ч. Диккенс «Приключения Оливера Твиста»</a:t>
            </a:r>
            <a:endParaRPr lang="ru-RU" sz="3600" b="1" dirty="0">
              <a:latin typeface="Monotype Corsiva" pitchFamily="66" charset="0"/>
            </a:endParaRPr>
          </a:p>
        </p:txBody>
      </p:sp>
      <p:sp>
        <p:nvSpPr>
          <p:cNvPr id="5" name="TextBox 4"/>
          <p:cNvSpPr txBox="1"/>
          <p:nvPr/>
        </p:nvSpPr>
        <p:spPr>
          <a:xfrm>
            <a:off x="1152203" y="3564607"/>
            <a:ext cx="4464496" cy="1292662"/>
          </a:xfrm>
          <a:prstGeom prst="rect">
            <a:avLst/>
          </a:prstGeom>
          <a:noFill/>
        </p:spPr>
        <p:txBody>
          <a:bodyPr wrap="square" rtlCol="0">
            <a:spAutoFit/>
          </a:bodyPr>
          <a:lstStyle/>
          <a:p>
            <a:endParaRPr lang="ru-RU" dirty="0" smtClean="0"/>
          </a:p>
          <a:p>
            <a:endParaRPr lang="ru-RU" sz="2000" dirty="0" smtClean="0">
              <a:solidFill>
                <a:schemeClr val="tx2"/>
              </a:solidFill>
            </a:endParaRPr>
          </a:p>
          <a:p>
            <a:endParaRPr lang="ru-RU" sz="2000" dirty="0" smtClean="0">
              <a:solidFill>
                <a:schemeClr val="tx2"/>
              </a:solidFill>
            </a:endParaRPr>
          </a:p>
          <a:p>
            <a:r>
              <a:rPr lang="ru-RU" sz="2000" dirty="0" smtClean="0">
                <a:solidFill>
                  <a:schemeClr val="tx2"/>
                </a:solidFill>
                <a:latin typeface="Monotype Corsiva" pitchFamily="66" charset="0"/>
              </a:rPr>
              <a:t>Выполнили</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825499" y="2268463"/>
          <a:ext cx="9399711"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lstStyle/>
          <a:p>
            <a:r>
              <a:rPr lang="ru-RU" sz="3200" dirty="0" smtClean="0"/>
              <a:t>Творческое достояние</a:t>
            </a:r>
            <a:endParaRPr lang="ru-RU"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450px-The_Writings_of_Charles_Dickens_v4_frontispiece_(p173)_(color).jpg"/>
          <p:cNvPicPr>
            <a:picLocks noChangeAspect="1"/>
          </p:cNvPicPr>
          <p:nvPr/>
        </p:nvPicPr>
        <p:blipFill>
          <a:blip r:embed="rId2" cstate="print">
            <a:clrChange>
              <a:clrFrom>
                <a:srgbClr val="E8E0DD"/>
              </a:clrFrom>
              <a:clrTo>
                <a:srgbClr val="E8E0DD">
                  <a:alpha val="0"/>
                </a:srgbClr>
              </a:clrTo>
            </a:clrChange>
            <a:lum bright="20000"/>
          </a:blip>
          <a:stretch>
            <a:fillRect/>
          </a:stretch>
        </p:blipFill>
        <p:spPr>
          <a:xfrm>
            <a:off x="576139" y="2268463"/>
            <a:ext cx="9649072" cy="5292800"/>
          </a:xfrm>
          <a:prstGeom prst="rect">
            <a:avLst/>
          </a:prstGeom>
        </p:spPr>
      </p:pic>
      <p:sp>
        <p:nvSpPr>
          <p:cNvPr id="2" name="Содержимое 1"/>
          <p:cNvSpPr>
            <a:spLocks noGrp="1"/>
          </p:cNvSpPr>
          <p:nvPr>
            <p:ph idx="1"/>
          </p:nvPr>
        </p:nvSpPr>
        <p:spPr>
          <a:xfrm>
            <a:off x="648147" y="2268463"/>
            <a:ext cx="9505056" cy="4896544"/>
          </a:xfrm>
        </p:spPr>
        <p:txBody>
          <a:bodyPr anchor="t">
            <a:noAutofit/>
          </a:bodyPr>
          <a:lstStyle/>
          <a:p>
            <a:endParaRPr lang="ru-RU" sz="1200" dirty="0" smtClean="0"/>
          </a:p>
          <a:p>
            <a:endParaRPr lang="ru-RU" sz="1200" b="1" dirty="0" smtClean="0"/>
          </a:p>
          <a:p>
            <a:pPr>
              <a:buNone/>
            </a:pPr>
            <a:r>
              <a:rPr lang="ru-RU" sz="1200" b="1" dirty="0" smtClean="0"/>
              <a:t>Приключения Оливера Твиста </a:t>
            </a:r>
            <a:r>
              <a:rPr lang="en-US" sz="1200" dirty="0" smtClean="0"/>
              <a:t>— </a:t>
            </a:r>
            <a:r>
              <a:rPr lang="ru-RU" sz="1200" dirty="0" smtClean="0"/>
              <a:t>второй роман Чарльза Диккенса и первый в английской литературе, главным героем которого стал ребёнок.</a:t>
            </a:r>
          </a:p>
          <a:p>
            <a:pPr>
              <a:buNone/>
            </a:pPr>
            <a:r>
              <a:rPr lang="ru-RU" sz="1400" b="1" dirty="0" smtClean="0"/>
              <a:t>Сюжет :</a:t>
            </a:r>
          </a:p>
          <a:p>
            <a:pPr>
              <a:buNone/>
            </a:pPr>
            <a:r>
              <a:rPr lang="ru-RU" sz="1200" dirty="0" smtClean="0"/>
              <a:t>Оливер Твист — мальчик, мать которого умерла при родах в работном доме. Он растёт в сиротском приюте при местном приходе, средства которого крайне скудны. Голодающие сверстники заставляют его попросить добавки к обеду. За эту строптивость начальство сбывает его в контору гробовщика, где Оливер подвергается издевательствам старшего подмастерья.</a:t>
            </a:r>
          </a:p>
          <a:p>
            <a:pPr>
              <a:buNone/>
            </a:pPr>
            <a:r>
              <a:rPr lang="ru-RU" sz="1200" dirty="0" smtClean="0"/>
              <a:t>После драки с подмастерьем Оливер бежит в Лондон, где попадает в шайку юного карманника по прозвищу Ловкий Плут. Логовом преступников верховодит хитрый и коварный еврей </a:t>
            </a:r>
            <a:r>
              <a:rPr lang="ru-RU" sz="1200" dirty="0" err="1" smtClean="0"/>
              <a:t>Феджин</a:t>
            </a:r>
            <a:r>
              <a:rPr lang="ru-RU" sz="1200" dirty="0" smtClean="0"/>
              <a:t> (</a:t>
            </a:r>
            <a:r>
              <a:rPr lang="ru-RU" sz="1200" dirty="0" err="1" smtClean="0"/>
              <a:t>Фейгин</a:t>
            </a:r>
            <a:r>
              <a:rPr lang="ru-RU" sz="1200" dirty="0" smtClean="0"/>
              <a:t>). Туда же наведывается хладнокровный убийца и грабитель Билл Сайкс. Его 17-летняя подружка Нэнси видит в Оливере родственную душу и проявляет к нему доброту.</a:t>
            </a:r>
          </a:p>
          <a:p>
            <a:pPr>
              <a:buNone/>
            </a:pPr>
            <a:r>
              <a:rPr lang="ru-RU" sz="1200" dirty="0" smtClean="0"/>
              <a:t>В планы преступников входит обучение Оливера ремеслу карманника, однако после сорвавшегося ограбления мальчик попадает в дом добродетельного джентльмена — мистера </a:t>
            </a:r>
            <a:r>
              <a:rPr lang="ru-RU" sz="1200" dirty="0" err="1" smtClean="0"/>
              <a:t>Браунлоу</a:t>
            </a:r>
            <a:r>
              <a:rPr lang="ru-RU" sz="1200" dirty="0" smtClean="0"/>
              <a:t>, который со временем начинает подозревать, что Оливер — сын его друга. Сайкс и Нэнси возвращают Оливера в мир преступного подполья с тем, чтобы он принял участие в ограблении.</a:t>
            </a:r>
          </a:p>
          <a:p>
            <a:pPr>
              <a:buNone/>
            </a:pPr>
            <a:r>
              <a:rPr lang="ru-RU" sz="1200" dirty="0" smtClean="0"/>
              <a:t>Как выясняется, за </a:t>
            </a:r>
            <a:r>
              <a:rPr lang="ru-RU" sz="1200" dirty="0" err="1" smtClean="0"/>
              <a:t>Феджином</a:t>
            </a:r>
            <a:r>
              <a:rPr lang="ru-RU" sz="1200" dirty="0" smtClean="0"/>
              <a:t> стоит </a:t>
            </a:r>
            <a:r>
              <a:rPr lang="ru-RU" sz="1200" dirty="0" err="1" smtClean="0"/>
              <a:t>Монкс</a:t>
            </a:r>
            <a:r>
              <a:rPr lang="ru-RU" sz="1200" dirty="0" smtClean="0"/>
              <a:t> — сводный брат Оливера, который пытается лишить его наследства. После очередной неудачи преступников Оливер попадает сначала в дом мисс Роз </a:t>
            </a:r>
            <a:r>
              <a:rPr lang="ru-RU" sz="1200" dirty="0" err="1" smtClean="0"/>
              <a:t>Мейли</a:t>
            </a:r>
            <a:r>
              <a:rPr lang="ru-RU" sz="1200" dirty="0" smtClean="0"/>
              <a:t>, в конце книги оказывающейся тётей героя. К ним приходит Нэнси с известием о том, что </a:t>
            </a:r>
            <a:r>
              <a:rPr lang="ru-RU" sz="1200" dirty="0" err="1" smtClean="0"/>
              <a:t>Монкс</a:t>
            </a:r>
            <a:r>
              <a:rPr lang="ru-RU" sz="1200" dirty="0" smtClean="0"/>
              <a:t> и </a:t>
            </a:r>
            <a:r>
              <a:rPr lang="ru-RU" sz="1200" dirty="0" err="1" smtClean="0"/>
              <a:t>Феджин</a:t>
            </a:r>
            <a:r>
              <a:rPr lang="ru-RU" sz="1200" dirty="0" smtClean="0"/>
              <a:t> не расстаются с надеждой выкрасть или убить Оливера. И с такой новостью Роз </a:t>
            </a:r>
            <a:r>
              <a:rPr lang="ru-RU" sz="1200" dirty="0" err="1" smtClean="0"/>
              <a:t>Мейли</a:t>
            </a:r>
            <a:r>
              <a:rPr lang="ru-RU" sz="1200" dirty="0" smtClean="0"/>
              <a:t> едет в дом мистера </a:t>
            </a:r>
            <a:r>
              <a:rPr lang="ru-RU" sz="1200" dirty="0" err="1" smtClean="0"/>
              <a:t>Браунлоу</a:t>
            </a:r>
            <a:r>
              <a:rPr lang="ru-RU" sz="1200" dirty="0" smtClean="0"/>
              <a:t>, чтобы разрешить с его помощью эту ситуацию. Затем Оливер возвращается к мистеру </a:t>
            </a:r>
            <a:r>
              <a:rPr lang="ru-RU" sz="1200" dirty="0" err="1" smtClean="0"/>
              <a:t>Браунлоу</a:t>
            </a:r>
            <a:r>
              <a:rPr lang="ru-RU" sz="1200" dirty="0" smtClean="0"/>
              <a:t>.</a:t>
            </a:r>
          </a:p>
          <a:p>
            <a:pPr>
              <a:buNone/>
            </a:pPr>
            <a:r>
              <a:rPr lang="ru-RU" sz="1200" dirty="0" smtClean="0"/>
              <a:t>О визитах Нэнси к мистеру </a:t>
            </a:r>
            <a:r>
              <a:rPr lang="ru-RU" sz="1200" dirty="0" err="1" smtClean="0"/>
              <a:t>Браунлоу</a:t>
            </a:r>
            <a:r>
              <a:rPr lang="ru-RU" sz="1200" dirty="0" smtClean="0"/>
              <a:t> становится известно Сайксу. В припадке гнева злодей убивает несчастную девушку, но вскоре погибает и сам. </a:t>
            </a:r>
            <a:r>
              <a:rPr lang="ru-RU" sz="1200" dirty="0" err="1" smtClean="0"/>
              <a:t>Монксу</a:t>
            </a:r>
            <a:r>
              <a:rPr lang="ru-RU" sz="1200" dirty="0" smtClean="0"/>
              <a:t> приходится открыть свои грязные тайны, смириться с утратой наследства и уехать в Америку, где он умрёт в тюрьме. </a:t>
            </a:r>
            <a:r>
              <a:rPr lang="ru-RU" sz="1200" dirty="0" err="1" smtClean="0"/>
              <a:t>Феджин</a:t>
            </a:r>
            <a:r>
              <a:rPr lang="ru-RU" sz="1200" dirty="0" smtClean="0"/>
              <a:t> попадает на виселицу. Оливер счастливо живёт в доме своего спасителя мистера </a:t>
            </a:r>
            <a:r>
              <a:rPr lang="ru-RU" sz="1200" dirty="0" err="1" smtClean="0"/>
              <a:t>Браунлоу</a:t>
            </a:r>
            <a:r>
              <a:rPr lang="ru-RU" sz="1200" dirty="0" smtClean="0"/>
              <a:t>.</a:t>
            </a:r>
            <a:endParaRPr lang="ru-RU" sz="1200" dirty="0"/>
          </a:p>
        </p:txBody>
      </p:sp>
      <p:sp>
        <p:nvSpPr>
          <p:cNvPr id="3" name="Заголовок 2"/>
          <p:cNvSpPr>
            <a:spLocks noGrp="1"/>
          </p:cNvSpPr>
          <p:nvPr>
            <p:ph type="title"/>
          </p:nvPr>
        </p:nvSpPr>
        <p:spPr>
          <a:xfrm>
            <a:off x="504131" y="684287"/>
            <a:ext cx="9759267" cy="1162360"/>
          </a:xfrm>
        </p:spPr>
        <p:txBody>
          <a:bodyPr/>
          <a:lstStyle/>
          <a:p>
            <a:r>
              <a:rPr lang="ru-RU" sz="3200" dirty="0" smtClean="0"/>
              <a:t>Сюжет романа «Приключения Оливера Твиста»</a:t>
            </a:r>
            <a:endParaRPr lang="ru-RU"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60115" y="2478909"/>
            <a:ext cx="9937104" cy="4614090"/>
          </a:xfrm>
        </p:spPr>
        <p:txBody>
          <a:bodyPr>
            <a:normAutofit lnSpcReduction="10000"/>
          </a:bodyPr>
          <a:lstStyle/>
          <a:p>
            <a:pPr>
              <a:buNone/>
            </a:pPr>
            <a:r>
              <a:rPr lang="ru-RU" sz="1200" b="1" dirty="0" smtClean="0"/>
              <a:t>Литературная характеристика:</a:t>
            </a:r>
          </a:p>
          <a:p>
            <a:pPr>
              <a:buNone/>
            </a:pPr>
            <a:r>
              <a:rPr lang="ru-RU" sz="1200" dirty="0" smtClean="0"/>
              <a:t> Попытка взлома дома </a:t>
            </a:r>
            <a:r>
              <a:rPr lang="ru-RU" sz="1200" dirty="0" err="1" smtClean="0"/>
              <a:t>Браунлоу</a:t>
            </a:r>
            <a:r>
              <a:rPr lang="ru-RU" sz="1200" dirty="0" smtClean="0"/>
              <a:t> на иллюстрации к изданию 1894 года.</a:t>
            </a:r>
          </a:p>
          <a:p>
            <a:pPr>
              <a:buNone/>
            </a:pPr>
            <a:r>
              <a:rPr lang="ru-RU" sz="1200" dirty="0" smtClean="0"/>
              <a:t>«Приключения Оливера Твиста» предвещают социальные романы зрелого Диккенса тем, что уже в этой книге дан срез всего английского общества от аристократических лондонских особняков до захолустного приюта и показаны связывающие их нити. Мишенью критики автора становятся работные дома и детский труд, равнодушие правительства к вовлечению детей в преступные занятия.</a:t>
            </a:r>
          </a:p>
          <a:p>
            <a:pPr>
              <a:buNone/>
            </a:pPr>
            <a:r>
              <a:rPr lang="ru-RU" sz="1200" dirty="0" smtClean="0"/>
              <a:t>В предисловии к роману Диккенс критиковал изображение жизни преступников в романтическом свете. Он писал:</a:t>
            </a:r>
          </a:p>
          <a:p>
            <a:pPr>
              <a:buNone/>
            </a:pPr>
            <a:r>
              <a:rPr lang="ru-RU" sz="1200" dirty="0" smtClean="0"/>
              <a:t>Мне казалось, что изобразить реальных членов преступной шайки, нарисовать их во всем их уродстве, со всей их гнусностью, показать убогую, нищую их жизнь, показать их такими, каковы они на самом деле, — вечно крадутся они, охваченные тревогой, по самым грязным тропам жизни, и куда бы ни взглянули, везде маячит перед ними большая черная страшная виселица, — мне казалось, что изобразить это — значит попытаться сделать то, что необходимо и что сослужит службу обществу. И я это исполнил в меру моих сил.</a:t>
            </a:r>
          </a:p>
          <a:p>
            <a:pPr algn="r">
              <a:buNone/>
            </a:pPr>
            <a:r>
              <a:rPr lang="ru-RU" sz="1200" dirty="0" smtClean="0"/>
              <a:t>— Предисловие Чарльза Диккенса к роману «Оливер Твист»</a:t>
            </a:r>
          </a:p>
          <a:p>
            <a:pPr>
              <a:buNone/>
            </a:pPr>
            <a:r>
              <a:rPr lang="ru-RU" sz="1200" dirty="0" smtClean="0"/>
              <a:t>Между тем, и в «Оливере Твисте» есть изобилие романтических условностей (подглядывания, подслушивания, ангельская внешность невинного Оливера, уродливая внешность злодеев) и поразительных совпадений (после провала ограбления Оливер попадает в дом своего родственника), обеспечивающих книге традиционный для классического английского романа хэппи-энд. Это сближает книгу с готическими и плутовскими романами предыдущей эпохи.</a:t>
            </a:r>
          </a:p>
          <a:p>
            <a:pPr>
              <a:buNone/>
            </a:pPr>
            <a:r>
              <a:rPr lang="ru-RU" sz="1200" b="1" dirty="0" smtClean="0"/>
              <a:t>Издания романа;</a:t>
            </a:r>
          </a:p>
          <a:p>
            <a:pPr>
              <a:buNone/>
            </a:pPr>
            <a:r>
              <a:rPr lang="ru-RU" sz="1200" dirty="0" smtClean="0"/>
              <a:t>Публиковался с иллюстрациями Джорджа </a:t>
            </a:r>
            <a:r>
              <a:rPr lang="ru-RU" sz="1200" dirty="0" err="1" smtClean="0"/>
              <a:t>Крукшенка</a:t>
            </a:r>
            <a:r>
              <a:rPr lang="ru-RU" sz="1200" dirty="0" smtClean="0"/>
              <a:t> в литературном журнале </a:t>
            </a:r>
            <a:r>
              <a:rPr lang="ru-RU" sz="1200" dirty="0" err="1" smtClean="0"/>
              <a:t>Bentley’s</a:t>
            </a:r>
            <a:r>
              <a:rPr lang="ru-RU" sz="1200" dirty="0" smtClean="0"/>
              <a:t> </a:t>
            </a:r>
            <a:r>
              <a:rPr lang="ru-RU" sz="1200" dirty="0" err="1" smtClean="0"/>
              <a:t>Miscellany</a:t>
            </a:r>
            <a:r>
              <a:rPr lang="ru-RU" sz="1200" dirty="0" smtClean="0"/>
              <a:t> с февраля 1837 по март 1839 г. Роман также был выпущен отдельным изданием по соглашению с издателем журнала </a:t>
            </a:r>
            <a:r>
              <a:rPr lang="ru-RU" sz="1200" dirty="0" err="1" smtClean="0"/>
              <a:t>Bentley’s</a:t>
            </a:r>
            <a:r>
              <a:rPr lang="ru-RU" sz="1200" dirty="0" smtClean="0"/>
              <a:t> </a:t>
            </a:r>
            <a:r>
              <a:rPr lang="ru-RU" sz="1200" dirty="0" err="1" smtClean="0"/>
              <a:t>Miscellany</a:t>
            </a:r>
            <a:r>
              <a:rPr lang="ru-RU" sz="1200" dirty="0" smtClean="0"/>
              <a:t> в октябре 1838 года. В 1846 году роман был издан Диккенсом в ежемесячных выпусках, выходивших с января по октябрь.</a:t>
            </a:r>
          </a:p>
          <a:p>
            <a:pPr>
              <a:buNone/>
            </a:pPr>
            <a:r>
              <a:rPr lang="ru-RU" sz="1200" dirty="0" smtClean="0"/>
              <a:t>В России роман впервые начал печататься в 1841 году, когда первый отрывок (глава XXIII) появился в февральском номере «Литературной газеты» (№ 14). Глава была названа «О том, какое влияние имеют чайные ложки на любовь и нравственность». Первая полная публикация романа в России была осуществлена в том же году: роман был выпущен анонимно отдельной книгой в Санкт-Петербурге в переводе </a:t>
            </a:r>
            <a:r>
              <a:rPr lang="ru-RU" sz="1200" dirty="0" err="1" smtClean="0"/>
              <a:t>А.Горковенко</a:t>
            </a:r>
            <a:endParaRPr lang="ru-RU" sz="1200" dirty="0"/>
          </a:p>
        </p:txBody>
      </p:sp>
      <p:sp>
        <p:nvSpPr>
          <p:cNvPr id="3" name="Заголовок 2"/>
          <p:cNvSpPr>
            <a:spLocks noGrp="1"/>
          </p:cNvSpPr>
          <p:nvPr>
            <p:ph type="title"/>
          </p:nvPr>
        </p:nvSpPr>
        <p:spPr>
          <a:xfrm>
            <a:off x="813280" y="1116335"/>
            <a:ext cx="9162086" cy="674650"/>
          </a:xfrm>
        </p:spPr>
        <p:txBody>
          <a:bodyPr/>
          <a:lstStyle/>
          <a:p>
            <a:r>
              <a:rPr lang="ru-RU" sz="3200" b="1" i="1" dirty="0" smtClean="0"/>
              <a:t>Литературная характеристика. Издания романа;</a:t>
            </a:r>
            <a:r>
              <a:rPr lang="ru-RU" b="1" i="1" dirty="0" smtClean="0"/>
              <a:t/>
            </a:r>
            <a:br>
              <a:rPr lang="ru-RU" b="1" i="1" dirty="0" smtClean="0"/>
            </a:b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sz="1400" dirty="0" smtClean="0"/>
              <a:t>Оливер Твист — немой фильм, 1922 год</a:t>
            </a:r>
          </a:p>
          <a:p>
            <a:r>
              <a:rPr lang="ru-RU" sz="1400" dirty="0" smtClean="0"/>
              <a:t>Оливер Твист — классическая экранизация 1948 года, </a:t>
            </a:r>
            <a:r>
              <a:rPr lang="ru-RU" sz="1400" dirty="0" err="1" smtClean="0"/>
              <a:t>реж</a:t>
            </a:r>
            <a:r>
              <a:rPr lang="ru-RU" sz="1400" dirty="0" smtClean="0"/>
              <a:t>. Дэвид </a:t>
            </a:r>
            <a:r>
              <a:rPr lang="ru-RU" sz="1400" dirty="0" err="1" smtClean="0"/>
              <a:t>Лин</a:t>
            </a:r>
            <a:r>
              <a:rPr lang="ru-RU" sz="1400" dirty="0" smtClean="0"/>
              <a:t>.</a:t>
            </a:r>
          </a:p>
          <a:p>
            <a:r>
              <a:rPr lang="ru-RU" sz="1400" dirty="0" smtClean="0"/>
              <a:t>Оливер! — мюзикл, 1960 (Уэст-Энд, Лондон), 1962 (Бродвей), 1984 (возобновление на Бродвее), 1994 (возобновление в Уэст-Энде), 2002 (Тур по </a:t>
            </a:r>
            <a:r>
              <a:rPr lang="ru-RU" sz="1400" dirty="0" err="1" smtClean="0"/>
              <a:t>Австралазии</a:t>
            </a:r>
            <a:r>
              <a:rPr lang="ru-RU" sz="1400" dirty="0" smtClean="0"/>
              <a:t>), 2003 (</a:t>
            </a:r>
            <a:r>
              <a:rPr lang="ru-RU" sz="1400" dirty="0" err="1" smtClean="0"/>
              <a:t>Таллин</a:t>
            </a:r>
            <a:r>
              <a:rPr lang="ru-RU" sz="1400" dirty="0" smtClean="0"/>
              <a:t>), 2009 (возобновление в Уэст-Энде), с декабря 2011 (тур по Великобритании)</a:t>
            </a:r>
          </a:p>
          <a:p>
            <a:r>
              <a:rPr lang="ru-RU" sz="1400" dirty="0" smtClean="0"/>
              <a:t>Оливер! — фильм-мюзикл, поставленный по одноимённому мюзиклу, 1968 год</a:t>
            </a:r>
          </a:p>
          <a:p>
            <a:r>
              <a:rPr lang="ru-RU" sz="1400" dirty="0" smtClean="0"/>
              <a:t>Оливер Твист — мультфильм, 1982 год</a:t>
            </a:r>
          </a:p>
          <a:p>
            <a:r>
              <a:rPr lang="ru-RU" sz="1400" dirty="0" smtClean="0"/>
              <a:t>Оливер Твист— телесериал, 1985 год. Реж. </a:t>
            </a:r>
            <a:r>
              <a:rPr lang="ru-RU" sz="1400" dirty="0" err="1" smtClean="0"/>
              <a:t>Гарет</a:t>
            </a:r>
            <a:r>
              <a:rPr lang="ru-RU" sz="1400" dirty="0" smtClean="0"/>
              <a:t> Дейвис (Великобритания)</a:t>
            </a:r>
          </a:p>
          <a:p>
            <a:r>
              <a:rPr lang="ru-RU" sz="1400" dirty="0" smtClean="0"/>
              <a:t>Оливер Твист — телесериал, 1997 год. Режиссер - Тони Билл (США)</a:t>
            </a:r>
          </a:p>
          <a:p>
            <a:r>
              <a:rPr lang="ru-RU" sz="1400" dirty="0" smtClean="0"/>
              <a:t>Оливер Твист — фильм, 2005 год. Режиссёр — Роман </a:t>
            </a:r>
            <a:r>
              <a:rPr lang="ru-RU" sz="1400" dirty="0" err="1" smtClean="0"/>
              <a:t>Полански</a:t>
            </a:r>
            <a:r>
              <a:rPr lang="ru-RU" sz="1400" dirty="0" smtClean="0"/>
              <a:t>.</a:t>
            </a:r>
          </a:p>
          <a:p>
            <a:r>
              <a:rPr lang="ru-RU" sz="1400" dirty="0" smtClean="0"/>
              <a:t>Оливер Твист — сериал 2007 год. Режиссёр - Коки </a:t>
            </a:r>
            <a:r>
              <a:rPr lang="ru-RU" sz="1400" dirty="0" err="1" smtClean="0"/>
              <a:t>Гидройк</a:t>
            </a:r>
            <a:r>
              <a:rPr lang="ru-RU" sz="1400" dirty="0" smtClean="0"/>
              <a:t>.</a:t>
            </a:r>
            <a:endParaRPr lang="ru-RU" sz="1400" dirty="0"/>
          </a:p>
        </p:txBody>
      </p:sp>
      <p:sp>
        <p:nvSpPr>
          <p:cNvPr id="3" name="Заголовок 2"/>
          <p:cNvSpPr>
            <a:spLocks noGrp="1"/>
          </p:cNvSpPr>
          <p:nvPr>
            <p:ph type="title"/>
          </p:nvPr>
        </p:nvSpPr>
        <p:spPr/>
        <p:txBody>
          <a:bodyPr/>
          <a:lstStyle/>
          <a:p>
            <a:r>
              <a:rPr lang="ru-RU" sz="3200" dirty="0" smtClean="0"/>
              <a:t>Экранизации и театральные постановки</a:t>
            </a:r>
            <a:endParaRPr lang="ru-RU"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25987" y="2478908"/>
            <a:ext cx="9149378" cy="4874372"/>
          </a:xfrm>
        </p:spPr>
        <p:txBody>
          <a:bodyPr>
            <a:normAutofit/>
          </a:bodyPr>
          <a:lstStyle/>
          <a:p>
            <a:r>
              <a:rPr lang="ru-RU" b="1" i="1" dirty="0" smtClean="0"/>
              <a:t>Введение;</a:t>
            </a:r>
          </a:p>
          <a:p>
            <a:r>
              <a:rPr lang="ru-RU" b="1" i="1" dirty="0" smtClean="0"/>
              <a:t>История  жизни;</a:t>
            </a:r>
          </a:p>
          <a:p>
            <a:r>
              <a:rPr lang="ru-RU" b="1" i="1" dirty="0" smtClean="0"/>
              <a:t>Влюбчивый Ч. Диккенс;</a:t>
            </a:r>
          </a:p>
          <a:p>
            <a:r>
              <a:rPr lang="ru-RU" b="1" i="1" dirty="0" smtClean="0"/>
              <a:t>Интересные факты из жизни Ч. Диккенса;</a:t>
            </a:r>
          </a:p>
          <a:p>
            <a:r>
              <a:rPr lang="ru-RU" b="1" i="1" dirty="0" smtClean="0"/>
              <a:t>Творческое достояние;</a:t>
            </a:r>
          </a:p>
          <a:p>
            <a:r>
              <a:rPr lang="ru-RU" b="1" i="1" dirty="0" smtClean="0"/>
              <a:t>Сюжет романа «Приключения Оливера Твиста»;</a:t>
            </a:r>
          </a:p>
          <a:p>
            <a:r>
              <a:rPr lang="ru-RU" b="1" i="1" dirty="0" smtClean="0"/>
              <a:t>Литературная характеристика. Издания романа;</a:t>
            </a:r>
            <a:endParaRPr lang="ru-RU" b="1" i="1" dirty="0"/>
          </a:p>
          <a:p>
            <a:r>
              <a:rPr lang="ru-RU" b="1" i="1" dirty="0" smtClean="0"/>
              <a:t>Экранизация и театральные постановки;</a:t>
            </a:r>
          </a:p>
          <a:p>
            <a:endParaRPr lang="ru-RU" b="1" i="1" dirty="0" smtClean="0"/>
          </a:p>
        </p:txBody>
      </p:sp>
      <p:sp>
        <p:nvSpPr>
          <p:cNvPr id="3" name="Заголовок 2"/>
          <p:cNvSpPr>
            <a:spLocks noGrp="1"/>
          </p:cNvSpPr>
          <p:nvPr>
            <p:ph type="title"/>
          </p:nvPr>
        </p:nvSpPr>
        <p:spPr/>
        <p:txBody>
          <a:bodyPr/>
          <a:lstStyle/>
          <a:p>
            <a:r>
              <a:rPr lang="ru-RU" dirty="0" smtClean="0"/>
              <a:t>Содержание</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7.jpg"/>
          <p:cNvPicPr>
            <a:picLocks noGrp="1" noChangeAspect="1"/>
          </p:cNvPicPr>
          <p:nvPr>
            <p:ph idx="1"/>
          </p:nvPr>
        </p:nvPicPr>
        <p:blipFill>
          <a:blip r:embed="rId2" cstate="print">
            <a:lum bright="-10000"/>
          </a:blip>
          <a:stretch>
            <a:fillRect/>
          </a:stretch>
        </p:blipFill>
        <p:spPr>
          <a:xfrm>
            <a:off x="1" y="0"/>
            <a:ext cx="10801349" cy="7561263"/>
          </a:xfrm>
        </p:spPr>
      </p:pic>
      <p:sp>
        <p:nvSpPr>
          <p:cNvPr id="3" name="Заголовок 2"/>
          <p:cNvSpPr>
            <a:spLocks noGrp="1"/>
          </p:cNvSpPr>
          <p:nvPr>
            <p:ph type="title"/>
          </p:nvPr>
        </p:nvSpPr>
        <p:spPr>
          <a:xfrm>
            <a:off x="576139" y="252239"/>
            <a:ext cx="9162086" cy="919758"/>
          </a:xfrm>
        </p:spPr>
        <p:txBody>
          <a:bodyPr/>
          <a:lstStyle/>
          <a:p>
            <a:r>
              <a:rPr lang="ru-RU" sz="3200" dirty="0" smtClean="0">
                <a:solidFill>
                  <a:schemeClr val="accent6">
                    <a:lumMod val="20000"/>
                    <a:lumOff val="80000"/>
                  </a:schemeClr>
                </a:solidFill>
              </a:rPr>
              <a:t>Введение</a:t>
            </a:r>
            <a:endParaRPr lang="ru-RU" sz="3200" dirty="0">
              <a:solidFill>
                <a:schemeClr val="accent6">
                  <a:lumMod val="20000"/>
                  <a:lumOff val="80000"/>
                </a:schemeClr>
              </a:solidFill>
            </a:endParaRPr>
          </a:p>
        </p:txBody>
      </p:sp>
      <p:sp>
        <p:nvSpPr>
          <p:cNvPr id="6" name="TextBox 5"/>
          <p:cNvSpPr txBox="1"/>
          <p:nvPr/>
        </p:nvSpPr>
        <p:spPr>
          <a:xfrm>
            <a:off x="432122" y="1044328"/>
            <a:ext cx="10009113" cy="5693866"/>
          </a:xfrm>
          <a:prstGeom prst="rect">
            <a:avLst/>
          </a:prstGeom>
          <a:noFill/>
        </p:spPr>
        <p:txBody>
          <a:bodyPr wrap="square" rtlCol="0">
            <a:spAutoFit/>
          </a:bodyPr>
          <a:lstStyle/>
          <a:p>
            <a:r>
              <a:rPr lang="ru-RU" sz="1300" dirty="0" smtClean="0">
                <a:solidFill>
                  <a:schemeClr val="bg1"/>
                </a:solidFill>
              </a:rPr>
              <a:t>Диккенс принадлежит к тем великим писателям, мировая слава которых утверждалась непосредственно вслед за появлением их первых произведений. Не только в Англии, но и в Германии, Франции, России очень скоро после выхода в свет первых книг </a:t>
            </a:r>
            <a:r>
              <a:rPr lang="ru-RU" sz="1300" dirty="0" err="1" smtClean="0">
                <a:solidFill>
                  <a:schemeClr val="bg1"/>
                </a:solidFill>
              </a:rPr>
              <a:t>Боза</a:t>
            </a:r>
            <a:r>
              <a:rPr lang="ru-RU" sz="1300" dirty="0" smtClean="0">
                <a:solidFill>
                  <a:schemeClr val="bg1"/>
                </a:solidFill>
              </a:rPr>
              <a:t> (псевдоним молодого Диккенса) заговорили об авторе «</a:t>
            </a:r>
            <a:r>
              <a:rPr lang="ru-RU" sz="1300" dirty="0" err="1" smtClean="0">
                <a:solidFill>
                  <a:schemeClr val="bg1"/>
                </a:solidFill>
              </a:rPr>
              <a:t>Пиквикского</a:t>
            </a:r>
            <a:r>
              <a:rPr lang="ru-RU" sz="1300" dirty="0" smtClean="0">
                <a:solidFill>
                  <a:schemeClr val="bg1"/>
                </a:solidFill>
              </a:rPr>
              <a:t> клуба», «Оливера Твиста», «</a:t>
            </a:r>
            <a:r>
              <a:rPr lang="ru-RU" sz="1300" dirty="0" err="1" smtClean="0">
                <a:solidFill>
                  <a:schemeClr val="bg1"/>
                </a:solidFill>
              </a:rPr>
              <a:t>Николаса</a:t>
            </a:r>
            <a:r>
              <a:rPr lang="ru-RU" sz="1300" dirty="0" smtClean="0">
                <a:solidFill>
                  <a:schemeClr val="bg1"/>
                </a:solidFill>
              </a:rPr>
              <a:t> </a:t>
            </a:r>
            <a:r>
              <a:rPr lang="ru-RU" sz="1300" dirty="0" err="1" smtClean="0">
                <a:solidFill>
                  <a:schemeClr val="bg1"/>
                </a:solidFill>
              </a:rPr>
              <a:t>Никльби</a:t>
            </a:r>
            <a:r>
              <a:rPr lang="ru-RU" sz="1300" dirty="0" smtClean="0">
                <a:solidFill>
                  <a:schemeClr val="bg1"/>
                </a:solidFill>
              </a:rPr>
              <a:t>».</a:t>
            </a:r>
          </a:p>
          <a:p>
            <a:r>
              <a:rPr lang="ru-RU" sz="1300" dirty="0" smtClean="0">
                <a:solidFill>
                  <a:schemeClr val="bg1"/>
                </a:solidFill>
              </a:rPr>
              <a:t> В особенности в России произведения Диккенса были достойно оценены очень рано и с начала 40-х годов систематически и многократно печатались как на страницах литературных журналов, так и отдельными изданиями.</a:t>
            </a:r>
          </a:p>
          <a:p>
            <a:r>
              <a:rPr lang="ru-RU" sz="1300" dirty="0" smtClean="0">
                <a:solidFill>
                  <a:schemeClr val="bg1"/>
                </a:solidFill>
              </a:rPr>
              <a:t> Это обстоятельство было отмечено еще Ф. М. Достоевским, который писал: «...мы на русском языке понимаем Диккенса, я уверен, почти так же, как и англичане, даже, может быть, со всеми оттенками...».</a:t>
            </a:r>
          </a:p>
          <a:p>
            <a:r>
              <a:rPr lang="ru-RU" sz="1300" dirty="0" smtClean="0">
                <a:solidFill>
                  <a:schemeClr val="bg1"/>
                </a:solidFill>
              </a:rPr>
              <a:t> Останавливаясь на причинах такого ярко выраженного интереса к Диккенсу как со стороны русских читателей, так и со стороны русской критики, М. П. Алексеев справедливо видит причину особой популярности Диккенса в России, прежде всего, в демократическом и гуманистическом характере его творчества.</a:t>
            </a:r>
          </a:p>
          <a:p>
            <a:r>
              <a:rPr lang="ru-RU" sz="1300" dirty="0" smtClean="0">
                <a:solidFill>
                  <a:schemeClr val="bg1"/>
                </a:solidFill>
              </a:rPr>
              <a:t> При всем разнообразии дошедших до нас отзывов о Диккенсе великих русских писателей и критиков, таких, как Белинский, Чернышевский, Островский, Гончаров, Короленко, Горький, ведущей в них является мысль о демократизме и гуманизме Диккенса, о его великой любви к людям.</a:t>
            </a:r>
          </a:p>
          <a:p>
            <a:r>
              <a:rPr lang="ru-RU" sz="1300" dirty="0" smtClean="0">
                <a:solidFill>
                  <a:schemeClr val="bg1"/>
                </a:solidFill>
              </a:rPr>
              <a:t> Так, Чернышевский видит в Диккенсе «защитника низших классов против высших», «карателя лжи и лицемерия». Белинский подчеркивает, что романы Диккенса «глубоко проникнуты задушевными симпатиями нашего времени». Гончаров, называя Диккенса «общим учителем романистов», пишет: «Не один наблюдательный ум, а фантазия, юмор, поэзия, любовь, которой он, по его выражению, «носил целый океан» в себе, — помогли ему написать всю Англию в живых, бессмертных типах и сценах». Горький преклонялся перед Диккенсом, как человеком, который «изумительно постиг труднейшее искусство любви к людям».</a:t>
            </a:r>
          </a:p>
          <a:p>
            <a:r>
              <a:rPr lang="ru-RU" sz="1300" dirty="0" smtClean="0">
                <a:solidFill>
                  <a:schemeClr val="bg1"/>
                </a:solidFill>
              </a:rPr>
              <a:t> При этом, наряду с самою сутью, с основным пафосом творчества Диккенса, подчеркивается его «точная и тонкая наблюдательность», «мастерство в юморе», «рельефность и точность изображений» (Чернышевский).</a:t>
            </a:r>
          </a:p>
          <a:p>
            <a:r>
              <a:rPr lang="ru-RU" sz="1300" dirty="0" smtClean="0">
                <a:solidFill>
                  <a:schemeClr val="bg1"/>
                </a:solidFill>
              </a:rPr>
              <a:t> В рассказе В. Г. Короленко «Мое первое знакомство с Диккенсом» особая проникновенно-живительная атмосфера </a:t>
            </a:r>
            <a:r>
              <a:rPr lang="ru-RU" sz="1300" dirty="0" err="1" smtClean="0">
                <a:solidFill>
                  <a:schemeClr val="bg1"/>
                </a:solidFill>
              </a:rPr>
              <a:t>диккенсовских</a:t>
            </a:r>
            <a:r>
              <a:rPr lang="ru-RU" sz="1300" dirty="0" smtClean="0">
                <a:solidFill>
                  <a:schemeClr val="bg1"/>
                </a:solidFill>
              </a:rPr>
              <a:t> произведений, величайшее умение Диккенса создавать убеждающие читателя образы героев, как бы вовлекать его во все перипетии их жизни, заставлять сочувствовать их страданиям и радоваться их радостям показаны образно, конкретно и убедительно.4</a:t>
            </a:r>
          </a:p>
          <a:p>
            <a:r>
              <a:rPr lang="ru-RU" sz="1300" dirty="0" smtClean="0">
                <a:solidFill>
                  <a:schemeClr val="bg1"/>
                </a:solidFill>
              </a:rPr>
              <a:t> В наши дни Диккенс продолжает оставаться одним из любимых писателей молодежи и взрослых. Книги его расходятся массовыми тиражами и переводятся на все языки народов, населяющих нашу страну. В 1957—1964 годах на русском языке было издано тиражом в шестьсот тысяч экземпляров полное собрание сочинений Диккенса в тридцати томах.</a:t>
            </a:r>
            <a:endParaRPr lang="ru-RU" sz="13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231" y="2268463"/>
            <a:ext cx="10046012" cy="5292800"/>
          </a:xfrm>
        </p:spPr>
        <p:txBody>
          <a:bodyPr>
            <a:normAutofit fontScale="32500" lnSpcReduction="20000"/>
          </a:bodyPr>
          <a:lstStyle/>
          <a:p>
            <a:pPr marL="0" indent="0">
              <a:buNone/>
            </a:pPr>
            <a:r>
              <a:rPr lang="ru-RU" sz="3400" smtClean="0"/>
              <a:t>Диккенс Чарльз (7 </a:t>
            </a:r>
            <a:r>
              <a:rPr lang="ru-RU" sz="3400" dirty="0" smtClean="0"/>
              <a:t>февраля 1812 года — 9 июня </a:t>
            </a:r>
            <a:r>
              <a:rPr lang="ru-RU" sz="3400" smtClean="0"/>
              <a:t>1870 года)— </a:t>
            </a:r>
            <a:r>
              <a:rPr lang="ru-RU" sz="3400" dirty="0" smtClean="0"/>
              <a:t>английский писатель, один из величайших англоязычных прозаиков XIX века, гуманист, классик мировой литературы.</a:t>
            </a:r>
          </a:p>
          <a:p>
            <a:pPr marL="0" indent="0">
              <a:buNone/>
            </a:pPr>
            <a:r>
              <a:rPr lang="ru-RU" sz="3400" dirty="0" smtClean="0"/>
              <a:t>Близка к истине характеристика, которую даёт Диккенсу Честертон: «Диккенс был ярким выразителем, — пишет этот во многом родственный ему английский писатель, — своего рода рупором овладевшего Англией всеобщего вдохновения, порыва и опьяняющего энтузиазма, звавшего всех и каждого к высоким целям. Его лучшие труды являются восторженным гимном свободы. Всё его творчество сияет отражённым светом революции».</a:t>
            </a:r>
          </a:p>
          <a:p>
            <a:pPr marL="0" indent="0">
              <a:buNone/>
            </a:pPr>
            <a:r>
              <a:rPr lang="ru-RU" sz="3400" dirty="0" smtClean="0"/>
              <a:t>Проза Диккенса пронизана остроумием, повлиявшим на оригинальность национального характера и образа мышления, известного в мире как «английский юмор».</a:t>
            </a:r>
          </a:p>
          <a:p>
            <a:pPr marL="0" indent="0">
              <a:buNone/>
            </a:pPr>
            <a:r>
              <a:rPr lang="ru-RU" sz="3400" dirty="0" smtClean="0"/>
              <a:t>Чарльз Диккенс родился 7 февраля 1812 года в городе Портсмут.</a:t>
            </a:r>
          </a:p>
          <a:p>
            <a:pPr marL="0" indent="0">
              <a:buNone/>
            </a:pPr>
            <a:r>
              <a:rPr lang="ru-RU" sz="3400" dirty="0" smtClean="0"/>
              <a:t>Его отец был довольно состоятельным чиновником, человеком весьма легкомысленным, но весёлым и добродушным, со вкусом пользовавшимся тем уютом и комфортом, которым так дорожила всякая зажиточная семья старой Англии. Своих детей и, в частности, своего любимца Чарли, мистер Диккенс окружил заботой и лаской.</a:t>
            </a:r>
          </a:p>
          <a:p>
            <a:pPr marL="0" indent="0">
              <a:buNone/>
            </a:pPr>
            <a:r>
              <a:rPr lang="ru-RU" sz="3400" dirty="0" smtClean="0"/>
              <a:t>Маленький Чарльз унаследовал от отца богатое воображение, лёгкость слова, по-видимому, присоединив к этому некоторую жизненную серьёзность, унаследованную от матери, на плечи которой падали все житейские заботы по сохранению благосостояния семьи.</a:t>
            </a:r>
          </a:p>
          <a:p>
            <a:pPr marL="0" indent="0">
              <a:buNone/>
            </a:pPr>
            <a:r>
              <a:rPr lang="ru-RU" sz="3400" dirty="0" smtClean="0"/>
              <a:t>Богатые способности мальчика восхищали родителей, и артистически настроенный отец буквально изводил своего сынишку, заставляя его разыгрывать разные сцены, рассказывать свои впечатления, импровизировать, читать стихи и т. д. Диккенс превратился в маленького актёра, преисполненного самовлюблённости и тщеславия.</a:t>
            </a:r>
          </a:p>
          <a:p>
            <a:pPr marL="0" indent="0">
              <a:buNone/>
            </a:pPr>
            <a:r>
              <a:rPr lang="ru-RU" sz="3400" dirty="0" smtClean="0"/>
              <a:t>Вскоре семья Диккенса была разорена и едва могла сводить концы с концами. Отец был брошен на долгие годы в долговую тюрьму, матери пришлось бороться с нищетой.</a:t>
            </a:r>
          </a:p>
          <a:p>
            <a:pPr marL="0" indent="0">
              <a:buNone/>
            </a:pPr>
            <a:r>
              <a:rPr lang="ru-RU" sz="3400" dirty="0" smtClean="0"/>
              <a:t>Изнеженный, хрупкий здоровьем, полный фантазии и влюблённый в себя мальчик попал на фабрику по производству ваксы, где ему пришлось находиться в тяжелых условиях.</a:t>
            </a:r>
          </a:p>
          <a:p>
            <a:pPr marL="0" indent="0">
              <a:buNone/>
            </a:pPr>
            <a:r>
              <a:rPr lang="ru-RU" sz="3400" dirty="0" smtClean="0"/>
              <a:t>Всю свою последующую жизнь Диккенс считал разорение семьи и работу на фабрике величайшим оскорблением для себя, незаслуженным и унизительным ударом.</a:t>
            </a:r>
          </a:p>
          <a:p>
            <a:pPr marL="0" indent="0">
              <a:buNone/>
            </a:pPr>
            <a:r>
              <a:rPr lang="ru-RU" sz="3400" dirty="0" smtClean="0"/>
              <a:t>Он не любил об этом рассказывать, однако здесь, со дна нужды, Диккенс почерпнул свою горячую любовь к обиженным и нуждающимся, своё понимание их страданий, понимание жестокости, с которыми они сталкиваются, глубокое знание жизни бедноты и таких ужасающих социальных учреждений, как тогдашние школы для бедных детей и приюты, как эксплуатация детского труда на фабриках, работные дома и долговые тюрьмы, где он посещал своего отца и т. п.</a:t>
            </a:r>
          </a:p>
          <a:p>
            <a:pPr marL="0" indent="0">
              <a:buNone/>
            </a:pPr>
            <a:r>
              <a:rPr lang="ru-RU" sz="3400" dirty="0" smtClean="0"/>
              <a:t>Юным Диккенсом владела честолюбивая мечта вновь оказаться в рядах людей, пользовавшихся определенным благосостоянием, перерасти своё унизительное социальное положение, завоевать финансовую независимость и личностную свободу.</a:t>
            </a:r>
          </a:p>
          <a:p>
            <a:pPr marL="0" indent="0">
              <a:buNone/>
            </a:pPr>
            <a:r>
              <a:rPr lang="ru-RU" sz="3400" dirty="0" smtClean="0"/>
              <a:t>Диккенс отличался умением великолепно вести беседу. В любой компании он всегда был в центре внимания. В последние годы своей жизни он обнаружил, что получает гораздо больше удовлетворения (и денег) от публичного чтения своих старых произведений, чем от написания новых. Диккенс был великолепным исполнителем, и зрители всегда покидали театр, где проходили чтения, получив огромное наслаждение. В свои выступления, а всего он провел их более 470, Диккенс неизменно вкладывал всю свою энергию и все свои чувства и силы. Считается, что такие перегрузки явились одной из причин его преждевременной смерти в возрасте 58 лет.</a:t>
            </a:r>
          </a:p>
          <a:p>
            <a:pPr marL="0" indent="0">
              <a:buNone/>
            </a:pPr>
            <a:endParaRPr lang="ru-RU" dirty="0"/>
          </a:p>
        </p:txBody>
      </p:sp>
      <p:sp>
        <p:nvSpPr>
          <p:cNvPr id="2" name="Заголовок 1"/>
          <p:cNvSpPr>
            <a:spLocks noGrp="1"/>
          </p:cNvSpPr>
          <p:nvPr>
            <p:ph type="title"/>
          </p:nvPr>
        </p:nvSpPr>
        <p:spPr>
          <a:xfrm>
            <a:off x="813280" y="628625"/>
            <a:ext cx="9162086" cy="775742"/>
          </a:xfrm>
        </p:spPr>
        <p:txBody>
          <a:bodyPr/>
          <a:lstStyle/>
          <a:p>
            <a:r>
              <a:rPr lang="ru-RU" sz="3200" dirty="0" smtClean="0"/>
              <a:t>История жизни</a:t>
            </a:r>
            <a:endParaRPr lang="ru-RU" sz="3200" dirty="0"/>
          </a:p>
        </p:txBody>
      </p:sp>
    </p:spTree>
    <p:extLst>
      <p:ext uri="{BB962C8B-B14F-4D97-AF65-F5344CB8AC3E}">
        <p14:creationId xmlns:p14="http://schemas.microsoft.com/office/powerpoint/2010/main" xmlns="" val="3946927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32123" y="2340471"/>
            <a:ext cx="5040560" cy="4686098"/>
          </a:xfrm>
        </p:spPr>
        <p:txBody>
          <a:bodyPr anchor="t">
            <a:noAutofit/>
          </a:bodyPr>
          <a:lstStyle/>
          <a:p>
            <a:pPr marL="0" indent="0">
              <a:buNone/>
            </a:pPr>
            <a:r>
              <a:rPr lang="ru-RU" sz="1200" dirty="0" smtClean="0"/>
              <a:t>Хорошо сохранились письма, написанные Диккенсом, из которых можно получить кое-какую информацию о его интимной жизни. В различных государственных и частных коллекциях и музеях сохранилось более 10 000 писем, написанных Диккенсом различным корреспондентам. Интересен, однако, тот факт, что практически не осталось писем, написанных самому Диккенсу. Имея репутацию человека, ведущего здоровый семейный образ жизни, Диккенс ежегодно устраивал большой костер, в котором сжигал все свои неделовые письма. </a:t>
            </a:r>
          </a:p>
          <a:p>
            <a:pPr marL="0" indent="0">
              <a:buNone/>
            </a:pPr>
            <a:r>
              <a:rPr lang="ru-RU" sz="1200" dirty="0" smtClean="0"/>
              <a:t>17-летним юношей Диккенс влюбился в Марию </a:t>
            </a:r>
            <a:r>
              <a:rPr lang="ru-RU" sz="1200" dirty="0" err="1" smtClean="0"/>
              <a:t>Биднелл</a:t>
            </a:r>
            <a:r>
              <a:rPr lang="ru-RU" sz="1200" dirty="0" smtClean="0"/>
              <a:t>, 18-летнюю красавицу На протяжении 4 лет Мария играла с ним, то приближая его к себе, то отдаляясь от него, пока в Диккенсе не взыграла гордость, и он не прекратил за ней ухаживать. Этот первый опыт любви не прошел бесследно для Диккенса. Он научился подавлять, сдерживать и скрывать свои чувства и эмоции, написав позже, что он до конца жизни, видимо, останется человеком, который "не в состоянии открыто проявлять свою любовь даже к своим собственным детям". Не удивительно поэтому, что когда Диккенс решил, что ему пора обзавестись семьей и что он нашел женщину, способную стать его женой, он действовал совершенно иначе. </a:t>
            </a:r>
          </a:p>
        </p:txBody>
      </p:sp>
      <p:sp>
        <p:nvSpPr>
          <p:cNvPr id="3" name="Заголовок 2"/>
          <p:cNvSpPr>
            <a:spLocks noGrp="1"/>
          </p:cNvSpPr>
          <p:nvPr>
            <p:ph type="title"/>
          </p:nvPr>
        </p:nvSpPr>
        <p:spPr>
          <a:xfrm>
            <a:off x="813280" y="628625"/>
            <a:ext cx="9162086" cy="775742"/>
          </a:xfrm>
        </p:spPr>
        <p:txBody>
          <a:bodyPr/>
          <a:lstStyle/>
          <a:p>
            <a:r>
              <a:rPr lang="ru-RU" sz="3200" dirty="0" smtClean="0"/>
              <a:t>Влюбчивый Ч. Диккенс</a:t>
            </a:r>
            <a:endParaRPr lang="ru-RU" sz="3200" dirty="0"/>
          </a:p>
        </p:txBody>
      </p:sp>
      <p:pic>
        <p:nvPicPr>
          <p:cNvPr id="5" name="Рисунок 4" descr="биднелл.jpg"/>
          <p:cNvPicPr>
            <a:picLocks noChangeAspect="1"/>
          </p:cNvPicPr>
          <p:nvPr/>
        </p:nvPicPr>
        <p:blipFill>
          <a:blip r:embed="rId2" cstate="print"/>
          <a:stretch>
            <a:fillRect/>
          </a:stretch>
        </p:blipFill>
        <p:spPr>
          <a:xfrm>
            <a:off x="6120755" y="2340471"/>
            <a:ext cx="3168352" cy="4161102"/>
          </a:xfrm>
          <a:prstGeom prst="rect">
            <a:avLst/>
          </a:prstGeom>
        </p:spPr>
      </p:pic>
      <p:sp>
        <p:nvSpPr>
          <p:cNvPr id="7" name="TextBox 6"/>
          <p:cNvSpPr txBox="1"/>
          <p:nvPr/>
        </p:nvSpPr>
        <p:spPr>
          <a:xfrm>
            <a:off x="6768827" y="6444927"/>
            <a:ext cx="1584176" cy="369332"/>
          </a:xfrm>
          <a:prstGeom prst="rect">
            <a:avLst/>
          </a:prstGeom>
          <a:noFill/>
        </p:spPr>
        <p:txBody>
          <a:bodyPr wrap="square" rtlCol="0">
            <a:spAutoFit/>
          </a:bodyPr>
          <a:lstStyle/>
          <a:p>
            <a:r>
              <a:rPr lang="ru-RU" dirty="0" smtClean="0"/>
              <a:t>М. </a:t>
            </a:r>
            <a:r>
              <a:rPr lang="ru-RU" dirty="0" err="1" smtClean="0"/>
              <a:t>Биднелл</a:t>
            </a:r>
            <a:endParaRPr lang="ru-RU" dirty="0"/>
          </a:p>
        </p:txBody>
      </p:sp>
    </p:spTree>
    <p:extLst>
      <p:ext uri="{BB962C8B-B14F-4D97-AF65-F5344CB8AC3E}">
        <p14:creationId xmlns:p14="http://schemas.microsoft.com/office/powerpoint/2010/main" xmlns="" val="917096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Содержимое 10" descr="kd351901.jpg"/>
          <p:cNvPicPr>
            <a:picLocks noGrp="1" noChangeAspect="1"/>
          </p:cNvPicPr>
          <p:nvPr>
            <p:ph sz="half" idx="2"/>
          </p:nvPr>
        </p:nvPicPr>
        <p:blipFill>
          <a:blip r:embed="rId2" cstate="print"/>
          <a:stretch>
            <a:fillRect/>
          </a:stretch>
        </p:blipFill>
        <p:spPr>
          <a:xfrm rot="10800000" flipH="1" flipV="1">
            <a:off x="288107" y="324247"/>
            <a:ext cx="4968552" cy="6984776"/>
          </a:xfrm>
        </p:spPr>
      </p:pic>
      <p:pic>
        <p:nvPicPr>
          <p:cNvPr id="12" name="Содержимое 11" descr="portraitofmaryedwardsen4.jpg"/>
          <p:cNvPicPr>
            <a:picLocks noGrp="1" noChangeAspect="1"/>
          </p:cNvPicPr>
          <p:nvPr>
            <p:ph sz="quarter" idx="4"/>
          </p:nvPr>
        </p:nvPicPr>
        <p:blipFill>
          <a:blip r:embed="rId3" cstate="print"/>
          <a:stretch>
            <a:fillRect/>
          </a:stretch>
        </p:blipFill>
        <p:spPr>
          <a:xfrm>
            <a:off x="5256660" y="324247"/>
            <a:ext cx="5256583" cy="6984776"/>
          </a:xfrm>
        </p:spPr>
      </p:pic>
      <p:sp>
        <p:nvSpPr>
          <p:cNvPr id="5" name="Текст 4"/>
          <p:cNvSpPr>
            <a:spLocks noGrp="1"/>
          </p:cNvSpPr>
          <p:nvPr>
            <p:ph type="body" idx="1"/>
          </p:nvPr>
        </p:nvSpPr>
        <p:spPr>
          <a:xfrm>
            <a:off x="360115" y="252239"/>
            <a:ext cx="4570445" cy="2448272"/>
          </a:xfrm>
        </p:spPr>
        <p:txBody>
          <a:bodyPr>
            <a:normAutofit/>
          </a:bodyPr>
          <a:lstStyle/>
          <a:p>
            <a:pPr algn="l"/>
            <a:r>
              <a:rPr lang="ru-RU" sz="1200" dirty="0" smtClean="0">
                <a:solidFill>
                  <a:schemeClr val="accent6">
                    <a:lumMod val="20000"/>
                    <a:lumOff val="80000"/>
                  </a:schemeClr>
                </a:solidFill>
              </a:rPr>
              <a:t>С самого начала он заявил </a:t>
            </a:r>
            <a:r>
              <a:rPr lang="ru-RU" sz="1200" dirty="0" err="1" smtClean="0">
                <a:solidFill>
                  <a:schemeClr val="accent6">
                    <a:lumMod val="20000"/>
                    <a:lumOff val="80000"/>
                  </a:schemeClr>
                </a:solidFill>
              </a:rPr>
              <a:t>Кейт</a:t>
            </a:r>
            <a:r>
              <a:rPr lang="ru-RU" sz="1200" dirty="0" smtClean="0">
                <a:solidFill>
                  <a:schemeClr val="accent6">
                    <a:lumMod val="20000"/>
                    <a:lumOff val="80000"/>
                  </a:schemeClr>
                </a:solidFill>
              </a:rPr>
              <a:t> Хогарт, своей будущей жене, что се основное назначение — рожать детей и делать то, что он ей скажет. </a:t>
            </a:r>
            <a:r>
              <a:rPr lang="ru-RU" sz="1200" dirty="0" err="1" smtClean="0">
                <a:solidFill>
                  <a:schemeClr val="accent6">
                    <a:lumMod val="20000"/>
                    <a:lumOff val="80000"/>
                  </a:schemeClr>
                </a:solidFill>
              </a:rPr>
              <a:t>Кейт</a:t>
            </a:r>
            <a:r>
              <a:rPr lang="ru-RU" sz="1200" dirty="0" smtClean="0">
                <a:solidFill>
                  <a:schemeClr val="accent6">
                    <a:lumMod val="20000"/>
                    <a:lumOff val="80000"/>
                  </a:schemeClr>
                </a:solidFill>
              </a:rPr>
              <a:t> согласилась. За годы их совместной жизни она родила десять детей, и все это время она беспрекословно выполняла любое указание Диккенса. С годами он не только перестал любить свою жену, но и начал ее просто презирать. Он очень любил пофлиртовать, особенно с молоденькими девушками и даже девочками, считая их самим совершенством невинности.</a:t>
            </a:r>
          </a:p>
          <a:p>
            <a:endParaRPr lang="ru-RU" dirty="0"/>
          </a:p>
        </p:txBody>
      </p:sp>
      <p:sp>
        <p:nvSpPr>
          <p:cNvPr id="6" name="Текст 5"/>
          <p:cNvSpPr>
            <a:spLocks noGrp="1"/>
          </p:cNvSpPr>
          <p:nvPr>
            <p:ph type="body" sz="quarter" idx="3"/>
          </p:nvPr>
        </p:nvSpPr>
        <p:spPr>
          <a:xfrm>
            <a:off x="5256660" y="4284688"/>
            <a:ext cx="5328592" cy="3024335"/>
          </a:xfrm>
        </p:spPr>
        <p:txBody>
          <a:bodyPr>
            <a:noAutofit/>
          </a:bodyPr>
          <a:lstStyle/>
          <a:p>
            <a:pPr algn="l"/>
            <a:r>
              <a:rPr lang="ru-RU" sz="1200" dirty="0" smtClean="0">
                <a:solidFill>
                  <a:schemeClr val="accent6">
                    <a:lumMod val="20000"/>
                    <a:lumOff val="80000"/>
                  </a:schemeClr>
                </a:solidFill>
              </a:rPr>
              <a:t>Особое место в жизни Диккенса заняла, однако, не </a:t>
            </a:r>
            <a:r>
              <a:rPr lang="ru-RU" sz="1200" dirty="0" err="1" smtClean="0">
                <a:solidFill>
                  <a:schemeClr val="accent6">
                    <a:lumMod val="20000"/>
                    <a:lumOff val="80000"/>
                  </a:schemeClr>
                </a:solidFill>
              </a:rPr>
              <a:t>Кейт</a:t>
            </a:r>
            <a:r>
              <a:rPr lang="ru-RU" sz="1200" dirty="0" smtClean="0">
                <a:solidFill>
                  <a:schemeClr val="accent6">
                    <a:lumMod val="20000"/>
                    <a:lumOff val="80000"/>
                  </a:schemeClr>
                </a:solidFill>
              </a:rPr>
              <a:t>, его жена, а ее младшая сестра Мэри. Когда Чарльз женился на </a:t>
            </a:r>
            <a:r>
              <a:rPr lang="ru-RU" sz="1200" dirty="0" err="1" smtClean="0">
                <a:solidFill>
                  <a:schemeClr val="accent6">
                    <a:lumMod val="20000"/>
                    <a:lumOff val="80000"/>
                  </a:schemeClr>
                </a:solidFill>
              </a:rPr>
              <a:t>Кейт</a:t>
            </a:r>
            <a:r>
              <a:rPr lang="ru-RU" sz="1200" dirty="0" smtClean="0">
                <a:solidFill>
                  <a:schemeClr val="accent6">
                    <a:lumMod val="20000"/>
                    <a:lumOff val="80000"/>
                  </a:schemeClr>
                </a:solidFill>
              </a:rPr>
              <a:t> в 1836 году, 16-летняя Мэри поселилась у них в доме. Они все прекрасно ладили друг с другом. Мэри не была такой красавицей, как </a:t>
            </a:r>
            <a:r>
              <a:rPr lang="ru-RU" sz="1200" dirty="0" err="1" smtClean="0">
                <a:solidFill>
                  <a:schemeClr val="accent6">
                    <a:lumMod val="20000"/>
                    <a:lumOff val="80000"/>
                  </a:schemeClr>
                </a:solidFill>
              </a:rPr>
              <a:t>Кейт</a:t>
            </a:r>
            <a:r>
              <a:rPr lang="ru-RU" sz="1200" dirty="0" smtClean="0">
                <a:solidFill>
                  <a:schemeClr val="accent6">
                    <a:lumMod val="20000"/>
                    <a:lumOff val="80000"/>
                  </a:schemeClr>
                </a:solidFill>
              </a:rPr>
              <a:t>, но она лучше знала и чувствовала литературу, и Диккенс наслаждался общением с ней. Однажды вечером в мае 1837 года </a:t>
            </a:r>
            <a:r>
              <a:rPr lang="ru-RU" sz="1200" dirty="0" err="1" smtClean="0">
                <a:solidFill>
                  <a:schemeClr val="accent6">
                    <a:lumMod val="20000"/>
                    <a:lumOff val="80000"/>
                  </a:schemeClr>
                </a:solidFill>
              </a:rPr>
              <a:t>Кейт</a:t>
            </a:r>
            <a:r>
              <a:rPr lang="ru-RU" sz="1200" dirty="0" smtClean="0">
                <a:solidFill>
                  <a:schemeClr val="accent6">
                    <a:lumMod val="20000"/>
                    <a:lumOff val="80000"/>
                  </a:schemeClr>
                </a:solidFill>
              </a:rPr>
              <a:t>, Мэри и Диккенс вернулись из театра. В доме они пожелали друг другу спокойной ночи и отправились в свои комнаты. Через несколько минут Чарльз услышал из комнаты Мэри сдавленный крик. С Мэри случился сердечный приступ. На следующий день Мэри тихо умерла на руках у Диккенса. Ей было 17 лет. Он снял с ее пальца кольцо, надел его на свой мизинец и не расставался с ним до последних дней своей жизни. Несколько месяцев Мэри снилась ему по ночам. Он долго хранил ее одежду и в течение двух месяцев подряд не написал ни строчки, чего с ним практически никогда не бывало. Ни одна женщина теперь не могла для Диккенса сравниться с Мэри. Она навсегда осталась в его памяти как светлый образ чистой неиспорченной девушки.</a:t>
            </a:r>
            <a:endParaRPr lang="ru-RU" sz="1200" dirty="0">
              <a:solidFill>
                <a:schemeClr val="accent6">
                  <a:lumMod val="20000"/>
                  <a:lumOff val="8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idx="1"/>
          </p:nvPr>
        </p:nvSpPr>
        <p:spPr>
          <a:xfrm>
            <a:off x="825987" y="2478909"/>
            <a:ext cx="4574688" cy="4275471"/>
          </a:xfrm>
        </p:spPr>
        <p:txBody>
          <a:bodyPr>
            <a:normAutofit/>
          </a:bodyPr>
          <a:lstStyle/>
          <a:p>
            <a:r>
              <a:rPr lang="ru-RU" sz="1200" dirty="0" smtClean="0"/>
              <a:t> Когда в 1855 году Диккенс получил письмо от одной из почитательниц его литературного таланта, в нем вспыхнуло чувство, похожее на ту юношескую страсть, которая охватывала его, когда он встречался с Марией </a:t>
            </a:r>
            <a:r>
              <a:rPr lang="ru-RU" sz="1200" dirty="0" err="1" smtClean="0"/>
              <a:t>Биднелл</a:t>
            </a:r>
            <a:r>
              <a:rPr lang="ru-RU" sz="1200" dirty="0" smtClean="0"/>
              <a:t>. Именно она и была автором этого письма, написанного через 20 лет после их юношеского романа. Теперь ее звали Мария </a:t>
            </a:r>
            <a:r>
              <a:rPr lang="ru-RU" sz="1200" dirty="0" err="1" smtClean="0"/>
              <a:t>Уинтср</a:t>
            </a:r>
            <a:r>
              <a:rPr lang="ru-RU" sz="1200" dirty="0" smtClean="0"/>
              <a:t>. Она была замужем и воспитывала двух дочерей. Мария предупредила Диккенса в письме, что она стала "беззубой, толстой, старой и страшной"., но для него она оставалась красавицей, которую он встретил еще в 1830 году. Он отправил ей несколько страстных писем, в которых умолял ее встретиться с ним наедине. Когда их свидание состоялось, Диккенс был просто раздавлен. Мария стала толстой и глупой и была разительно похожа на его жену, а не на ту Марию </a:t>
            </a:r>
            <a:r>
              <a:rPr lang="ru-RU" sz="1200" dirty="0" err="1" smtClean="0"/>
              <a:t>Биднелл</a:t>
            </a:r>
            <a:r>
              <a:rPr lang="ru-RU" sz="1200" dirty="0" smtClean="0"/>
              <a:t>, воспоминания о которой сохранились в его сердце. Как только Диккенс увидел Марию, он </a:t>
            </a:r>
            <a:r>
              <a:rPr lang="ru-RU" sz="1200" dirty="0" err="1" smtClean="0"/>
              <a:t>сделалвсе</a:t>
            </a:r>
            <a:r>
              <a:rPr lang="ru-RU" sz="1200" dirty="0" smtClean="0"/>
              <a:t> для того, чтобы их первая встреча оказалась и последней. </a:t>
            </a:r>
            <a:endParaRPr lang="ru-RU" sz="1200" dirty="0"/>
          </a:p>
        </p:txBody>
      </p:sp>
      <p:sp>
        <p:nvSpPr>
          <p:cNvPr id="7" name="Заголовок 6"/>
          <p:cNvSpPr>
            <a:spLocks noGrp="1"/>
          </p:cNvSpPr>
          <p:nvPr>
            <p:ph type="title"/>
          </p:nvPr>
        </p:nvSpPr>
        <p:spPr/>
        <p:txBody>
          <a:bodyPr/>
          <a:lstStyle/>
          <a:p>
            <a:endParaRPr lang="ru-RU" dirty="0"/>
          </a:p>
        </p:txBody>
      </p:sp>
      <p:pic>
        <p:nvPicPr>
          <p:cNvPr id="9" name="Рисунок 8" descr="P78md.gif"/>
          <p:cNvPicPr>
            <a:picLocks noChangeAspect="1"/>
          </p:cNvPicPr>
          <p:nvPr/>
        </p:nvPicPr>
        <p:blipFill>
          <a:blip r:embed="rId2" cstate="print"/>
          <a:stretch>
            <a:fillRect/>
          </a:stretch>
        </p:blipFill>
        <p:spPr>
          <a:xfrm>
            <a:off x="6048747" y="2484487"/>
            <a:ext cx="3600400" cy="432973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25987" y="2478909"/>
            <a:ext cx="4862720" cy="4275471"/>
          </a:xfrm>
        </p:spPr>
        <p:txBody>
          <a:bodyPr>
            <a:normAutofit lnSpcReduction="10000"/>
          </a:bodyPr>
          <a:lstStyle/>
          <a:p>
            <a:r>
              <a:rPr lang="ru-RU" sz="1200" dirty="0" smtClean="0"/>
              <a:t>Несмотря на то, что Диккенс проводил много времени в компании различных женщин, вполне вероятно, что у него за всю жизнь была лишь одна сексуальная связь вне собственной семьи. Через два года после столь неудачной встречи с Марией </a:t>
            </a:r>
            <a:r>
              <a:rPr lang="ru-RU" sz="1200" dirty="0" err="1" smtClean="0"/>
              <a:t>Уинтер</a:t>
            </a:r>
            <a:r>
              <a:rPr lang="ru-RU" sz="1200" dirty="0" smtClean="0"/>
              <a:t> 45-летний Диккенс познакомился с актрисой </a:t>
            </a:r>
            <a:r>
              <a:rPr lang="ru-RU" sz="1200" dirty="0" err="1" smtClean="0"/>
              <a:t>Эллен</a:t>
            </a:r>
            <a:r>
              <a:rPr lang="ru-RU" sz="1200" dirty="0" smtClean="0"/>
              <a:t> </a:t>
            </a:r>
            <a:r>
              <a:rPr lang="ru-RU" sz="1200" dirty="0" err="1" smtClean="0"/>
              <a:t>Тернан</a:t>
            </a:r>
            <a:r>
              <a:rPr lang="ru-RU" sz="1200" dirty="0" smtClean="0"/>
              <a:t>, которой было 18 лет, столько же, сколько и его старшей дочери. </a:t>
            </a:r>
            <a:r>
              <a:rPr lang="ru-RU" sz="1200" dirty="0" err="1" smtClean="0"/>
              <a:t>Эллен</a:t>
            </a:r>
            <a:r>
              <a:rPr lang="ru-RU" sz="1200" dirty="0" smtClean="0"/>
              <a:t> была красива и умна. Диккенс так часто встречался с ней, что даже его жена </a:t>
            </a:r>
            <a:r>
              <a:rPr lang="ru-RU" sz="1200" dirty="0" err="1" smtClean="0"/>
              <a:t>Кейт</a:t>
            </a:r>
            <a:r>
              <a:rPr lang="ru-RU" sz="1200" dirty="0" smtClean="0"/>
              <a:t> почувствовала что-то вроде робких уколов ревности. Меньше чем через год шокированная публика узнала о том, что Диккенс разводится со своей женой, с которой прожил вместе 22 года. Эта новость, ставшая сенсацией, породила слухи о том, что Диккенс собирается жениться на Георгине Хогарт, еще одной из сестер </a:t>
            </a:r>
            <a:r>
              <a:rPr lang="ru-RU" sz="1200" dirty="0" err="1" smtClean="0"/>
              <a:t>Кейт</a:t>
            </a:r>
            <a:r>
              <a:rPr lang="ru-RU" sz="1200" dirty="0" smtClean="0"/>
              <a:t>. Она начала жить в доме </a:t>
            </a:r>
            <a:r>
              <a:rPr lang="ru-RU" sz="1200" dirty="0" err="1" smtClean="0"/>
              <a:t>Диккенсов</a:t>
            </a:r>
            <a:r>
              <a:rPr lang="ru-RU" sz="1200" dirty="0" smtClean="0"/>
              <a:t> в 1842 году, когда ей было 15 лет, и со временем стала настоящей хозяйкой дома, руководя слугами и даже принимая участие в воспитании детей. Не сохранилось каких-либо доказательств, что у Диккенса когда-либо была интимная связь с Георгиной, хотя это и не исключено. </a:t>
            </a:r>
          </a:p>
          <a:p>
            <a:r>
              <a:rPr lang="ru-RU" sz="1200" dirty="0" smtClean="0"/>
              <a:t>В последние годы своей жизни Диккенс часто проводил свободное время с </a:t>
            </a:r>
            <a:r>
              <a:rPr lang="ru-RU" sz="1200" dirty="0" err="1" smtClean="0"/>
              <a:t>Эллен</a:t>
            </a:r>
            <a:r>
              <a:rPr lang="ru-RU" sz="1200" dirty="0" smtClean="0"/>
              <a:t> и всегда поддерживал ее и ее семью. Говорили даже, что у них родился ребенок, который умер в раннем детстве, но доказательств этого не существует. </a:t>
            </a:r>
            <a:r>
              <a:rPr lang="ru-RU" sz="1200" dirty="0" err="1" smtClean="0"/>
              <a:t>Эллен</a:t>
            </a:r>
            <a:r>
              <a:rPr lang="ru-RU" sz="1200" dirty="0" smtClean="0"/>
              <a:t> первой была названа в завещании Диккенса.</a:t>
            </a:r>
            <a:endParaRPr lang="ru-RU" sz="1200" dirty="0"/>
          </a:p>
        </p:txBody>
      </p:sp>
      <p:sp>
        <p:nvSpPr>
          <p:cNvPr id="3" name="Заголовок 2"/>
          <p:cNvSpPr>
            <a:spLocks noGrp="1"/>
          </p:cNvSpPr>
          <p:nvPr>
            <p:ph type="title"/>
          </p:nvPr>
        </p:nvSpPr>
        <p:spPr/>
        <p:txBody>
          <a:bodyPr/>
          <a:lstStyle/>
          <a:p>
            <a:endParaRPr lang="ru-RU"/>
          </a:p>
        </p:txBody>
      </p:sp>
      <p:pic>
        <p:nvPicPr>
          <p:cNvPr id="4" name="Рисунок 3" descr="014.jpg"/>
          <p:cNvPicPr>
            <a:picLocks noChangeAspect="1"/>
          </p:cNvPicPr>
          <p:nvPr/>
        </p:nvPicPr>
        <p:blipFill>
          <a:blip r:embed="rId2" cstate="print"/>
          <a:stretch>
            <a:fillRect/>
          </a:stretch>
        </p:blipFill>
        <p:spPr>
          <a:xfrm>
            <a:off x="6120755" y="2340471"/>
            <a:ext cx="3600400" cy="470068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88107" y="2196455"/>
            <a:ext cx="10081120" cy="4557925"/>
          </a:xfrm>
          <a:ln>
            <a:noFill/>
          </a:ln>
        </p:spPr>
        <p:style>
          <a:lnRef idx="2">
            <a:schemeClr val="dk1"/>
          </a:lnRef>
          <a:fillRef idx="1">
            <a:schemeClr val="lt1"/>
          </a:fillRef>
          <a:effectRef idx="0">
            <a:schemeClr val="dk1"/>
          </a:effectRef>
          <a:fontRef idx="minor">
            <a:schemeClr val="dk1"/>
          </a:fontRef>
        </p:style>
        <p:txBody>
          <a:bodyPr>
            <a:noAutofit/>
          </a:bodyPr>
          <a:lstStyle/>
          <a:p>
            <a:pPr>
              <a:buFont typeface="+mj-lt"/>
              <a:buAutoNum type="arabicPeriod"/>
            </a:pPr>
            <a:r>
              <a:rPr lang="ru-RU" sz="1200" dirty="0" smtClean="0"/>
              <a:t>Оскар Уайльд не воспринимал всерьез сочинения Диккенса и по любому поводу насмехался над ними. Вообще, современные Чарльзу Диккенсу критики без конца намекали на то, что он никогда не войдет в список лучших британских писателей;</a:t>
            </a:r>
          </a:p>
          <a:p>
            <a:pPr>
              <a:buFont typeface="+mj-lt"/>
              <a:buAutoNum type="arabicPeriod"/>
            </a:pPr>
            <a:r>
              <a:rPr lang="ru-RU" sz="1200" dirty="0" smtClean="0"/>
              <a:t>Чарльз Диккенс всегда спал головой на север. Также он садился лицом на север, когда писал свои великие произведения;</a:t>
            </a:r>
          </a:p>
          <a:p>
            <a:pPr>
              <a:buFont typeface="+mj-lt"/>
              <a:buAutoNum type="arabicPeriod"/>
            </a:pPr>
            <a:r>
              <a:rPr lang="ru-RU" sz="1200" dirty="0" smtClean="0"/>
              <a:t>Одним из любимейших развлечений Чарльза Диккенса были походы в парижский морг, где выставлялись неопознанные тела;</a:t>
            </a:r>
          </a:p>
          <a:p>
            <a:pPr>
              <a:buFont typeface="+mj-lt"/>
              <a:buAutoNum type="arabicPeriod"/>
            </a:pPr>
            <a:r>
              <a:rPr lang="ru-RU" sz="1200" dirty="0" smtClean="0"/>
              <a:t>Чарльз Диккенс увлекался гипнозом, или, как тогда говорили, месмеризмом;</a:t>
            </a:r>
          </a:p>
          <a:p>
            <a:pPr>
              <a:buFont typeface="+mj-lt"/>
              <a:buAutoNum type="arabicPeriod"/>
            </a:pPr>
            <a:r>
              <a:rPr lang="ru-RU" sz="1200" dirty="0" smtClean="0"/>
              <a:t>Чарльз Диккенс не оканчивал начальной школы (</a:t>
            </a:r>
            <a:r>
              <a:rPr lang="ru-RU" sz="1200" dirty="0" err="1" smtClean="0"/>
              <a:t>grade</a:t>
            </a:r>
            <a:r>
              <a:rPr lang="ru-RU" sz="1200" dirty="0" smtClean="0"/>
              <a:t> </a:t>
            </a:r>
            <a:r>
              <a:rPr lang="ru-RU" sz="1200" dirty="0" err="1" smtClean="0"/>
              <a:t>school</a:t>
            </a:r>
            <a:r>
              <a:rPr lang="ru-RU" sz="1200" dirty="0" smtClean="0"/>
              <a:t>). Когда Чарльзу Диккенсу было 11 лет, он работал на фабрике по производству крема для обуви;</a:t>
            </a:r>
          </a:p>
          <a:p>
            <a:pPr>
              <a:buFont typeface="+mj-lt"/>
              <a:buAutoNum type="arabicPeriod"/>
            </a:pPr>
            <a:r>
              <a:rPr lang="ru-RU" sz="1200" dirty="0" smtClean="0"/>
              <a:t>Диккенс нередко самопроизвольно впадал в транс, был подвержен видениям и время от времени испытывал состояния </a:t>
            </a:r>
            <a:r>
              <a:rPr lang="ru-RU" sz="1200" dirty="0" err="1" smtClean="0"/>
              <a:t>дежавю</a:t>
            </a:r>
            <a:r>
              <a:rPr lang="ru-RU" sz="1200" dirty="0" smtClean="0"/>
              <a:t>. О другой странности писателя рассказал Джордж Генри Льюис, главный редактор журнала «</a:t>
            </a:r>
            <a:r>
              <a:rPr lang="ru-RU" sz="1200" dirty="0" err="1" smtClean="0"/>
              <a:t>Фортнайтли</a:t>
            </a:r>
            <a:r>
              <a:rPr lang="ru-RU" sz="1200" dirty="0" smtClean="0"/>
              <a:t> </a:t>
            </a:r>
            <a:r>
              <a:rPr lang="ru-RU" sz="1200" dirty="0" err="1" smtClean="0"/>
              <a:t>ревью</a:t>
            </a:r>
            <a:r>
              <a:rPr lang="ru-RU" sz="1200" dirty="0" smtClean="0"/>
              <a:t>». Диккенс однажды рассказал ему о том, что каждое слово, прежде чем перейти на бумагу, сначала им отчетливо слышится, а персонажи его постоянно находятся рядом и общаются с ним;</a:t>
            </a:r>
          </a:p>
          <a:p>
            <a:pPr>
              <a:buFont typeface="+mj-lt"/>
              <a:buAutoNum type="arabicPeriod"/>
            </a:pPr>
            <a:r>
              <a:rPr lang="ru-RU" sz="1200" dirty="0" smtClean="0"/>
              <a:t>В 1857 году к Диккенсу приехал в гости </a:t>
            </a:r>
            <a:r>
              <a:rPr lang="ru-RU" sz="1200" dirty="0" err="1" smtClean="0"/>
              <a:t>Ганс</a:t>
            </a:r>
            <a:r>
              <a:rPr lang="ru-RU" sz="1200" dirty="0" smtClean="0"/>
              <a:t> Христиан Андерсен. Андерсен с Диккенсом познакомились еще в 1847 году, пришли в полный восторг друг от друга, и вот, 10 лет спустя, датчанин решил воспользоваться данным ему приглашением. Беда в том, что за эти годы в жизни Диккенса все очень изменилось и усложнилось — он был не готов принять Андерсена, а тот прожил у него почти пять недель! «Он не владеет никакими языками, кроме своего датского, хотя есть подозрения, что и его он тоже не знает» — в таком ключе рассказывал друзьям о своем госте Диккенс. Бедолага Андерсен стал мишенью для насмешек многочисленного потомства Диккенса, а когда он уехал, папа Диккенс оставил в его комнате запись: «</a:t>
            </a:r>
            <a:r>
              <a:rPr lang="ru-RU" sz="1200" dirty="0" err="1" smtClean="0"/>
              <a:t>Ганс</a:t>
            </a:r>
            <a:r>
              <a:rPr lang="ru-RU" sz="1200" dirty="0" smtClean="0"/>
              <a:t> Андерсен ночевал в этой комнате пять недель, которые показались нашей семье годами»;</a:t>
            </a:r>
          </a:p>
          <a:p>
            <a:pPr>
              <a:buFont typeface="+mj-lt"/>
              <a:buAutoNum type="arabicPeriod"/>
            </a:pPr>
            <a:r>
              <a:rPr lang="ru-RU" sz="1200" dirty="0" smtClean="0"/>
              <a:t>Чарльз Диккенс назвал злостного негодяя из романа «Оливер Твист» </a:t>
            </a:r>
            <a:r>
              <a:rPr lang="ru-RU" sz="1200" dirty="0" err="1" smtClean="0"/>
              <a:t>Фэйгин</a:t>
            </a:r>
            <a:r>
              <a:rPr lang="ru-RU" sz="1200" dirty="0" smtClean="0"/>
              <a:t> – точно так, как звали его лучшего друга, Боба </a:t>
            </a:r>
            <a:r>
              <a:rPr lang="ru-RU" sz="1200" dirty="0" err="1" smtClean="0"/>
              <a:t>Фэйгина</a:t>
            </a:r>
            <a:r>
              <a:rPr lang="ru-RU" sz="1200" dirty="0" smtClean="0"/>
              <a:t>;</a:t>
            </a:r>
          </a:p>
          <a:p>
            <a:pPr>
              <a:buFont typeface="+mj-lt"/>
              <a:buAutoNum type="arabicPeriod"/>
            </a:pPr>
            <a:r>
              <a:rPr lang="ru-RU" sz="1200" dirty="0" smtClean="0"/>
              <a:t>С самого начала отношений Чарльз Диккенс заявил </a:t>
            </a:r>
            <a:r>
              <a:rPr lang="ru-RU" sz="1200" dirty="0" err="1" smtClean="0"/>
              <a:t>Кейт</a:t>
            </a:r>
            <a:r>
              <a:rPr lang="ru-RU" sz="1200" dirty="0" smtClean="0"/>
              <a:t> Хогарт, своей будущей жене, что ее основное назначение — рожать детей и делать то, что он ей скажет. За годы их совместной жизни она родила десять детей, и все это время она беспрекословно выполняла любое указание Диккенса. С годами он не только перестал любить свою жену, но и начал ее просто презирать;</a:t>
            </a:r>
          </a:p>
          <a:p>
            <a:pPr>
              <a:buFont typeface="+mj-lt"/>
              <a:buAutoNum type="arabicPeriod"/>
            </a:pPr>
            <a:r>
              <a:rPr lang="ru-RU" sz="1200" dirty="0" smtClean="0"/>
              <a:t>Диккенс до того ненавидел памятники, что в своем завещании запретил, чтобы ему возводили какие-либо статуи. Но кто-то из почитателей его таланта ослушался и все-таки заказал монумент. Семья Диккенса отвергла скульптуру, и та, в конце концов, нашла пристанище в филадельфийском </a:t>
            </a:r>
            <a:r>
              <a:rPr lang="ru-RU" sz="1200" dirty="0" err="1" smtClean="0"/>
              <a:t>Кларк-парке</a:t>
            </a:r>
            <a:r>
              <a:rPr lang="ru-RU" sz="1200" dirty="0" smtClean="0"/>
              <a:t>.</a:t>
            </a:r>
            <a:endParaRPr lang="ru-RU" sz="1200" dirty="0"/>
          </a:p>
        </p:txBody>
      </p:sp>
      <p:sp>
        <p:nvSpPr>
          <p:cNvPr id="3" name="Заголовок 2"/>
          <p:cNvSpPr>
            <a:spLocks noGrp="1"/>
          </p:cNvSpPr>
          <p:nvPr>
            <p:ph type="title"/>
          </p:nvPr>
        </p:nvSpPr>
        <p:spPr/>
        <p:txBody>
          <a:bodyPr/>
          <a:lstStyle/>
          <a:p>
            <a:r>
              <a:rPr lang="ru-RU" sz="3200" dirty="0" smtClean="0"/>
              <a:t>Интересные факты из жизни о Ч. Диккенсе</a:t>
            </a:r>
            <a:endParaRPr lang="ru-RU" sz="32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355</TotalTime>
  <Words>3554</Words>
  <Application>Microsoft Office PowerPoint</Application>
  <PresentationFormat>Произвольный</PresentationFormat>
  <Paragraphs>96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Твердый переплет</vt:lpstr>
      <vt:lpstr>Проект по литературе на тему: « Ч. Диккенс «Приключения Оливера Твиста»</vt:lpstr>
      <vt:lpstr>Содержание</vt:lpstr>
      <vt:lpstr>Введение</vt:lpstr>
      <vt:lpstr>История жизни</vt:lpstr>
      <vt:lpstr>Влюбчивый Ч. Диккенс</vt:lpstr>
      <vt:lpstr>Слайд 6</vt:lpstr>
      <vt:lpstr>Слайд 7</vt:lpstr>
      <vt:lpstr>Слайд 8</vt:lpstr>
      <vt:lpstr>Интересные факты из жизни о Ч. Диккенсе</vt:lpstr>
      <vt:lpstr>Творческое достояние</vt:lpstr>
      <vt:lpstr>Сюжет романа «Приключения Оливера Твиста»</vt:lpstr>
      <vt:lpstr>Литературная характеристика. Издания романа; </vt:lpstr>
      <vt:lpstr>Экранизации и театральные постановки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Выжигание по дереву</dc:title>
  <dc:creator>кирилл</dc:creator>
  <cp:lastModifiedBy>Элизиум</cp:lastModifiedBy>
  <cp:revision>40</cp:revision>
  <dcterms:created xsi:type="dcterms:W3CDTF">2013-01-23T17:31:40Z</dcterms:created>
  <dcterms:modified xsi:type="dcterms:W3CDTF">2014-06-04T12:35:01Z</dcterms:modified>
</cp:coreProperties>
</file>