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528-FF60-422F-B5BF-44B0F10728D1}" type="datetimeFigureOut">
              <a:rPr lang="uk-UA" smtClean="0"/>
              <a:t>05.03.2014</a:t>
            </a:fld>
            <a:endParaRPr lang="uk-UA" dirty="0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8CA6A-1D30-41F8-A5ED-441DA48EC92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528-FF60-422F-B5BF-44B0F10728D1}" type="datetimeFigureOut">
              <a:rPr lang="uk-UA" smtClean="0"/>
              <a:t>05.03.2014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CA6A-1D30-41F8-A5ED-441DA48EC92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528-FF60-422F-B5BF-44B0F10728D1}" type="datetimeFigureOut">
              <a:rPr lang="uk-UA" smtClean="0"/>
              <a:t>05.03.2014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CA6A-1D30-41F8-A5ED-441DA48EC92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288528-FF60-422F-B5BF-44B0F10728D1}" type="datetimeFigureOut">
              <a:rPr lang="uk-UA" smtClean="0"/>
              <a:t>05.03.2014</a:t>
            </a:fld>
            <a:endParaRPr lang="uk-UA" dirty="0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A8CA6A-1D30-41F8-A5ED-441DA48EC92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6" name="Місце для нижнього колонтитула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528-FF60-422F-B5BF-44B0F10728D1}" type="datetimeFigureOut">
              <a:rPr lang="uk-UA" smtClean="0"/>
              <a:t>05.03.2014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CA6A-1D30-41F8-A5ED-441DA48EC92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528-FF60-422F-B5BF-44B0F10728D1}" type="datetimeFigureOut">
              <a:rPr lang="uk-UA" smtClean="0"/>
              <a:t>05.03.2014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CA6A-1D30-41F8-A5ED-441DA48EC92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CA6A-1D30-41F8-A5ED-441DA48EC92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528-FF60-422F-B5BF-44B0F10728D1}" type="datetimeFigureOut">
              <a:rPr lang="uk-UA" smtClean="0"/>
              <a:t>05.03.2014</a:t>
            </a:fld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528-FF60-422F-B5BF-44B0F10728D1}" type="datetimeFigureOut">
              <a:rPr lang="uk-UA" smtClean="0"/>
              <a:t>05.03.2014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CA6A-1D30-41F8-A5ED-441DA48EC92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528-FF60-422F-B5BF-44B0F10728D1}" type="datetimeFigureOut">
              <a:rPr lang="uk-UA" smtClean="0"/>
              <a:t>05.03.2014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CA6A-1D30-41F8-A5ED-441DA48EC92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288528-FF60-422F-B5BF-44B0F10728D1}" type="datetimeFigureOut">
              <a:rPr lang="uk-UA" smtClean="0"/>
              <a:t>05.03.2014</a:t>
            </a:fld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A8CA6A-1D30-41F8-A5ED-441DA48EC92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uk-UA" dirty="0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528-FF60-422F-B5BF-44B0F10728D1}" type="datetimeFigureOut">
              <a:rPr lang="uk-UA" smtClean="0"/>
              <a:t>05.03.2014</a:t>
            </a:fld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8CA6A-1D30-41F8-A5ED-441DA48EC92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288528-FF60-422F-B5BF-44B0F10728D1}" type="datetimeFigureOut">
              <a:rPr lang="uk-UA" smtClean="0"/>
              <a:t>05.03.2014</a:t>
            </a:fld>
            <a:endParaRPr lang="uk-UA" dirty="0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A8CA6A-1D30-41F8-A5ED-441DA48EC92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Олександр Сергійович Пушкін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958026" y="0"/>
            <a:ext cx="2185974" cy="59533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i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Заслання</a:t>
            </a:r>
            <a:endParaRPr lang="uk-UA" sz="2800" i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Місце для зображення 12" descr="2032203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712" r="6712"/>
          <a:stretch>
            <a:fillRect/>
          </a:stretch>
        </p:blipFill>
        <p:spPr>
          <a:xfrm>
            <a:off x="142844" y="142852"/>
            <a:ext cx="3401623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Місце для тексту 11"/>
          <p:cNvSpPr>
            <a:spLocks noGrp="1"/>
          </p:cNvSpPr>
          <p:nvPr>
            <p:ph type="body" sz="half" idx="2"/>
          </p:nvPr>
        </p:nvSpPr>
        <p:spPr>
          <a:xfrm>
            <a:off x="3571868" y="428604"/>
            <a:ext cx="5357818" cy="70723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1819 року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Сергійович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вступає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"Зелена лампа", там за гулянками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ліберальних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критика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олександрівського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режиму.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Пушкін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написав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"Вольность" (1817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"К Чаадаеву" (1818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"Сказки" (1818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"Деревня" (1819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Нерадикальність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Пушкіна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створила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репутацію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уряді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Пиятики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серцеві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звичайною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Пушкіна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обтяженого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службою.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розправитися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Пушкіним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Сибіру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Соловки,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явилися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чутки,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Пушкіна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бито батогами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таємній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канцелярії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клопотанню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Карамзіна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пом'якшено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Пушкіна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Катеринослав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uk-UA" dirty="0"/>
          </a:p>
        </p:txBody>
      </p:sp>
      <p:pic>
        <p:nvPicPr>
          <p:cNvPr id="14" name="Рисунок 13" descr="54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358630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9728" y="0"/>
            <a:ext cx="114272" cy="2143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8" name="Місце для зображення 7" descr="pushkina_n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403" b="12403"/>
          <a:stretch>
            <a:fillRect/>
          </a:stretch>
        </p:blipFill>
        <p:spPr>
          <a:xfrm>
            <a:off x="0" y="142852"/>
            <a:ext cx="4214810" cy="4429132"/>
          </a:xfrm>
        </p:spPr>
      </p:pic>
      <p:sp>
        <p:nvSpPr>
          <p:cNvPr id="7" name="Місце для тексту 6"/>
          <p:cNvSpPr>
            <a:spLocks noGrp="1"/>
          </p:cNvSpPr>
          <p:nvPr>
            <p:ph type="body" sz="half" idx="2"/>
          </p:nvPr>
        </p:nvSpPr>
        <p:spPr>
          <a:xfrm>
            <a:off x="4143372" y="857232"/>
            <a:ext cx="4543428" cy="5591196"/>
          </a:xfrm>
        </p:spPr>
        <p:txBody>
          <a:bodyPr/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квітні 1830 року Пушкін робить нову пропозицію Наталії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Гончаровій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цього разу вона її приймає. В сім'ї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Гончарових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вимагали у Пушкіна офіційне посвідчення від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Бенкендорфа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про те, що він не знаходиться під поліцейським наглядом та відомості про його матеріальне положення. Батько передав йому частину нижегородського маєтку - село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Кистеневка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що знаходилося недалеко від села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Болдіно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105056" y="214290"/>
            <a:ext cx="503894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Наталія Миколаївна </a:t>
            </a:r>
            <a:r>
              <a:rPr lang="uk-UA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Гончарова</a:t>
            </a:r>
            <a:endParaRPr lang="uk-UA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281" y="0"/>
            <a:ext cx="45719" cy="500066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Місце для зображення 4" descr="0_47c25_2cc48c7_X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002" b="15002"/>
          <a:stretch>
            <a:fillRect/>
          </a:stretch>
        </p:blipFill>
        <p:spPr>
          <a:xfrm>
            <a:off x="0" y="0"/>
            <a:ext cx="4483931" cy="414338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429124" y="142852"/>
            <a:ext cx="4714876" cy="5876948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вересня 1830 року Пушкін виїхав у Болдіно, посварившись і матір'ю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Гончарової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після чого питання про шлюб залишилося відкритим.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Болдіно Пушкін дуже плідно працював. Він написав близько чотирьохсот віршів, 8, 9 і 10 глави «Євгенія Онєгіна» але остання згоріла. Він пише в Болдіні також близько ЗО віршів, 5 повістей прозою, декілька драматичних сцен, багато критичних і публіцистичних статей, маленькі трагедії.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Тут, в Болдіні, він вичерпав всі літературні задуми минулого і, виїжджаючи звідси, був готовий почати нове життя як особисте, так і літературне.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«Полтава», «Будинок 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Коломні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», «Маленькі трагедії», «Повісті Бєлкіна», надзвичайно багата лірика — основні підсумки пушкінської роботи 1826-1830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pp.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14338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Садиба О.С.Пушкіна. Село Велике Болдіно. Сучасне фото.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вмісту 8" descr="036-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285728"/>
            <a:ext cx="4545743" cy="5857916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>
          <a:xfrm>
            <a:off x="4786314" y="571480"/>
            <a:ext cx="4071966" cy="4929222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Болдіна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Пушкін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одружився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Весілля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18 лютого 1831 року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Пушкіни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жили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Петербурзі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Москвою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Петербургом вони жили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Царському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Пушкін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Жуковського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налагодити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урядом. 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побажав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дружину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Пушкіна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прикрасу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придворних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 flipH="1">
            <a:off x="5500694" y="5643578"/>
            <a:ext cx="2928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вмісту 9" descr="101740071_59873189_58215489_pushk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3007895" cy="5715000"/>
          </a:xfrm>
        </p:spPr>
      </p:pic>
      <p:sp>
        <p:nvSpPr>
          <p:cNvPr id="9" name="Місце для тексту 8"/>
          <p:cNvSpPr>
            <a:spLocks noGrp="1"/>
          </p:cNvSpPr>
          <p:nvPr>
            <p:ph type="body" idx="2"/>
          </p:nvPr>
        </p:nvSpPr>
        <p:spPr>
          <a:xfrm>
            <a:off x="3500430" y="357166"/>
            <a:ext cx="5429288" cy="6215106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особистому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Пушкіна</a:t>
            </a:r>
            <a:r>
              <a:rPr lang="ru-RU" dirty="0" smtClean="0"/>
              <a:t> </a:t>
            </a:r>
            <a:r>
              <a:rPr lang="ru-RU" dirty="0" err="1" smtClean="0"/>
              <a:t>відбулися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.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грудня</a:t>
            </a:r>
            <a:r>
              <a:rPr lang="ru-RU" dirty="0" smtClean="0"/>
              <a:t> 1833 року </a:t>
            </a:r>
            <a:r>
              <a:rPr lang="ru-RU" dirty="0" err="1" smtClean="0"/>
              <a:t>Пушкін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прийнятий</a:t>
            </a:r>
            <a:r>
              <a:rPr lang="ru-RU" dirty="0" smtClean="0"/>
              <a:t> </a:t>
            </a:r>
            <a:r>
              <a:rPr lang="ru-RU" dirty="0" err="1" smtClean="0"/>
              <a:t>Миколою</a:t>
            </a:r>
            <a:r>
              <a:rPr lang="ru-RU" dirty="0" smtClean="0"/>
              <a:t> І в </a:t>
            </a:r>
            <a:r>
              <a:rPr lang="ru-RU" dirty="0" err="1" smtClean="0"/>
              <a:t>камер-юнкери</a:t>
            </a:r>
            <a:r>
              <a:rPr lang="ru-RU" dirty="0" smtClean="0"/>
              <a:t> при </a:t>
            </a:r>
            <a:r>
              <a:rPr lang="ru-RU" dirty="0" err="1" smtClean="0"/>
              <a:t>дворі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поет </a:t>
            </a:r>
            <a:r>
              <a:rPr lang="ru-RU" dirty="0" err="1" smtClean="0"/>
              <a:t>сприйняв</a:t>
            </a:r>
            <a:r>
              <a:rPr lang="ru-RU" dirty="0" smtClean="0"/>
              <a:t> як образу,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ще</a:t>
            </a:r>
            <a:r>
              <a:rPr lang="ru-RU" dirty="0" smtClean="0"/>
              <a:t> одного </a:t>
            </a:r>
            <a:r>
              <a:rPr lang="ru-RU" dirty="0" err="1" smtClean="0"/>
              <a:t>конфлікту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Миколою</a:t>
            </a:r>
            <a:r>
              <a:rPr lang="ru-RU" dirty="0" smtClean="0"/>
              <a:t> І.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травні</a:t>
            </a:r>
            <a:r>
              <a:rPr lang="ru-RU" dirty="0" smtClean="0"/>
              <a:t> 1832 року в </a:t>
            </a:r>
            <a:r>
              <a:rPr lang="ru-RU" dirty="0" err="1" smtClean="0"/>
              <a:t>Пушкіних</a:t>
            </a:r>
            <a:r>
              <a:rPr lang="ru-RU" dirty="0" smtClean="0"/>
              <a:t> </a:t>
            </a:r>
            <a:r>
              <a:rPr lang="ru-RU" dirty="0" err="1" smtClean="0"/>
              <a:t>народилася</a:t>
            </a:r>
            <a:r>
              <a:rPr lang="ru-RU" dirty="0" smtClean="0"/>
              <a:t> дочка </a:t>
            </a:r>
            <a:r>
              <a:rPr lang="ru-RU" dirty="0" err="1" smtClean="0"/>
              <a:t>Марія</a:t>
            </a:r>
            <a:r>
              <a:rPr lang="ru-RU" dirty="0" smtClean="0"/>
              <a:t>, а в </a:t>
            </a:r>
            <a:r>
              <a:rPr lang="ru-RU" dirty="0" err="1" smtClean="0"/>
              <a:t>липні</a:t>
            </a:r>
            <a:r>
              <a:rPr lang="ru-RU" dirty="0" smtClean="0"/>
              <a:t> 1833 року —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Олександр</a:t>
            </a:r>
            <a:r>
              <a:rPr lang="ru-RU" dirty="0" smtClean="0"/>
              <a:t>, </a:t>
            </a:r>
            <a:r>
              <a:rPr lang="ru-RU" dirty="0" err="1" smtClean="0"/>
              <a:t>пізніше</a:t>
            </a:r>
            <a:r>
              <a:rPr lang="ru-RU" dirty="0" smtClean="0"/>
              <a:t>, 1835 року, —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Григорій</a:t>
            </a:r>
            <a:r>
              <a:rPr lang="ru-RU" dirty="0" smtClean="0"/>
              <a:t>, а 1836 року — дочка </a:t>
            </a:r>
            <a:r>
              <a:rPr lang="ru-RU" dirty="0" err="1" smtClean="0"/>
              <a:t>Наталія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 flipV="1">
            <a:off x="8763000" y="285728"/>
            <a:ext cx="238156" cy="1714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8106195_goro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2302596" cy="2882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14285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Старша дочка –</a:t>
            </a:r>
            <a:r>
              <a:rPr lang="uk-UA" dirty="0"/>
              <a:t> </a:t>
            </a:r>
            <a:r>
              <a:rPr lang="uk-UA" dirty="0" smtClean="0"/>
              <a:t>Марія Олександрівна Пушкіна</a:t>
            </a:r>
          </a:p>
        </p:txBody>
      </p:sp>
      <p:pic>
        <p:nvPicPr>
          <p:cNvPr id="7" name="Рисунок 6" descr="a_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0"/>
            <a:ext cx="2571750" cy="3095625"/>
          </a:xfrm>
          <a:prstGeom prst="rect">
            <a:avLst/>
          </a:prstGeom>
        </p:spPr>
      </p:pic>
      <p:pic>
        <p:nvPicPr>
          <p:cNvPr id="8" name="Рисунок 7" descr="867096-9cf525d2776c8ca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94980"/>
            <a:ext cx="2286016" cy="3059353"/>
          </a:xfrm>
          <a:prstGeom prst="rect">
            <a:avLst/>
          </a:prstGeom>
        </p:spPr>
      </p:pic>
      <p:pic>
        <p:nvPicPr>
          <p:cNvPr id="9" name="Рисунок 8" descr="af9a88f96ed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1881" y="3571876"/>
            <a:ext cx="2424283" cy="2857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868" y="200024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Старший син – Олександр Олександрович </a:t>
            </a:r>
            <a:r>
              <a:rPr lang="uk-UA" dirty="0" err="1" smtClean="0"/>
              <a:t>пушкін</a:t>
            </a:r>
            <a:endParaRPr lang="uk-UA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357187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Молодший син – Григорій Олександрович Пушкін.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0430" y="578645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Молодша донька – Наталія Олександрівна Пушкіна.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0454" y="214290"/>
            <a:ext cx="1833546" cy="4714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i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Смерть</a:t>
            </a:r>
            <a:endParaRPr lang="uk-UA" sz="2800" i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Місце для вмісту 4" descr="721fcbfe4f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635712" cy="6500834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>
          <a:xfrm>
            <a:off x="4857752" y="714356"/>
            <a:ext cx="4071966" cy="585791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В 1835 році з'явився привід для дуелі, коли молодий офіцер Дантес почав залицятися до Наталії Миколаївни, проти чого вона не заперечувала. </a:t>
            </a:r>
            <a:r>
              <a:rPr lang="uk-UA" sz="1800" dirty="0" err="1" smtClean="0"/>
              <a:t>Ширилися</a:t>
            </a:r>
            <a:r>
              <a:rPr lang="uk-UA" sz="1800" dirty="0" smtClean="0"/>
              <a:t> мерзенні плітки, Пушкіну було </a:t>
            </a:r>
            <a:r>
              <a:rPr lang="uk-UA" sz="1800" dirty="0" err="1" smtClean="0"/>
              <a:t>прислано</a:t>
            </a:r>
            <a:r>
              <a:rPr lang="uk-UA" sz="1800" dirty="0" smtClean="0"/>
              <a:t> анонімний лист, де вказувалося побічно на зраду його дружини.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92463852_large_normal_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4578096" cy="3500073"/>
          </a:xfrm>
        </p:spPr>
      </p:pic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857752" y="642918"/>
            <a:ext cx="3908296" cy="4691082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Дуель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відбулася</a:t>
            </a:r>
            <a:r>
              <a:rPr lang="ru-RU" sz="1800" dirty="0" smtClean="0"/>
              <a:t> 27 </a:t>
            </a:r>
            <a:r>
              <a:rPr lang="ru-RU" sz="1800" dirty="0" err="1" smtClean="0"/>
              <a:t>січня</a:t>
            </a:r>
            <a:r>
              <a:rPr lang="ru-RU" sz="1800" dirty="0" smtClean="0"/>
              <a:t> 1837 року на </a:t>
            </a:r>
            <a:r>
              <a:rPr lang="ru-RU" sz="1800" dirty="0" err="1" smtClean="0"/>
              <a:t>Чорній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річці</a:t>
            </a:r>
            <a:r>
              <a:rPr lang="ru-RU" sz="1800" dirty="0" smtClean="0"/>
              <a:t>, де </a:t>
            </a:r>
            <a:r>
              <a:rPr lang="ru-RU" sz="1800" dirty="0" err="1" smtClean="0"/>
              <a:t>Пушкін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смертельно поранений. О </a:t>
            </a:r>
            <a:r>
              <a:rPr lang="ru-RU" sz="1800" dirty="0" err="1" smtClean="0"/>
              <a:t>другій</a:t>
            </a:r>
            <a:r>
              <a:rPr lang="ru-RU" sz="1800" dirty="0" smtClean="0"/>
              <a:t> </a:t>
            </a:r>
            <a:r>
              <a:rPr lang="ru-RU" sz="1800" dirty="0" err="1" smtClean="0"/>
              <a:t>годині</a:t>
            </a:r>
            <a:r>
              <a:rPr lang="ru-RU" sz="1800" dirty="0" smtClean="0"/>
              <a:t> 29 </a:t>
            </a:r>
            <a:r>
              <a:rPr lang="ru-RU" sz="1800" dirty="0" err="1" smtClean="0"/>
              <a:t>січня</a:t>
            </a:r>
            <a:r>
              <a:rPr lang="ru-RU" sz="1800" dirty="0" smtClean="0"/>
              <a:t> (за </a:t>
            </a:r>
            <a:r>
              <a:rPr lang="ru-RU" sz="1800" dirty="0" err="1" smtClean="0"/>
              <a:t>новим</a:t>
            </a:r>
            <a:r>
              <a:rPr lang="ru-RU" sz="1800" dirty="0" smtClean="0"/>
              <a:t> стилем 10 лютого) 1837 року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помер. 5 лютого </a:t>
            </a:r>
            <a:r>
              <a:rPr lang="ru-RU" sz="1800" dirty="0" err="1" smtClean="0"/>
              <a:t>Пушкін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перевезений</a:t>
            </a:r>
            <a:r>
              <a:rPr lang="ru-RU" sz="1800" dirty="0" smtClean="0"/>
              <a:t> в село </a:t>
            </a:r>
            <a:r>
              <a:rPr lang="ru-RU" sz="1800" dirty="0" err="1" smtClean="0"/>
              <a:t>Михайлівське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похований</a:t>
            </a:r>
            <a:r>
              <a:rPr lang="ru-RU" sz="1800" dirty="0" smtClean="0"/>
              <a:t> у </a:t>
            </a:r>
            <a:r>
              <a:rPr lang="ru-RU" sz="1800" dirty="0" err="1" smtClean="0"/>
              <a:t>Святогорському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монастирі</a:t>
            </a:r>
            <a:r>
              <a:rPr lang="ru-RU" sz="1800" dirty="0" smtClean="0"/>
              <a:t>.</a:t>
            </a:r>
            <a:endParaRPr lang="uk-UA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763000" y="357166"/>
            <a:ext cx="238156" cy="10003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" name="Рисунок 5" descr="83488283_57ef3aa73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786190"/>
            <a:ext cx="4688182" cy="291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Мария_Александровна_Пушкина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2994090" cy="3714752"/>
          </a:xfrm>
        </p:spPr>
      </p:pic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143372" y="714356"/>
            <a:ext cx="4857784" cy="6143644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Доля дітей склалася по різному.</a:t>
            </a:r>
            <a:endParaRPr lang="uk-UA" sz="1800" dirty="0" smtClean="0"/>
          </a:p>
          <a:p>
            <a:r>
              <a:rPr lang="uk-UA" sz="1800" dirty="0" smtClean="0"/>
              <a:t>Старша дочка Марія у віці 28 років вийшла заміж за Леоніда Миколайовича </a:t>
            </a:r>
            <a:r>
              <a:rPr lang="uk-UA" sz="1800" dirty="0" err="1" smtClean="0"/>
              <a:t>Гартунга</a:t>
            </a:r>
            <a:r>
              <a:rPr lang="uk-UA" sz="1800" dirty="0" smtClean="0"/>
              <a:t>, генерал-майора, керуючого Імператорськими кінними заводами в Тулі та Москві. </a:t>
            </a:r>
            <a:endParaRPr lang="uk-UA" sz="1800" dirty="0" smtClean="0"/>
          </a:p>
          <a:p>
            <a:r>
              <a:rPr lang="uk-UA" sz="1800" dirty="0" smtClean="0"/>
              <a:t>Його </a:t>
            </a:r>
            <a:r>
              <a:rPr lang="uk-UA" sz="1800" dirty="0" smtClean="0"/>
              <a:t>несправедливо звинуватили в розкраданні, і на суді він застрелився, залишивши записку: «Я ... нічого не викрав і ворогам моїм прощаю». </a:t>
            </a:r>
            <a:r>
              <a:rPr lang="uk-UA" sz="1800" dirty="0" smtClean="0"/>
              <a:t>Смерть чоловіка </a:t>
            </a:r>
            <a:r>
              <a:rPr lang="uk-UA" sz="1800" dirty="0" smtClean="0"/>
              <a:t>стала ударом для Марії Олександрівни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Дітей  у подружжя не було.</a:t>
            </a:r>
          </a:p>
          <a:p>
            <a:r>
              <a:rPr lang="uk-UA" sz="1800" dirty="0" smtClean="0"/>
              <a:t>Жінка померла у 86 років.</a:t>
            </a:r>
          </a:p>
          <a:p>
            <a:endParaRPr lang="uk-UA" sz="18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0430" y="-214338"/>
            <a:ext cx="5643570" cy="8572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i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Доля його дітей після смерті</a:t>
            </a:r>
            <a:endParaRPr lang="uk-UA" sz="2800" i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goro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928934"/>
            <a:ext cx="2286016" cy="32735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Александр_Александрович_Пушкин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4166264" cy="5786478"/>
          </a:xfrm>
        </p:spPr>
      </p:pic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357686" y="214290"/>
            <a:ext cx="4572032" cy="6429420"/>
          </a:xfrm>
        </p:spPr>
        <p:txBody>
          <a:bodyPr>
            <a:normAutofit/>
          </a:bodyPr>
          <a:lstStyle/>
          <a:p>
            <a:r>
              <a:rPr lang="uk-UA" dirty="0" smtClean="0"/>
              <a:t>Олександр у </a:t>
            </a:r>
            <a:r>
              <a:rPr lang="uk-UA" dirty="0" smtClean="0"/>
              <a:t>1869 році </a:t>
            </a:r>
            <a:r>
              <a:rPr lang="uk-UA" dirty="0" smtClean="0"/>
              <a:t>став полковником. </a:t>
            </a:r>
            <a:r>
              <a:rPr lang="uk-UA" dirty="0" smtClean="0"/>
              <a:t>Під час війни за звільнення Балкан 1877-1878 років командував </a:t>
            </a:r>
            <a:r>
              <a:rPr lang="uk-UA" dirty="0" err="1" smtClean="0"/>
              <a:t>Нарвським</a:t>
            </a:r>
            <a:r>
              <a:rPr lang="uk-UA" dirty="0" smtClean="0"/>
              <a:t> гусарським полком, нагороджений золотою зброєю з написом «За хоробрість» і орденом Святого Володимира </a:t>
            </a:r>
            <a:r>
              <a:rPr lang="en-US" dirty="0" smtClean="0"/>
              <a:t>IV </a:t>
            </a:r>
            <a:r>
              <a:rPr lang="uk-UA" dirty="0" smtClean="0"/>
              <a:t>ступеня з мечами і бантом. 1 (13) червня 1880 наданий в флігель-ад'ютанти Його Величності, вже через місяць - у Свити Його Величності генерал-майори і призначений командиром першої бригади 13-й кавалерійської дивізії, якою командував до жовтня 1881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Перша дружина - Софія Олександрівна </a:t>
            </a:r>
            <a:r>
              <a:rPr lang="uk-UA" dirty="0" err="1" smtClean="0"/>
              <a:t>Ланська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Друга дружина - Марія Олександрівна </a:t>
            </a:r>
            <a:r>
              <a:rPr lang="uk-UA" dirty="0" smtClean="0"/>
              <a:t>Павлова.</a:t>
            </a:r>
          </a:p>
          <a:p>
            <a:r>
              <a:rPr lang="uk-UA" dirty="0" smtClean="0"/>
              <a:t>Помер у 81 рік.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8643966" y="411481"/>
            <a:ext cx="119034" cy="457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8" y="500042"/>
            <a:ext cx="2971792" cy="1071570"/>
          </a:xfrm>
        </p:spPr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Місце для зображення 6" descr="0b1752b5224e215ff5e8506e1a51bf0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435" b="14435"/>
          <a:stretch>
            <a:fillRect/>
          </a:stretch>
        </p:blipFill>
        <p:spPr>
          <a:xfrm>
            <a:off x="214282" y="928670"/>
            <a:ext cx="4994179" cy="4757750"/>
          </a:xfrm>
        </p:spPr>
      </p:pic>
      <p:sp>
        <p:nvSpPr>
          <p:cNvPr id="6" name="Місце для тексту 5"/>
          <p:cNvSpPr>
            <a:spLocks noGrp="1"/>
          </p:cNvSpPr>
          <p:nvPr>
            <p:ph type="body" sz="half" idx="2"/>
          </p:nvPr>
        </p:nvSpPr>
        <p:spPr>
          <a:xfrm>
            <a:off x="5500694" y="1714488"/>
            <a:ext cx="3186106" cy="3786214"/>
          </a:xfrm>
        </p:spPr>
        <p:txBody>
          <a:bodyPr>
            <a:normAutofit/>
          </a:bodyPr>
          <a:lstStyle/>
          <a:p>
            <a:r>
              <a:rPr lang="uk-UA" sz="2000" b="1" i="1" u="sng" dirty="0" smtClean="0">
                <a:latin typeface="Times New Roman" pitchFamily="18" charset="0"/>
                <a:cs typeface="Times New Roman" pitchFamily="18" charset="0"/>
              </a:rPr>
              <a:t>Олександр Сергійович Пушкін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російський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поет,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драматург та прозаїк, реформатор і творець сучасної російської літературної мови, автор критичних та історичних творів.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000496" y="214290"/>
            <a:ext cx="5000660" cy="6643710"/>
          </a:xfrm>
        </p:spPr>
        <p:txBody>
          <a:bodyPr/>
          <a:lstStyle/>
          <a:p>
            <a:r>
              <a:rPr lang="uk-UA" dirty="0" smtClean="0"/>
              <a:t>Закінчив Пажеський корпус. Вийшов у відставку в чині підполковника (1865); статський радник (1866). Жив із 1860-х років в Михайлівському Псковської губернії. Повним господарем маєтку став з лютого 1870, коли між ним і старшим братом Олександром Пушкіним у Ковно був укладений роздільний акт. У 1884 році одружився на Варварі Олексіївні </a:t>
            </a:r>
            <a:r>
              <a:rPr lang="uk-UA" dirty="0" err="1" smtClean="0"/>
              <a:t>Мошкова</a:t>
            </a:r>
            <a:r>
              <a:rPr lang="uk-UA" dirty="0" smtClean="0"/>
              <a:t>, уродженої Мельникової. До 1899 року проживав з дружиною в Михайлівському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Григорій Пушкін був членом Віленської судової палати. Разом з дружиною він брав участь у громадському житті Вільни, влаштовуючи благодійні вечори, матеріально підтримуючи і опікуючи бідних учнів гімназії. Григорій Пушкін входив до складу ювілейного комітету з відзначення сторіччя з дня народження А. С. Пушкіна в Вільно. Дозвілля він присвячував читанню різноманітної літератури та </a:t>
            </a:r>
            <a:r>
              <a:rPr lang="uk-UA" dirty="0" smtClean="0"/>
              <a:t>полювання.</a:t>
            </a:r>
          </a:p>
          <a:p>
            <a:r>
              <a:rPr lang="uk-UA" dirty="0" smtClean="0"/>
              <a:t>Помер у 70 років.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763000" y="411481"/>
            <a:ext cx="381000" cy="457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9" name="Місце для вмісту 8" descr="Portrety-i-sudjby-Iz-leningradskoj-Pushkiniany.86.pi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3"/>
            <a:ext cx="3214710" cy="5000660"/>
          </a:xfrm>
        </p:spPr>
      </p:pic>
      <p:pic>
        <p:nvPicPr>
          <p:cNvPr id="10" name="Рисунок 9" descr="1306198137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752"/>
            <a:ext cx="3857652" cy="23751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607220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u="sng" dirty="0" smtClean="0"/>
              <a:t>Пажеський корпус.</a:t>
            </a:r>
            <a:endParaRPr lang="uk-UA" sz="2000" b="1" i="1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Пушкина_Наталья_Александровн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3915756" cy="5878998"/>
          </a:xfrm>
        </p:spPr>
      </p:pic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214810" y="142852"/>
            <a:ext cx="4786346" cy="6715148"/>
          </a:xfrm>
        </p:spPr>
        <p:txBody>
          <a:bodyPr>
            <a:normAutofit/>
          </a:bodyPr>
          <a:lstStyle/>
          <a:p>
            <a:r>
              <a:rPr lang="uk-UA" dirty="0" smtClean="0"/>
              <a:t>Отримала домашню освіту. В юності була закохана в князя Н. А. Орлова (1827-1885), пристрасно її любив і бажав з нею одружитися, але батько його А. Ф. Орлов не допустив цього шлюбу, вважаючи дочка Пушкіна невідповідною нареченою для сина. У 17 років прийняла пропозицію від М. Л. </a:t>
            </a:r>
            <a:r>
              <a:rPr lang="uk-UA" dirty="0" err="1" smtClean="0"/>
              <a:t>Дубельта</a:t>
            </a:r>
            <a:r>
              <a:rPr lang="uk-UA" dirty="0" smtClean="0"/>
              <a:t>. Мати Наталія Миколаївна і вітчим П. П. </a:t>
            </a:r>
            <a:r>
              <a:rPr lang="uk-UA" dirty="0" err="1" smtClean="0"/>
              <a:t>Ланської</a:t>
            </a:r>
            <a:r>
              <a:rPr lang="uk-UA" dirty="0" smtClean="0"/>
              <a:t> були проти цього шлюбу: </a:t>
            </a:r>
            <a:r>
              <a:rPr lang="uk-UA" dirty="0" err="1" smtClean="0"/>
              <a:t>Дубельт</a:t>
            </a:r>
            <a:r>
              <a:rPr lang="uk-UA" dirty="0" smtClean="0"/>
              <a:t> славився шаленим характером, був гравець, але нічого не могли вдіяти: Наталія Олександрівна наполягла на своєму, боячись повторити долю старшої сестри, яка тоді ще не була </a:t>
            </a:r>
            <a:r>
              <a:rPr lang="uk-UA" dirty="0" smtClean="0"/>
              <a:t>одружена.</a:t>
            </a:r>
          </a:p>
          <a:p>
            <a:r>
              <a:rPr lang="uk-UA" dirty="0" smtClean="0"/>
              <a:t>У лютому 1853 відбулося одруження. Наталія </a:t>
            </a:r>
            <a:r>
              <a:rPr lang="uk-UA" dirty="0" err="1" smtClean="0"/>
              <a:t>Дубельт</a:t>
            </a:r>
            <a:r>
              <a:rPr lang="uk-UA" dirty="0" smtClean="0"/>
              <a:t> дивувала сучасників своєю красою, вони називали її «прекрасною дочкою прекрасної матері». Близька знайома Е. А. </a:t>
            </a:r>
            <a:r>
              <a:rPr lang="uk-UA" dirty="0" err="1" smtClean="0"/>
              <a:t>Регекампф</a:t>
            </a:r>
            <a:r>
              <a:rPr lang="uk-UA" dirty="0" smtClean="0"/>
              <a:t> називала її «красу променистою, якби зірка зійшла з неба на землю, вона сяяла б так само яскраво, як вона».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0" y="357166"/>
            <a:ext cx="571536" cy="543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31244_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916728" cy="6143668"/>
          </a:xfrm>
        </p:spPr>
      </p:pic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214810" y="142852"/>
            <a:ext cx="4786346" cy="6715148"/>
          </a:xfrm>
        </p:spPr>
        <p:txBody>
          <a:bodyPr/>
          <a:lstStyle/>
          <a:p>
            <a:r>
              <a:rPr lang="ru-RU" dirty="0" smtClean="0"/>
              <a:t>У 1862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сталося</a:t>
            </a:r>
            <a:r>
              <a:rPr lang="ru-RU" dirty="0" smtClean="0"/>
              <a:t> те,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побоювалися</a:t>
            </a:r>
            <a:r>
              <a:rPr lang="ru-RU" dirty="0" smtClean="0"/>
              <a:t> </a:t>
            </a:r>
            <a:r>
              <a:rPr lang="ru-RU" dirty="0" err="1" smtClean="0"/>
              <a:t>Наталія</a:t>
            </a:r>
            <a:r>
              <a:rPr lang="ru-RU" dirty="0" smtClean="0"/>
              <a:t>, </a:t>
            </a:r>
            <a:r>
              <a:rPr lang="ru-RU" dirty="0" err="1" smtClean="0"/>
              <a:t>шлюб</a:t>
            </a:r>
            <a:r>
              <a:rPr lang="ru-RU" dirty="0" smtClean="0"/>
              <a:t> </a:t>
            </a:r>
            <a:r>
              <a:rPr lang="ru-RU" dirty="0" err="1" smtClean="0"/>
              <a:t>розпався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подружжя</a:t>
            </a:r>
            <a:r>
              <a:rPr lang="ru-RU" dirty="0" smtClean="0"/>
              <a:t> </a:t>
            </a:r>
            <a:r>
              <a:rPr lang="ru-RU" dirty="0" err="1" smtClean="0"/>
              <a:t>роз'їхалися</a:t>
            </a:r>
            <a:r>
              <a:rPr lang="ru-RU" dirty="0" smtClean="0"/>
              <a:t>. </a:t>
            </a:r>
            <a:r>
              <a:rPr lang="ru-RU" dirty="0" err="1" smtClean="0"/>
              <a:t>Наталія</a:t>
            </a:r>
            <a:r>
              <a:rPr lang="ru-RU" dirty="0" smtClean="0"/>
              <a:t> </a:t>
            </a:r>
            <a:r>
              <a:rPr lang="ru-RU" dirty="0" err="1" smtClean="0"/>
              <a:t>Олександрівна</a:t>
            </a:r>
            <a:r>
              <a:rPr lang="ru-RU" dirty="0" smtClean="0"/>
              <a:t> </a:t>
            </a:r>
            <a:r>
              <a:rPr lang="ru-RU" dirty="0" err="1" smtClean="0"/>
              <a:t>виїхала</a:t>
            </a:r>
            <a:r>
              <a:rPr lang="ru-RU" dirty="0" smtClean="0"/>
              <a:t> за кордон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старшими </a:t>
            </a:r>
            <a:r>
              <a:rPr lang="ru-RU" dirty="0" err="1" smtClean="0"/>
              <a:t>дітьми</a:t>
            </a:r>
            <a:r>
              <a:rPr lang="ru-RU" dirty="0" smtClean="0"/>
              <a:t> до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тітки</a:t>
            </a:r>
            <a:r>
              <a:rPr lang="ru-RU" dirty="0" smtClean="0"/>
              <a:t> А. Н. </a:t>
            </a:r>
            <a:r>
              <a:rPr lang="ru-RU" dirty="0" err="1" smtClean="0"/>
              <a:t>Фрізенгоф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Вдруге</a:t>
            </a:r>
            <a:r>
              <a:rPr lang="ru-RU" dirty="0" smtClean="0"/>
              <a:t> </a:t>
            </a:r>
            <a:r>
              <a:rPr lang="ru-RU" dirty="0" err="1" smtClean="0"/>
              <a:t>одружилася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uk-UA" dirty="0" smtClean="0"/>
              <a:t>принцом Миколою-Вільгельмом </a:t>
            </a:r>
            <a:r>
              <a:rPr lang="uk-UA" dirty="0" err="1" smtClean="0"/>
              <a:t>Нассауським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Від першого і від другого шлюбу було по троє дітей.</a:t>
            </a:r>
          </a:p>
          <a:p>
            <a:r>
              <a:rPr lang="uk-UA" dirty="0" smtClean="0"/>
              <a:t>Померла у 76 років.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763000" y="0"/>
            <a:ext cx="738222" cy="4572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ger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4429156" cy="6358690"/>
          </a:xfrm>
        </p:spPr>
      </p:pic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8501090" y="1600200"/>
            <a:ext cx="264958" cy="32860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2066" y="3143248"/>
            <a:ext cx="3476620" cy="7858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2800" i="1" dirty="0" smtClean="0"/>
              <a:t>Герб сім</a:t>
            </a:r>
            <a:r>
              <a:rPr lang="en-US" sz="2800" i="1" dirty="0" smtClean="0"/>
              <a:t>’</a:t>
            </a:r>
            <a:r>
              <a:rPr lang="uk-UA" sz="2800" i="1" dirty="0" smtClean="0"/>
              <a:t>ї Пушкіних.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7"/>
            <a:ext cx="3643338" cy="38198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58" y="414338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Мати</a:t>
            </a:r>
            <a:r>
              <a:rPr lang="uk-UA" sz="2000" dirty="0" smtClean="0"/>
              <a:t> А. С. Пушкіна – Надія Йосипівна.</a:t>
            </a:r>
            <a:r>
              <a:rPr lang="uk-UA" sz="2000" dirty="0"/>
              <a:t> </a:t>
            </a:r>
            <a:r>
              <a:rPr lang="uk-UA" sz="2000" dirty="0" smtClean="0"/>
              <a:t>Внучка </a:t>
            </a:r>
            <a:r>
              <a:rPr lang="uk-UA" sz="2000" dirty="0" err="1" smtClean="0"/>
              <a:t>Ганібала</a:t>
            </a:r>
            <a:r>
              <a:rPr lang="uk-UA" sz="2000" dirty="0" smtClean="0"/>
              <a:t>.</a:t>
            </a:r>
          </a:p>
        </p:txBody>
      </p:sp>
      <p:pic>
        <p:nvPicPr>
          <p:cNvPr id="13" name="Рисунок 12" descr="102877043_4514961_Sergei_Lvov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85727"/>
            <a:ext cx="3071632" cy="39207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29190" y="4286256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Батько</a:t>
            </a:r>
            <a:r>
              <a:rPr lang="uk-UA" sz="2000" dirty="0" smtClean="0"/>
              <a:t> –</a:t>
            </a:r>
            <a:r>
              <a:rPr lang="uk-UA" sz="2000" dirty="0"/>
              <a:t> </a:t>
            </a:r>
            <a:r>
              <a:rPr lang="uk-UA" sz="2000" dirty="0" smtClean="0"/>
              <a:t>Сергій Львович.</a:t>
            </a:r>
          </a:p>
          <a:p>
            <a:r>
              <a:rPr lang="uk-UA" sz="2000" dirty="0" smtClean="0"/>
              <a:t>Світський дотепник та поет-аматор.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4214818"/>
            <a:ext cx="4052902" cy="2214578"/>
          </a:xfrm>
        </p:spPr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Місце для вмісту 4" descr="gannibal_a_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2786082" cy="3485698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>
          <a:xfrm>
            <a:off x="571472" y="3857628"/>
            <a:ext cx="3071834" cy="2286016"/>
          </a:xfrm>
        </p:spPr>
        <p:txBody>
          <a:bodyPr>
            <a:normAutofit fontScale="85000" lnSpcReduction="10000"/>
          </a:bodyPr>
          <a:lstStyle/>
          <a:p>
            <a:r>
              <a:rPr lang="uk-UA" sz="2400" b="1" i="1" dirty="0" err="1" smtClean="0"/>
              <a:t>Прадідусь</a:t>
            </a:r>
            <a:r>
              <a:rPr lang="uk-UA" sz="2400" b="1" i="1" dirty="0" smtClean="0"/>
              <a:t> </a:t>
            </a:r>
            <a:r>
              <a:rPr lang="uk-UA" sz="2400" dirty="0" smtClean="0"/>
              <a:t>– Абрам </a:t>
            </a:r>
            <a:r>
              <a:rPr lang="uk-UA" sz="2400" dirty="0" smtClean="0"/>
              <a:t>Петрович </a:t>
            </a:r>
            <a:r>
              <a:rPr lang="uk-UA" sz="2400" dirty="0" smtClean="0"/>
              <a:t>Ганнібал. </a:t>
            </a:r>
            <a:r>
              <a:rPr lang="uk-UA" sz="2600" dirty="0" smtClean="0"/>
              <a:t>Абіссінський </a:t>
            </a:r>
            <a:r>
              <a:rPr lang="uk-UA" sz="2600" dirty="0" smtClean="0"/>
              <a:t>князьок. Він помер в 1781 р. </a:t>
            </a:r>
            <a:r>
              <a:rPr lang="uk-UA" sz="2600" dirty="0" smtClean="0"/>
              <a:t>генерал-аншефом.</a:t>
            </a:r>
            <a:endParaRPr lang="uk-UA" sz="2600" dirty="0"/>
          </a:p>
        </p:txBody>
      </p:sp>
      <p:pic>
        <p:nvPicPr>
          <p:cNvPr id="6" name="Рисунок 5" descr="gannibal_m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85728"/>
            <a:ext cx="2714644" cy="3794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4942" y="414338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Бабуся</a:t>
            </a:r>
            <a:r>
              <a:rPr lang="uk-UA" sz="2000" dirty="0" smtClean="0"/>
              <a:t> </a:t>
            </a:r>
            <a:r>
              <a:rPr lang="uk-UA" sz="2000" dirty="0" err="1" smtClean="0"/>
              <a:t>–Марія</a:t>
            </a:r>
            <a:r>
              <a:rPr lang="uk-UA" sz="2000" dirty="0" smtClean="0"/>
              <a:t> Олексіївна Ганнібал.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vlischeva_o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766131" cy="3171830"/>
          </a:xfrm>
          <a:prstGeom prst="rect">
            <a:avLst/>
          </a:prstGeom>
        </p:spPr>
      </p:pic>
      <p:pic>
        <p:nvPicPr>
          <p:cNvPr id="9" name="Рисунок 8" descr="pushkin_l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14290"/>
            <a:ext cx="2500330" cy="3233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1802" y="428604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Крім Олександра у Пушкіних були ще діти –</a:t>
            </a:r>
          </a:p>
          <a:p>
            <a:r>
              <a:rPr lang="uk-UA" sz="2400" dirty="0" smtClean="0"/>
              <a:t>старша дочка Ольга молодший син Лев.</a:t>
            </a:r>
            <a:endParaRPr lang="uk-UA" sz="2400" dirty="0"/>
          </a:p>
        </p:txBody>
      </p:sp>
      <p:pic>
        <p:nvPicPr>
          <p:cNvPr id="11" name="Рисунок 10" descr="loQ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357430"/>
            <a:ext cx="2971800" cy="4286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4714884"/>
            <a:ext cx="2857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/>
              <a:t>Аріна</a:t>
            </a:r>
            <a:r>
              <a:rPr lang="uk-UA" sz="2000" dirty="0" smtClean="0"/>
              <a:t> </a:t>
            </a:r>
            <a:r>
              <a:rPr lang="uk-UA" sz="2000" dirty="0" err="1" smtClean="0"/>
              <a:t>Радіонівна</a:t>
            </a:r>
            <a:r>
              <a:rPr lang="uk-UA" sz="2000" dirty="0" smtClean="0"/>
              <a:t> – няня, жінка, яка ще з дитинства оточувала Пушкіна  турботою та ласкою.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619813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672" y="428604"/>
            <a:ext cx="7666980" cy="4720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5500702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Будинок де народився А.С. Пушкін.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5206" y="214290"/>
            <a:ext cx="1728814" cy="59533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i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Ліцей</a:t>
            </a:r>
            <a:endParaRPr lang="uk-UA" sz="3200" i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Місце для зображення 4" descr="pushkin_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911" r="15911"/>
          <a:stretch>
            <a:fillRect/>
          </a:stretch>
        </p:blipFill>
        <p:spPr>
          <a:xfrm>
            <a:off x="0" y="0"/>
            <a:ext cx="3757610" cy="3472222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071934" y="785794"/>
            <a:ext cx="4786346" cy="564360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Шість </a:t>
            </a:r>
            <a:r>
              <a:rPr lang="uk-UA" sz="1800" dirty="0" smtClean="0"/>
              <a:t>років Пушкін провів у </a:t>
            </a:r>
            <a:r>
              <a:rPr lang="uk-UA" sz="1800" dirty="0" err="1" smtClean="0"/>
              <a:t>Царськосільському</a:t>
            </a:r>
            <a:r>
              <a:rPr lang="uk-UA" sz="1800" dirty="0" smtClean="0"/>
              <a:t> ліцеї, відкритому 19 жовтня 1811. Тут юний поет пережив події Франко-російської </a:t>
            </a:r>
            <a:r>
              <a:rPr lang="uk-UA" sz="1800" dirty="0" smtClean="0"/>
              <a:t>війни </a:t>
            </a:r>
            <a:r>
              <a:rPr lang="uk-UA" sz="1800" dirty="0" smtClean="0"/>
              <a:t>1812 року. Тут вперше відкрився і був високо оцінений його поетичний дар. Спогади про роки, проведені в Ліцеї, про ліцейське братерство, назавжди </a:t>
            </a:r>
            <a:r>
              <a:rPr lang="uk-UA" sz="1800" dirty="0" smtClean="0"/>
              <a:t>залишили. </a:t>
            </a:r>
          </a:p>
          <a:p>
            <a:r>
              <a:rPr lang="uk-UA" sz="1800" dirty="0" smtClean="0"/>
              <a:t>У ліцейський період Пушкіним було створено багато віршованих творів. Його надихали французькі поети </a:t>
            </a:r>
            <a:r>
              <a:rPr lang="en-US" sz="1800" dirty="0" smtClean="0"/>
              <a:t>XVII–XVIII </a:t>
            </a:r>
            <a:r>
              <a:rPr lang="uk-UA" sz="1800" dirty="0" smtClean="0"/>
              <a:t>століть, з творчістю яких він познайомився в дитинстві, читаючи книги з бібліотеки батька. Улюбленими авторами молодого Пушкіна були Вольтер і </a:t>
            </a:r>
            <a:r>
              <a:rPr lang="uk-UA" sz="1800" dirty="0" err="1" smtClean="0"/>
              <a:t>Еваріст</a:t>
            </a:r>
            <a:r>
              <a:rPr lang="uk-UA" sz="1800" dirty="0" smtClean="0"/>
              <a:t> де Парні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" name="Рисунок 5" descr="s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6190"/>
            <a:ext cx="3857652" cy="2715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335756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1811 рік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6396335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Сучасність</a:t>
            </a:r>
            <a:r>
              <a:rPr lang="uk-UA" sz="2400" dirty="0" smtClean="0"/>
              <a:t>.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5414" y="0"/>
            <a:ext cx="328586" cy="3285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Місце для зображення 4" descr="9cacdec01ec697df163a02e89aca292a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338" r="19338"/>
          <a:stretch>
            <a:fillRect/>
          </a:stretch>
        </p:blipFill>
        <p:spPr>
          <a:xfrm>
            <a:off x="0" y="0"/>
            <a:ext cx="4916869" cy="4543436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929190" y="214290"/>
            <a:ext cx="4071966" cy="580551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Один із найзначніших епізодів у ліцейському житті Пушкіна – публічний екзамен із російської словесності. На іспиті був присутній перший поет Росії </a:t>
            </a:r>
            <a:r>
              <a:rPr lang="uk-UA" sz="2000" dirty="0" err="1" smtClean="0"/>
              <a:t>Гавриїл</a:t>
            </a:r>
            <a:r>
              <a:rPr lang="uk-UA" sz="2000" dirty="0" smtClean="0"/>
              <a:t> Державін.</a:t>
            </a:r>
          </a:p>
          <a:p>
            <a:r>
              <a:rPr lang="uk-UA" sz="2000" dirty="0" smtClean="0"/>
              <a:t>Пушкін читав свій вірш </a:t>
            </a:r>
            <a:r>
              <a:rPr lang="uk-UA" sz="2000" dirty="0" err="1" smtClean="0"/>
              <a:t>“Спомини</a:t>
            </a:r>
            <a:r>
              <a:rPr lang="uk-UA" sz="2000" dirty="0" smtClean="0"/>
              <a:t> в Царському </a:t>
            </a:r>
            <a:r>
              <a:rPr lang="uk-UA" sz="2000" dirty="0" err="1" smtClean="0"/>
              <a:t>Селі”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Після прочитання Державін розцілував  юного Пушкіна.</a:t>
            </a:r>
          </a:p>
        </p:txBody>
      </p:sp>
      <p:pic>
        <p:nvPicPr>
          <p:cNvPr id="6" name="Рисунок 5" descr="3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2800357" cy="3420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Гавриїл</a:t>
            </a:r>
            <a:r>
              <a:rPr lang="uk-UA" dirty="0" smtClean="0"/>
              <a:t> Державін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пір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348</TotalTime>
  <Words>1245</Words>
  <Application>Microsoft Office PowerPoint</Application>
  <PresentationFormat>Екран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Папір</vt:lpstr>
      <vt:lpstr>Олександр Сергійович Пушкін</vt:lpstr>
      <vt:lpstr> </vt:lpstr>
      <vt:lpstr> Герб сім’ї Пушкіних.</vt:lpstr>
      <vt:lpstr>Слайд 4</vt:lpstr>
      <vt:lpstr> </vt:lpstr>
      <vt:lpstr>Слайд 6</vt:lpstr>
      <vt:lpstr>Слайд 7</vt:lpstr>
      <vt:lpstr>Ліцей</vt:lpstr>
      <vt:lpstr> </vt:lpstr>
      <vt:lpstr>Заслання</vt:lpstr>
      <vt:lpstr> </vt:lpstr>
      <vt:lpstr> </vt:lpstr>
      <vt:lpstr> </vt:lpstr>
      <vt:lpstr> </vt:lpstr>
      <vt:lpstr>Слайд 15</vt:lpstr>
      <vt:lpstr>Смерть</vt:lpstr>
      <vt:lpstr> </vt:lpstr>
      <vt:lpstr>Доля його дітей після смерті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Користувач Windows</dc:creator>
  <cp:lastModifiedBy>Користувач Windows</cp:lastModifiedBy>
  <cp:revision>35</cp:revision>
  <dcterms:created xsi:type="dcterms:W3CDTF">2014-03-05T15:14:09Z</dcterms:created>
  <dcterms:modified xsi:type="dcterms:W3CDTF">2014-03-05T21:02:19Z</dcterms:modified>
</cp:coreProperties>
</file>