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56" r:id="rId3"/>
    <p:sldId id="280" r:id="rId4"/>
    <p:sldId id="295" r:id="rId5"/>
    <p:sldId id="281" r:id="rId6"/>
    <p:sldId id="282" r:id="rId7"/>
    <p:sldId id="284" r:id="rId8"/>
    <p:sldId id="285" r:id="rId9"/>
    <p:sldId id="286" r:id="rId10"/>
    <p:sldId id="258" r:id="rId11"/>
    <p:sldId id="259" r:id="rId12"/>
    <p:sldId id="260" r:id="rId13"/>
    <p:sldId id="261" r:id="rId14"/>
    <p:sldId id="262" r:id="rId15"/>
    <p:sldId id="264" r:id="rId16"/>
    <p:sldId id="272" r:id="rId17"/>
    <p:sldId id="270" r:id="rId18"/>
    <p:sldId id="268" r:id="rId19"/>
    <p:sldId id="279" r:id="rId20"/>
    <p:sldId id="277" r:id="rId21"/>
    <p:sldId id="274" r:id="rId22"/>
    <p:sldId id="273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900"/>
    <a:srgbClr val="410600"/>
    <a:srgbClr val="D8D8D8"/>
    <a:srgbClr val="FB2201"/>
    <a:srgbClr val="B811D5"/>
    <a:srgbClr val="FD0050"/>
    <a:srgbClr val="64A3C8"/>
    <a:srgbClr val="888300"/>
    <a:srgbClr val="700AEA"/>
    <a:srgbClr val="2D1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056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7110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250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665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14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964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563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425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79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3146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341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DB0C8-BE8B-46DC-8910-2916807D776C}" type="datetimeFigureOut">
              <a:rPr lang="uk-UA" smtClean="0"/>
              <a:t>24.01.2014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A172C-3F10-41E1-87D3-996BA12A24C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464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3568" y="56807"/>
            <a:ext cx="2867025" cy="20669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0054" y="1103876"/>
            <a:ext cx="2409825" cy="19907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7958" y="-27214"/>
            <a:ext cx="2409825" cy="199072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6022" y="1936296"/>
            <a:ext cx="2409825" cy="19907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5331" y="1990725"/>
            <a:ext cx="2409825" cy="19907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4480" y="0"/>
            <a:ext cx="2409825" cy="19907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4440" y="3583439"/>
            <a:ext cx="2867025" cy="20669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7421" y="4752295"/>
            <a:ext cx="2867025" cy="206692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3370" y="3659639"/>
            <a:ext cx="2867025" cy="206692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9081" y="2099238"/>
            <a:ext cx="2409825" cy="199072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4502" y="3659639"/>
            <a:ext cx="2409825" cy="199072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8753" y="1789674"/>
            <a:ext cx="2409825" cy="199072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1505" y="3568462"/>
            <a:ext cx="2867025" cy="2066925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8795146" y="1368198"/>
            <a:ext cx="2867025" cy="206692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9261" y="4791075"/>
            <a:ext cx="3357393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3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7608" y="298675"/>
            <a:ext cx="7538357" cy="6183767"/>
          </a:xfrm>
          <a:solidFill>
            <a:srgbClr val="B811D5">
              <a:alpha val="34000"/>
            </a:srgbClr>
          </a:solidFill>
          <a:ln w="165100" cmpd="thickThin">
            <a:solidFill>
              <a:srgbClr val="B811D5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творчий</a:t>
            </a:r>
            <a:r>
              <a:rPr lang="ru-RU" dirty="0"/>
              <a:t> шлях </a:t>
            </a:r>
            <a:r>
              <a:rPr lang="ru-RU" dirty="0" err="1"/>
              <a:t>Аполлінер</a:t>
            </a:r>
            <a:r>
              <a:rPr lang="ru-RU" dirty="0"/>
              <a:t> почав як </a:t>
            </a:r>
            <a:r>
              <a:rPr lang="ru-RU" dirty="0" err="1"/>
              <a:t>сміливий</a:t>
            </a:r>
            <a:r>
              <a:rPr lang="ru-RU" dirty="0"/>
              <a:t> поет-новатор,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заперечує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поетичних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. По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глибокому</a:t>
            </a:r>
            <a:r>
              <a:rPr lang="ru-RU" dirty="0"/>
              <a:t> </a:t>
            </a:r>
            <a:r>
              <a:rPr lang="ru-RU" dirty="0" err="1"/>
              <a:t>переконанню</a:t>
            </a:r>
            <a:r>
              <a:rPr lang="ru-RU" dirty="0"/>
              <a:t>, </a:t>
            </a:r>
            <a:r>
              <a:rPr lang="ru-RU" dirty="0" err="1"/>
              <a:t>переживання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двадцятого</a:t>
            </a:r>
            <a:r>
              <a:rPr lang="ru-RU" dirty="0"/>
              <a:t> </a:t>
            </a:r>
            <a:r>
              <a:rPr lang="ru-RU" dirty="0" err="1"/>
              <a:t>століття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психологічні</a:t>
            </a:r>
            <a:r>
              <a:rPr lang="ru-RU" dirty="0"/>
              <a:t> </a:t>
            </a:r>
            <a:r>
              <a:rPr lang="ru-RU" dirty="0" err="1"/>
              <a:t>складності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старими</a:t>
            </a:r>
            <a:r>
              <a:rPr lang="ru-RU" dirty="0"/>
              <a:t> </a:t>
            </a:r>
            <a:r>
              <a:rPr lang="ru-RU" dirty="0" err="1"/>
              <a:t>поетичними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- </a:t>
            </a:r>
            <a:r>
              <a:rPr lang="ru-RU" dirty="0" err="1"/>
              <a:t>необхідне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як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вірша</a:t>
            </a:r>
            <a:r>
              <a:rPr lang="ru-RU" dirty="0"/>
              <a:t>, так і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поетичних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Слідом</a:t>
            </a:r>
            <a:r>
              <a:rPr lang="ru-RU" dirty="0"/>
              <a:t> за </a:t>
            </a:r>
            <a:r>
              <a:rPr lang="ru-RU" dirty="0" err="1"/>
              <a:t>бельгійським</a:t>
            </a:r>
            <a:r>
              <a:rPr lang="ru-RU" dirty="0"/>
              <a:t> </a:t>
            </a:r>
            <a:r>
              <a:rPr lang="ru-RU" dirty="0" err="1"/>
              <a:t>франкомовним</a:t>
            </a:r>
            <a:r>
              <a:rPr lang="ru-RU" dirty="0"/>
              <a:t> </a:t>
            </a:r>
            <a:r>
              <a:rPr lang="ru-RU" dirty="0" err="1"/>
              <a:t>поетом</a:t>
            </a:r>
            <a:r>
              <a:rPr lang="ru-RU" dirty="0"/>
              <a:t> Верхарном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широко </a:t>
            </a:r>
            <a:r>
              <a:rPr lang="ru-RU" dirty="0" err="1"/>
              <a:t>користуватися</a:t>
            </a:r>
            <a:r>
              <a:rPr lang="ru-RU" dirty="0"/>
              <a:t> так </a:t>
            </a:r>
            <a:r>
              <a:rPr lang="ru-RU" dirty="0" err="1"/>
              <a:t>званим</a:t>
            </a:r>
            <a:r>
              <a:rPr lang="ru-RU" dirty="0"/>
              <a:t> "</a:t>
            </a:r>
            <a:r>
              <a:rPr lang="ru-RU" dirty="0" err="1"/>
              <a:t>вільним</a:t>
            </a:r>
            <a:r>
              <a:rPr lang="ru-RU" dirty="0"/>
              <a:t> </a:t>
            </a:r>
            <a:r>
              <a:rPr lang="ru-RU" dirty="0" err="1"/>
              <a:t>віршем</a:t>
            </a:r>
            <a:r>
              <a:rPr lang="ru-RU" dirty="0"/>
              <a:t>", </a:t>
            </a:r>
            <a:r>
              <a:rPr lang="ru-RU" dirty="0" err="1"/>
              <a:t>відмовляється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рими</a:t>
            </a:r>
            <a:r>
              <a:rPr lang="ru-RU" dirty="0"/>
              <a:t>, </a:t>
            </a:r>
            <a:r>
              <a:rPr lang="ru-RU" dirty="0" err="1"/>
              <a:t>думаючи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сковує</a:t>
            </a:r>
            <a:r>
              <a:rPr lang="ru-RU" dirty="0"/>
              <a:t> </a:t>
            </a:r>
            <a:r>
              <a:rPr lang="ru-RU" dirty="0" err="1"/>
              <a:t>творчий</a:t>
            </a:r>
            <a:r>
              <a:rPr lang="ru-RU" dirty="0"/>
              <a:t> початок.</a:t>
            </a:r>
          </a:p>
          <a:p>
            <a:pPr marL="0" indent="0">
              <a:buNone/>
            </a:pPr>
            <a:r>
              <a:rPr lang="ru-RU" dirty="0"/>
              <a:t> Одним з перших у </a:t>
            </a:r>
            <a:r>
              <a:rPr lang="ru-RU" dirty="0" err="1"/>
              <a:t>французькій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відмовляється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розділових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 у </a:t>
            </a:r>
            <a:r>
              <a:rPr lang="ru-RU" dirty="0" err="1"/>
              <a:t>поетичному</a:t>
            </a:r>
            <a:r>
              <a:rPr lang="ru-RU" dirty="0"/>
              <a:t> </a:t>
            </a:r>
            <a:r>
              <a:rPr lang="ru-RU" dirty="0" err="1"/>
              <a:t>тексті</a:t>
            </a:r>
            <a:r>
              <a:rPr lang="ru-RU" dirty="0"/>
              <a:t> - </a:t>
            </a:r>
            <a:r>
              <a:rPr lang="ru-RU" dirty="0" err="1"/>
              <a:t>заради</a:t>
            </a:r>
            <a:r>
              <a:rPr lang="ru-RU" dirty="0"/>
              <a:t>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вірш</a:t>
            </a:r>
            <a:r>
              <a:rPr lang="ru-RU" dirty="0"/>
              <a:t> </a:t>
            </a:r>
            <a:r>
              <a:rPr lang="ru-RU" dirty="0" err="1"/>
              <a:t>читався</a:t>
            </a:r>
            <a:r>
              <a:rPr lang="ru-RU" dirty="0"/>
              <a:t> без "</a:t>
            </a:r>
            <a:r>
              <a:rPr lang="ru-RU" dirty="0" err="1"/>
              <a:t>артистичних</a:t>
            </a:r>
            <a:r>
              <a:rPr lang="ru-RU" dirty="0"/>
              <a:t> пауз", як </a:t>
            </a:r>
            <a:r>
              <a:rPr lang="ru-RU" dirty="0" err="1"/>
              <a:t>би</a:t>
            </a:r>
            <a:r>
              <a:rPr lang="ru-RU" dirty="0"/>
              <a:t> на одному </a:t>
            </a:r>
            <a:r>
              <a:rPr lang="ru-RU" dirty="0" err="1"/>
              <a:t>подиху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085" y="954268"/>
            <a:ext cx="3009219" cy="48725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B811D5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377358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6171" y="130629"/>
            <a:ext cx="10515600" cy="6372905"/>
          </a:xfrm>
          <a:solidFill>
            <a:srgbClr val="FD0050">
              <a:alpha val="19000"/>
            </a:srgbClr>
          </a:solidFill>
          <a:ln w="165100" cmpd="thickThin">
            <a:solidFill>
              <a:srgbClr val="FD005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Аполлінер</a:t>
            </a:r>
            <a:r>
              <a:rPr lang="ru-RU" dirty="0" smtClean="0"/>
              <a:t> </a:t>
            </a:r>
            <a:r>
              <a:rPr lang="ru-RU" dirty="0" err="1"/>
              <a:t>виразно</a:t>
            </a:r>
            <a:r>
              <a:rPr lang="ru-RU" dirty="0"/>
              <a:t> передавав темп часу,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динаміку</a:t>
            </a:r>
            <a:r>
              <a:rPr lang="ru-RU" dirty="0"/>
              <a:t>. У </a:t>
            </a:r>
            <a:r>
              <a:rPr lang="ru-RU" dirty="0" err="1"/>
              <a:t>віршованих</a:t>
            </a:r>
            <a:r>
              <a:rPr lang="ru-RU" dirty="0"/>
              <a:t> </a:t>
            </a:r>
            <a:r>
              <a:rPr lang="ru-RU" dirty="0" err="1"/>
              <a:t>збірках</a:t>
            </a:r>
            <a:r>
              <a:rPr lang="ru-RU" dirty="0"/>
              <a:t> ("Алкоголь", 1913, і "</a:t>
            </a:r>
            <a:r>
              <a:rPr lang="ru-RU" dirty="0" err="1"/>
              <a:t>Каліграми</a:t>
            </a:r>
            <a:r>
              <a:rPr lang="ru-RU" dirty="0"/>
              <a:t>", 1918)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прагне</a:t>
            </a:r>
            <a:r>
              <a:rPr lang="ru-RU" dirty="0"/>
              <a:t> </a:t>
            </a:r>
            <a:r>
              <a:rPr lang="ru-RU" dirty="0" err="1"/>
              <a:t>показати</a:t>
            </a:r>
            <a:r>
              <a:rPr lang="ru-RU" dirty="0"/>
              <a:t> ритм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великого </a:t>
            </a:r>
            <a:r>
              <a:rPr lang="ru-RU" dirty="0" err="1"/>
              <a:t>міста</a:t>
            </a:r>
            <a:r>
              <a:rPr lang="ru-RU" dirty="0"/>
              <a:t>, </a:t>
            </a:r>
            <a:r>
              <a:rPr lang="ru-RU" dirty="0" err="1"/>
              <a:t>напруженість</a:t>
            </a:r>
            <a:r>
              <a:rPr lang="ru-RU" dirty="0"/>
              <a:t> </a:t>
            </a:r>
            <a:r>
              <a:rPr lang="ru-RU" dirty="0" err="1"/>
              <a:t>фронтової</a:t>
            </a:r>
            <a:r>
              <a:rPr lang="ru-RU" dirty="0"/>
              <a:t> обстановки,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вирваної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звичних</a:t>
            </a:r>
            <a:r>
              <a:rPr lang="ru-RU" dirty="0"/>
              <a:t> </a:t>
            </a:r>
            <a:r>
              <a:rPr lang="ru-RU" dirty="0" err="1"/>
              <a:t>побутових</a:t>
            </a:r>
            <a:r>
              <a:rPr lang="ru-RU" dirty="0"/>
              <a:t>, умов.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, як правило, </a:t>
            </a:r>
            <a:r>
              <a:rPr lang="ru-RU" dirty="0" err="1"/>
              <a:t>цікавить</a:t>
            </a:r>
            <a:r>
              <a:rPr lang="ru-RU" dirty="0"/>
              <a:t> </a:t>
            </a:r>
            <a:r>
              <a:rPr lang="ru-RU" dirty="0" err="1"/>
              <a:t>сьогоднішній</a:t>
            </a:r>
            <a:r>
              <a:rPr lang="ru-RU" dirty="0"/>
              <a:t> день і </a:t>
            </a:r>
            <a:r>
              <a:rPr lang="ru-RU" dirty="0" err="1"/>
              <a:t>реалії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в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сприймаються</a:t>
            </a:r>
            <a:r>
              <a:rPr lang="ru-RU" dirty="0"/>
              <a:t> через призму </a:t>
            </a:r>
            <a:r>
              <a:rPr lang="ru-RU" dirty="0" err="1"/>
              <a:t>сучасності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позначається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образотворчих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Подібно</a:t>
            </a:r>
            <a:r>
              <a:rPr lang="ru-RU" dirty="0"/>
              <a:t> </a:t>
            </a:r>
            <a:r>
              <a:rPr lang="ru-RU" dirty="0" err="1"/>
              <a:t>Бодлеру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любить </a:t>
            </a:r>
            <a:r>
              <a:rPr lang="ru-RU" dirty="0" err="1"/>
              <a:t>з'єднувати</a:t>
            </a:r>
            <a:r>
              <a:rPr lang="ru-RU" dirty="0"/>
              <a:t> в одному </a:t>
            </a:r>
            <a:r>
              <a:rPr lang="ru-RU" dirty="0" err="1"/>
              <a:t>поетичному</a:t>
            </a:r>
            <a:r>
              <a:rPr lang="ru-RU" dirty="0"/>
              <a:t> </a:t>
            </a:r>
            <a:r>
              <a:rPr lang="ru-RU" dirty="0" err="1"/>
              <a:t>образі</a:t>
            </a:r>
            <a:r>
              <a:rPr lang="ru-RU" dirty="0"/>
              <a:t> </a:t>
            </a:r>
            <a:r>
              <a:rPr lang="ru-RU" dirty="0" err="1"/>
              <a:t>гарне</a:t>
            </a:r>
            <a:r>
              <a:rPr lang="ru-RU" dirty="0"/>
              <a:t> й </a:t>
            </a:r>
            <a:r>
              <a:rPr lang="ru-RU" dirty="0" err="1"/>
              <a:t>потворне</a:t>
            </a:r>
            <a:r>
              <a:rPr lang="ru-RU" dirty="0"/>
              <a:t>, </a:t>
            </a:r>
            <a:r>
              <a:rPr lang="ru-RU" dirty="0" err="1"/>
              <a:t>радісне</a:t>
            </a:r>
            <a:r>
              <a:rPr lang="ru-RU" dirty="0"/>
              <a:t> й </a:t>
            </a:r>
            <a:r>
              <a:rPr lang="ru-RU" dirty="0" err="1"/>
              <a:t>гірке</a:t>
            </a:r>
            <a:r>
              <a:rPr lang="ru-RU" dirty="0"/>
              <a:t>, </a:t>
            </a:r>
            <a:r>
              <a:rPr lang="ru-RU" dirty="0" err="1"/>
              <a:t>піднесено-релігійне</a:t>
            </a:r>
            <a:r>
              <a:rPr lang="ru-RU" dirty="0"/>
              <a:t> й </a:t>
            </a:r>
            <a:r>
              <a:rPr lang="ru-RU" dirty="0" err="1"/>
              <a:t>підкреслене-побутове</a:t>
            </a:r>
            <a:r>
              <a:rPr lang="ru-RU" dirty="0"/>
              <a:t>. Так, </a:t>
            </a:r>
            <a:r>
              <a:rPr lang="ru-RU" dirty="0" err="1"/>
              <a:t>піднесення</a:t>
            </a:r>
            <a:r>
              <a:rPr lang="ru-RU" dirty="0"/>
              <a:t> Христа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порівнює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зльотом</a:t>
            </a:r>
            <a:r>
              <a:rPr lang="ru-RU" dirty="0"/>
              <a:t> </a:t>
            </a:r>
            <a:r>
              <a:rPr lang="ru-RU" dirty="0" err="1"/>
              <a:t>аероплана</a:t>
            </a:r>
            <a:r>
              <a:rPr lang="ru-RU" dirty="0"/>
              <a:t>, </a:t>
            </a:r>
            <a:r>
              <a:rPr lang="ru-RU" dirty="0" err="1"/>
              <a:t>розрив</a:t>
            </a:r>
            <a:r>
              <a:rPr lang="ru-RU" dirty="0"/>
              <a:t> снаряда -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цвітінням</a:t>
            </a:r>
            <a:r>
              <a:rPr lang="ru-RU" dirty="0"/>
              <a:t> </a:t>
            </a:r>
            <a:r>
              <a:rPr lang="ru-RU" dirty="0" err="1"/>
              <a:t>мімози</a:t>
            </a:r>
            <a:r>
              <a:rPr lang="ru-RU" dirty="0"/>
              <a:t>. </a:t>
            </a:r>
            <a:r>
              <a:rPr lang="ru-RU" dirty="0" err="1"/>
              <a:t>Поетичні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,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, часом </a:t>
            </a:r>
            <a:r>
              <a:rPr lang="ru-RU" dirty="0" err="1"/>
              <a:t>вражають</a:t>
            </a:r>
            <a:r>
              <a:rPr lang="ru-RU" dirty="0"/>
              <a:t>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несподіванкою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мріє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Циклопа за </a:t>
            </a:r>
            <a:r>
              <a:rPr lang="ru-RU" dirty="0" err="1"/>
              <a:t>допомогою</a:t>
            </a:r>
            <a:r>
              <a:rPr lang="ru-RU" dirty="0"/>
              <a:t> велосипедного насоса, </a:t>
            </a:r>
            <a:r>
              <a:rPr lang="ru-RU" dirty="0" err="1"/>
              <a:t>пагорби</a:t>
            </a:r>
            <a:r>
              <a:rPr lang="ru-RU" dirty="0"/>
              <a:t> в одному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віршів</a:t>
            </a:r>
            <a:r>
              <a:rPr lang="ru-RU" dirty="0"/>
              <a:t> </a:t>
            </a:r>
            <a:r>
              <a:rPr lang="ru-RU" dirty="0" err="1"/>
              <a:t>грають</a:t>
            </a:r>
            <a:r>
              <a:rPr lang="ru-RU" dirty="0"/>
              <a:t> у чехарду.</a:t>
            </a:r>
          </a:p>
          <a:p>
            <a:pPr marL="0" indent="0">
              <a:buNone/>
            </a:pPr>
            <a:r>
              <a:rPr lang="ru-RU" dirty="0"/>
              <a:t> У </a:t>
            </a:r>
            <a:r>
              <a:rPr lang="ru-RU" dirty="0" err="1"/>
              <a:t>поезії</a:t>
            </a: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 </a:t>
            </a:r>
            <a:r>
              <a:rPr lang="ru-RU" dirty="0" err="1"/>
              <a:t>чимало</a:t>
            </a:r>
            <a:r>
              <a:rPr lang="ru-RU" dirty="0"/>
              <a:t> таких </a:t>
            </a:r>
            <a:r>
              <a:rPr lang="ru-RU" dirty="0" err="1"/>
              <a:t>моментів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зближають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творчими</a:t>
            </a:r>
            <a:r>
              <a:rPr lang="ru-RU" dirty="0"/>
              <a:t> </a:t>
            </a:r>
            <a:r>
              <a:rPr lang="ru-RU" dirty="0" err="1"/>
              <a:t>пошуками</a:t>
            </a:r>
            <a:r>
              <a:rPr lang="ru-RU" dirty="0"/>
              <a:t> перших </a:t>
            </a:r>
            <a:r>
              <a:rPr lang="ru-RU" dirty="0" err="1"/>
              <a:t>російських</a:t>
            </a:r>
            <a:r>
              <a:rPr lang="ru-RU" dirty="0"/>
              <a:t> </a:t>
            </a:r>
            <a:r>
              <a:rPr lang="ru-RU" dirty="0" err="1"/>
              <a:t>футуристів</a:t>
            </a:r>
            <a:r>
              <a:rPr lang="ru-RU" dirty="0"/>
              <a:t> - </a:t>
            </a:r>
            <a:r>
              <a:rPr lang="ru-RU" dirty="0" err="1"/>
              <a:t>Велимира</a:t>
            </a:r>
            <a:r>
              <a:rPr lang="ru-RU" dirty="0"/>
              <a:t> Хлебникова, Давида </a:t>
            </a:r>
            <a:r>
              <a:rPr lang="ru-RU" dirty="0" err="1"/>
              <a:t>Бурлюка</a:t>
            </a:r>
            <a:r>
              <a:rPr lang="ru-RU" dirty="0"/>
              <a:t> й </a:t>
            </a:r>
            <a:r>
              <a:rPr lang="ru-RU" dirty="0" err="1"/>
              <a:t>Володимира</a:t>
            </a:r>
            <a:r>
              <a:rPr lang="ru-RU" dirty="0"/>
              <a:t> </a:t>
            </a:r>
            <a:r>
              <a:rPr lang="ru-RU" dirty="0" err="1"/>
              <a:t>Маяковського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розділяв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погляди </a:t>
            </a:r>
            <a:r>
              <a:rPr lang="ru-RU" dirty="0" err="1"/>
              <a:t>французьких</a:t>
            </a:r>
            <a:r>
              <a:rPr lang="ru-RU" dirty="0"/>
              <a:t> </a:t>
            </a:r>
            <a:r>
              <a:rPr lang="ru-RU" dirty="0" err="1"/>
              <a:t>кубістів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8011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5813" y="1240972"/>
            <a:ext cx="7287987" cy="4637314"/>
          </a:xfrm>
          <a:solidFill>
            <a:schemeClr val="accent6">
              <a:lumMod val="75000"/>
              <a:alpha val="36000"/>
            </a:schemeClr>
          </a:solidFill>
          <a:ln w="165100" cmpd="thickThin"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Саме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головне в </a:t>
            </a:r>
            <a:r>
              <a:rPr lang="ru-RU" dirty="0" err="1">
                <a:solidFill>
                  <a:schemeClr val="bg1"/>
                </a:solidFill>
              </a:rPr>
              <a:t>поезії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Аполлінера</a:t>
            </a:r>
            <a:r>
              <a:rPr lang="ru-RU" dirty="0">
                <a:solidFill>
                  <a:schemeClr val="bg1"/>
                </a:solidFill>
              </a:rPr>
              <a:t> -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заклик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збереження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кращих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людських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якостей</a:t>
            </a:r>
            <a:r>
              <a:rPr lang="ru-RU" dirty="0">
                <a:solidFill>
                  <a:schemeClr val="bg1"/>
                </a:solidFill>
              </a:rPr>
              <a:t> - </a:t>
            </a:r>
            <a:r>
              <a:rPr lang="ru-RU" dirty="0" err="1">
                <a:solidFill>
                  <a:schemeClr val="bg1"/>
                </a:solidFill>
              </a:rPr>
              <a:t>шляхетності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доброти</a:t>
            </a:r>
            <a:r>
              <a:rPr lang="ru-RU" dirty="0">
                <a:solidFill>
                  <a:schemeClr val="bg1"/>
                </a:solidFill>
              </a:rPr>
              <a:t> й </a:t>
            </a:r>
            <a:r>
              <a:rPr lang="ru-RU" dirty="0" err="1">
                <a:solidFill>
                  <a:schemeClr val="bg1"/>
                </a:solidFill>
              </a:rPr>
              <a:t>порядності</a:t>
            </a:r>
            <a:r>
              <a:rPr lang="ru-RU" dirty="0">
                <a:solidFill>
                  <a:schemeClr val="bg1"/>
                </a:solidFill>
              </a:rPr>
              <a:t> - </a:t>
            </a:r>
            <a:r>
              <a:rPr lang="ru-RU" dirty="0" err="1">
                <a:solidFill>
                  <a:schemeClr val="bg1"/>
                </a:solidFill>
              </a:rPr>
              <a:t>навіть</a:t>
            </a:r>
            <a:r>
              <a:rPr lang="ru-RU" dirty="0">
                <a:solidFill>
                  <a:schemeClr val="bg1"/>
                </a:solidFill>
              </a:rPr>
              <a:t> у самих, </a:t>
            </a:r>
            <a:r>
              <a:rPr lang="ru-RU" dirty="0" err="1">
                <a:solidFill>
                  <a:schemeClr val="bg1"/>
                </a:solidFill>
              </a:rPr>
              <a:t>здавалося</a:t>
            </a:r>
            <a:r>
              <a:rPr lang="ru-RU" dirty="0">
                <a:solidFill>
                  <a:schemeClr val="bg1"/>
                </a:solidFill>
              </a:rPr>
              <a:t> б, </a:t>
            </a:r>
            <a:r>
              <a:rPr lang="ru-RU" dirty="0" err="1">
                <a:solidFill>
                  <a:schemeClr val="bg1"/>
                </a:solidFill>
              </a:rPr>
              <a:t>екстремальних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умовах</a:t>
            </a:r>
            <a:r>
              <a:rPr lang="ru-RU" dirty="0">
                <a:solidFill>
                  <a:schemeClr val="bg1"/>
                </a:solidFill>
              </a:rPr>
              <a:t>, коли </a:t>
            </a:r>
            <a:r>
              <a:rPr lang="ru-RU" dirty="0" err="1">
                <a:solidFill>
                  <a:schemeClr val="bg1"/>
                </a:solidFill>
              </a:rPr>
              <a:t>переживаються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найскладніші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історичні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катаклізми</a:t>
            </a:r>
            <a:r>
              <a:rPr lang="ru-RU" dirty="0">
                <a:solidFill>
                  <a:schemeClr val="bg1"/>
                </a:solidFill>
              </a:rPr>
              <a:t> й коли </a:t>
            </a:r>
            <a:r>
              <a:rPr lang="ru-RU" dirty="0" err="1">
                <a:solidFill>
                  <a:schemeClr val="bg1"/>
                </a:solidFill>
              </a:rPr>
              <a:t>збереження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людяності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принципі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вже</a:t>
            </a:r>
            <a:r>
              <a:rPr lang="ru-RU" dirty="0">
                <a:solidFill>
                  <a:schemeClr val="bg1"/>
                </a:solidFill>
              </a:rPr>
              <a:t> є подвигом.</a:t>
            </a:r>
          </a:p>
          <a:p>
            <a:pPr marL="0" indent="0">
              <a:buNone/>
            </a:pP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28" y="1181826"/>
            <a:ext cx="3354614" cy="46964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92D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31255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343" y="702130"/>
            <a:ext cx="11462657" cy="5633356"/>
          </a:xfrm>
          <a:solidFill>
            <a:srgbClr val="64A3C8">
              <a:alpha val="31000"/>
            </a:srgbClr>
          </a:solidFill>
          <a:ln w="165100" cmpd="thickThin">
            <a:solidFill>
              <a:srgbClr val="64A3C8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Вірш</a:t>
            </a:r>
            <a:r>
              <a:rPr lang="ru-RU" dirty="0"/>
              <a:t> «Зона»,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відкриває</a:t>
            </a:r>
            <a:r>
              <a:rPr lang="ru-RU" dirty="0"/>
              <a:t> книгу, </a:t>
            </a:r>
            <a:r>
              <a:rPr lang="ru-RU" dirty="0" err="1"/>
              <a:t>Вітезслав</a:t>
            </a:r>
            <a:r>
              <a:rPr lang="ru-RU" dirty="0"/>
              <a:t> </a:t>
            </a:r>
            <a:r>
              <a:rPr lang="ru-RU" dirty="0" err="1"/>
              <a:t>Незвал</a:t>
            </a:r>
            <a:r>
              <a:rPr lang="ru-RU" dirty="0"/>
              <a:t> назвав «</a:t>
            </a:r>
            <a:r>
              <a:rPr lang="ru-RU" dirty="0" err="1"/>
              <a:t>могутнім</a:t>
            </a:r>
            <a:r>
              <a:rPr lang="ru-RU" dirty="0"/>
              <a:t> </a:t>
            </a:r>
            <a:r>
              <a:rPr lang="ru-RU" dirty="0" err="1"/>
              <a:t>поетичним</a:t>
            </a:r>
            <a:r>
              <a:rPr lang="ru-RU" dirty="0"/>
              <a:t> каскадом». </a:t>
            </a:r>
            <a:r>
              <a:rPr lang="ru-RU" dirty="0" err="1"/>
              <a:t>Роздуми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про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факти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біографії</a:t>
            </a:r>
            <a:r>
              <a:rPr lang="ru-RU" dirty="0"/>
              <a:t>, </a:t>
            </a:r>
            <a:r>
              <a:rPr lang="ru-RU" dirty="0" err="1"/>
              <a:t>паризькі</a:t>
            </a:r>
            <a:r>
              <a:rPr lang="ru-RU" dirty="0"/>
              <a:t> </a:t>
            </a:r>
            <a:r>
              <a:rPr lang="ru-RU" dirty="0" err="1"/>
              <a:t>замальовки</a:t>
            </a:r>
            <a:r>
              <a:rPr lang="ru-RU" dirty="0"/>
              <a:t>,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 </a:t>
            </a:r>
            <a:r>
              <a:rPr lang="ru-RU" dirty="0" err="1"/>
              <a:t>емігрантів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, </a:t>
            </a:r>
            <a:r>
              <a:rPr lang="ru-RU" dirty="0" err="1"/>
              <a:t>розмірковування</a:t>
            </a:r>
            <a:r>
              <a:rPr lang="ru-RU" dirty="0"/>
              <a:t> про </a:t>
            </a:r>
            <a:r>
              <a:rPr lang="ru-RU" dirty="0" err="1"/>
              <a:t>християнство</a:t>
            </a:r>
            <a:r>
              <a:rPr lang="ru-RU" dirty="0"/>
              <a:t> в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 — все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зміст</a:t>
            </a:r>
            <a:r>
              <a:rPr lang="ru-RU" dirty="0"/>
              <a:t> «</a:t>
            </a:r>
            <a:r>
              <a:rPr lang="ru-RU" dirty="0" err="1"/>
              <a:t>Зони</a:t>
            </a:r>
            <a:r>
              <a:rPr lang="ru-RU" dirty="0"/>
              <a:t>». </a:t>
            </a:r>
            <a:r>
              <a:rPr lang="ru-RU" dirty="0" err="1"/>
              <a:t>Аполлінер</a:t>
            </a:r>
            <a:r>
              <a:rPr lang="ru-RU" dirty="0"/>
              <a:t> вводить у </a:t>
            </a:r>
            <a:r>
              <a:rPr lang="ru-RU" dirty="0" err="1"/>
              <a:t>поезію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вважались</a:t>
            </a:r>
            <a:r>
              <a:rPr lang="ru-RU" dirty="0"/>
              <a:t> </a:t>
            </a:r>
            <a:r>
              <a:rPr lang="ru-RU" dirty="0" err="1"/>
              <a:t>непоетичними</a:t>
            </a:r>
            <a:r>
              <a:rPr lang="ru-RU" dirty="0"/>
              <a:t>: </a:t>
            </a:r>
            <a:r>
              <a:rPr lang="ru-RU" dirty="0" err="1"/>
              <a:t>стогін</a:t>
            </a:r>
            <a:r>
              <a:rPr lang="ru-RU" dirty="0"/>
              <a:t> сирен, </a:t>
            </a:r>
            <a:r>
              <a:rPr lang="ru-RU" dirty="0" err="1"/>
              <a:t>афіші</a:t>
            </a:r>
            <a:r>
              <a:rPr lang="ru-RU" dirty="0"/>
              <a:t>, </a:t>
            </a:r>
            <a:r>
              <a:rPr lang="ru-RU" dirty="0" err="1"/>
              <a:t>вивіски</a:t>
            </a:r>
            <a:r>
              <a:rPr lang="ru-RU" dirty="0"/>
              <a:t>, </a:t>
            </a:r>
            <a:r>
              <a:rPr lang="ru-RU" dirty="0" err="1"/>
              <a:t>стіни</a:t>
            </a:r>
            <a:r>
              <a:rPr lang="ru-RU" dirty="0"/>
              <a:t>, </a:t>
            </a:r>
            <a:r>
              <a:rPr lang="ru-RU" dirty="0" err="1"/>
              <a:t>реклами</a:t>
            </a:r>
            <a:r>
              <a:rPr lang="ru-RU" dirty="0"/>
              <a:t>, </a:t>
            </a:r>
            <a:r>
              <a:rPr lang="ru-RU" dirty="0" err="1"/>
              <a:t>червона</a:t>
            </a:r>
            <a:r>
              <a:rPr lang="ru-RU" dirty="0"/>
              <a:t> перина </a:t>
            </a:r>
            <a:r>
              <a:rPr lang="ru-RU" dirty="0" err="1"/>
              <a:t>емігрантів</a:t>
            </a:r>
            <a:r>
              <a:rPr lang="ru-RU" dirty="0"/>
              <a:t>. На початку </a:t>
            </a:r>
            <a:r>
              <a:rPr lang="ru-RU" dirty="0" err="1"/>
              <a:t>вірша</a:t>
            </a:r>
            <a:r>
              <a:rPr lang="ru-RU" dirty="0"/>
              <a:t> поет </a:t>
            </a:r>
            <a:r>
              <a:rPr lang="ru-RU" dirty="0" err="1"/>
              <a:t>проголошує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стомився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старого </a:t>
            </a:r>
            <a:r>
              <a:rPr lang="ru-RU" dirty="0" err="1"/>
              <a:t>світу</a:t>
            </a:r>
            <a:r>
              <a:rPr lang="ru-RU" dirty="0"/>
              <a:t>. А </a:t>
            </a:r>
            <a:r>
              <a:rPr lang="ru-RU" dirty="0" err="1"/>
              <a:t>завершує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образом </a:t>
            </a:r>
            <a:r>
              <a:rPr lang="ru-RU" dirty="0" err="1"/>
              <a:t>сонця</a:t>
            </a:r>
            <a:r>
              <a:rPr lang="ru-RU" dirty="0"/>
              <a:t>, яке сходить над Парижем. Та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сонце</a:t>
            </a:r>
            <a:r>
              <a:rPr lang="ru-RU" dirty="0"/>
              <a:t> — з </a:t>
            </a:r>
            <a:r>
              <a:rPr lang="ru-RU" dirty="0" err="1"/>
              <a:t>перерізаним</a:t>
            </a:r>
            <a:r>
              <a:rPr lang="ru-RU" dirty="0"/>
              <a:t> горлом. Образ </a:t>
            </a:r>
            <a:r>
              <a:rPr lang="ru-RU" dirty="0" err="1"/>
              <a:t>гільйотинованого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місткий</a:t>
            </a:r>
            <a:r>
              <a:rPr lang="ru-RU" dirty="0"/>
              <a:t>, в </a:t>
            </a:r>
            <a:r>
              <a:rPr lang="ru-RU" dirty="0" err="1"/>
              <a:t>ньому</a:t>
            </a:r>
            <a:r>
              <a:rPr lang="ru-RU" dirty="0"/>
              <a:t> — і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вірити</a:t>
            </a:r>
            <a:r>
              <a:rPr lang="ru-RU" dirty="0"/>
              <a:t> у </a:t>
            </a:r>
            <a:r>
              <a:rPr lang="ru-RU" dirty="0" err="1"/>
              <a:t>майбутнє</a:t>
            </a:r>
            <a:r>
              <a:rPr lang="ru-RU" dirty="0"/>
              <a:t>, і </a:t>
            </a:r>
            <a:r>
              <a:rPr lang="ru-RU" dirty="0" err="1"/>
              <a:t>попередження</a:t>
            </a:r>
            <a:r>
              <a:rPr lang="ru-RU" dirty="0"/>
              <a:t> про </a:t>
            </a:r>
            <a:r>
              <a:rPr lang="ru-RU" dirty="0" err="1"/>
              <a:t>трагедії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чатують</a:t>
            </a:r>
            <a:r>
              <a:rPr lang="ru-RU" dirty="0"/>
              <a:t> на </a:t>
            </a:r>
            <a:r>
              <a:rPr lang="ru-RU" dirty="0" err="1"/>
              <a:t>людину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майбутньому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Аполлінер</a:t>
            </a:r>
            <a:r>
              <a:rPr lang="ru-RU" dirty="0"/>
              <a:t> </a:t>
            </a:r>
            <a:r>
              <a:rPr lang="ru-RU" dirty="0" err="1"/>
              <a:t>хотів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програмний</a:t>
            </a:r>
            <a:r>
              <a:rPr lang="ru-RU" dirty="0"/>
              <a:t> </a:t>
            </a:r>
            <a:r>
              <a:rPr lang="ru-RU" dirty="0" err="1"/>
              <a:t>вірш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книги «Крик». Але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відкинуто</a:t>
            </a:r>
            <a:r>
              <a:rPr lang="ru-RU" dirty="0"/>
              <a:t>. «Зона» — слово </a:t>
            </a:r>
            <a:r>
              <a:rPr lang="ru-RU" dirty="0" err="1"/>
              <a:t>багатозначне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входить у </a:t>
            </a:r>
            <a:r>
              <a:rPr lang="ru-RU" dirty="0" err="1"/>
              <a:t>французький</a:t>
            </a:r>
            <a:r>
              <a:rPr lang="ru-RU" dirty="0"/>
              <a:t> </a:t>
            </a:r>
            <a:r>
              <a:rPr lang="ru-RU" dirty="0" err="1"/>
              <a:t>вислів</a:t>
            </a:r>
            <a:r>
              <a:rPr lang="ru-RU" dirty="0"/>
              <a:t> «</a:t>
            </a:r>
            <a:r>
              <a:rPr lang="en-US" dirty="0" err="1"/>
              <a:t>Etre</a:t>
            </a:r>
            <a:r>
              <a:rPr lang="en-US" dirty="0"/>
              <a:t> de la zone» — «</a:t>
            </a:r>
            <a:r>
              <a:rPr lang="ru-RU" dirty="0"/>
              <a:t>бути без грошей». </a:t>
            </a:r>
            <a:r>
              <a:rPr lang="ru-RU" dirty="0" err="1"/>
              <a:t>Крім</a:t>
            </a:r>
            <a:r>
              <a:rPr lang="ru-RU" dirty="0"/>
              <a:t> того, зона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передмістя</a:t>
            </a:r>
            <a:r>
              <a:rPr lang="ru-RU" dirty="0"/>
              <a:t> Парижа,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робітничі</a:t>
            </a:r>
            <a:r>
              <a:rPr lang="ru-RU" dirty="0"/>
              <a:t> </a:t>
            </a:r>
            <a:r>
              <a:rPr lang="ru-RU" dirty="0" err="1"/>
              <a:t>квартали</a:t>
            </a:r>
            <a:r>
              <a:rPr lang="ru-RU" dirty="0"/>
              <a:t>. Долю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Аполлінер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предметом </a:t>
            </a:r>
            <a:r>
              <a:rPr lang="ru-RU" dirty="0" err="1"/>
              <a:t>поезії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7259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7854043" cy="3820886"/>
          </a:xfrm>
          <a:solidFill>
            <a:srgbClr val="888300">
              <a:alpha val="31000"/>
            </a:srgbClr>
          </a:solidFill>
          <a:ln w="165100" cmpd="thickThin">
            <a:solidFill>
              <a:srgbClr val="88830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вірші</a:t>
            </a:r>
            <a:r>
              <a:rPr lang="ru-RU" dirty="0"/>
              <a:t> «</a:t>
            </a:r>
            <a:r>
              <a:rPr lang="ru-RU" dirty="0" err="1"/>
              <a:t>Вандем'єр</a:t>
            </a:r>
            <a:r>
              <a:rPr lang="ru-RU" dirty="0"/>
              <a:t>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завершує</a:t>
            </a:r>
            <a:r>
              <a:rPr lang="ru-RU" dirty="0"/>
              <a:t> книгу, поет </a:t>
            </a:r>
            <a:r>
              <a:rPr lang="ru-RU" dirty="0" err="1"/>
              <a:t>запевняє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хотів</a:t>
            </a:r>
            <a:r>
              <a:rPr lang="ru-RU" dirty="0"/>
              <a:t> </a:t>
            </a:r>
            <a:r>
              <a:rPr lang="ru-RU" dirty="0" err="1"/>
              <a:t>би</a:t>
            </a:r>
            <a:r>
              <a:rPr lang="ru-RU" dirty="0"/>
              <a:t> стати «</a:t>
            </a:r>
            <a:r>
              <a:rPr lang="ru-RU" dirty="0" err="1"/>
              <a:t>горлянкою</a:t>
            </a:r>
            <a:r>
              <a:rPr lang="ru-RU" dirty="0"/>
              <a:t> Парижа». </a:t>
            </a:r>
            <a:r>
              <a:rPr lang="ru-RU" dirty="0" err="1"/>
              <a:t>Вандем'єр</a:t>
            </a:r>
            <a:r>
              <a:rPr lang="ru-RU" dirty="0"/>
              <a:t> — </a:t>
            </a:r>
            <a:r>
              <a:rPr lang="ru-RU" dirty="0" err="1"/>
              <a:t>осінній</a:t>
            </a:r>
            <a:r>
              <a:rPr lang="ru-RU" dirty="0"/>
              <a:t> </a:t>
            </a:r>
            <a:r>
              <a:rPr lang="ru-RU" dirty="0" err="1"/>
              <a:t>місяць</a:t>
            </a:r>
            <a:r>
              <a:rPr lang="ru-RU" dirty="0"/>
              <a:t> </a:t>
            </a:r>
            <a:r>
              <a:rPr lang="ru-RU" dirty="0" err="1"/>
              <a:t>революційного</a:t>
            </a:r>
            <a:r>
              <a:rPr lang="ru-RU" dirty="0"/>
              <a:t> календаря,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err="1"/>
              <a:t>вересня</a:t>
            </a:r>
            <a:r>
              <a:rPr lang="ru-RU" dirty="0"/>
              <a:t> — час, коли </a:t>
            </a:r>
            <a:r>
              <a:rPr lang="ru-RU" dirty="0" err="1"/>
              <a:t>народжені</a:t>
            </a:r>
            <a:r>
              <a:rPr lang="ru-RU" dirty="0"/>
              <a:t> </a:t>
            </a:r>
            <a:r>
              <a:rPr lang="ru-RU" dirty="0" err="1"/>
              <a:t>сонцем</a:t>
            </a:r>
            <a:r>
              <a:rPr lang="ru-RU" dirty="0"/>
              <a:t> </a:t>
            </a:r>
            <a:r>
              <a:rPr lang="ru-RU" dirty="0" err="1"/>
              <a:t>грона</a:t>
            </a:r>
            <a:r>
              <a:rPr lang="ru-RU" dirty="0"/>
              <a:t> винограду </a:t>
            </a:r>
            <a:r>
              <a:rPr lang="ru-RU" dirty="0" err="1"/>
              <a:t>перетворюються</a:t>
            </a:r>
            <a:r>
              <a:rPr lang="ru-RU" dirty="0"/>
              <a:t> у вино. Поет,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випиває</a:t>
            </a:r>
            <a:r>
              <a:rPr lang="ru-RU" dirty="0"/>
              <a:t> </a:t>
            </a:r>
            <a:r>
              <a:rPr lang="ru-RU" dirty="0" err="1"/>
              <a:t>Всесвіт</a:t>
            </a:r>
            <a:r>
              <a:rPr lang="ru-RU" dirty="0"/>
              <a:t>, як вино, і не </a:t>
            </a:r>
            <a:r>
              <a:rPr lang="ru-RU" dirty="0" err="1"/>
              <a:t>втамовує</a:t>
            </a:r>
            <a:r>
              <a:rPr lang="ru-RU" dirty="0"/>
              <a:t> </a:t>
            </a:r>
            <a:r>
              <a:rPr lang="ru-RU" dirty="0" err="1"/>
              <a:t>спрагу</a:t>
            </a:r>
            <a:r>
              <a:rPr lang="ru-RU" dirty="0"/>
              <a:t>, але </a:t>
            </a:r>
            <a:r>
              <a:rPr lang="ru-RU" dirty="0" err="1"/>
              <a:t>відчуває</a:t>
            </a:r>
            <a:r>
              <a:rPr lang="ru-RU" dirty="0"/>
              <a:t> смак і запах </a:t>
            </a:r>
            <a:r>
              <a:rPr lang="ru-RU" dirty="0" err="1"/>
              <a:t>Всесвіту</a:t>
            </a:r>
            <a:r>
              <a:rPr lang="ru-RU" dirty="0"/>
              <a:t>, </a:t>
            </a:r>
            <a:r>
              <a:rPr lang="ru-RU" dirty="0" err="1"/>
              <a:t>співає</a:t>
            </a:r>
            <a:r>
              <a:rPr lang="ru-RU" dirty="0"/>
              <a:t> </a:t>
            </a:r>
            <a:r>
              <a:rPr lang="ru-RU" dirty="0" err="1"/>
              <a:t>пісню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сп'яніння</a:t>
            </a:r>
            <a:r>
              <a:rPr lang="ru-RU" dirty="0"/>
              <a:t> і </a:t>
            </a:r>
            <a:r>
              <a:rPr lang="ru-RU" dirty="0" err="1"/>
              <a:t>спостерігає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 нового дня </a:t>
            </a:r>
            <a:r>
              <a:rPr lang="ru-RU" dirty="0" err="1"/>
              <a:t>посеред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вмирають</a:t>
            </a:r>
            <a:r>
              <a:rPr lang="ru-RU" dirty="0"/>
              <a:t>. Поет </a:t>
            </a:r>
            <a:r>
              <a:rPr lang="ru-RU" dirty="0" err="1"/>
              <a:t>відкриває</a:t>
            </a:r>
            <a:r>
              <a:rPr lang="ru-RU" dirty="0"/>
              <a:t> у </a:t>
            </a:r>
            <a:r>
              <a:rPr lang="ru-RU" dirty="0" err="1"/>
              <a:t>поезії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— </a:t>
            </a:r>
            <a:r>
              <a:rPr lang="ru-RU" dirty="0" err="1"/>
              <a:t>реальність</a:t>
            </a:r>
            <a:r>
              <a:rPr lang="ru-RU" dirty="0"/>
              <a:t>, яку «</a:t>
            </a:r>
            <a:r>
              <a:rPr lang="ru-RU" dirty="0" err="1"/>
              <a:t>фабрикують</a:t>
            </a:r>
            <a:r>
              <a:rPr lang="ru-RU" dirty="0"/>
              <a:t>» </a:t>
            </a:r>
            <a:r>
              <a:rPr lang="ru-RU" dirty="0" err="1"/>
              <a:t>робітники</a:t>
            </a:r>
            <a:r>
              <a:rPr lang="ru-RU" dirty="0"/>
              <a:t> вдень і </a:t>
            </a:r>
            <a:r>
              <a:rPr lang="ru-RU" dirty="0" err="1"/>
              <a:t>вночі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968343" y="-1"/>
            <a:ext cx="4283529" cy="3820887"/>
          </a:xfrm>
          <a:prstGeom prst="rect">
            <a:avLst/>
          </a:prstGeom>
          <a:solidFill>
            <a:srgbClr val="F7A900">
              <a:alpha val="32000"/>
            </a:srgbClr>
          </a:solidFill>
          <a:ln w="165100" cmpd="thickThin">
            <a:solidFill>
              <a:srgbClr val="F7A9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mtClean="0"/>
              <a:t>Вірш «Міст Мірабо» — взірець інтимної лірики Аполлінера. У ньому кохання, що минає, протиставляється водам Сени, що завжди течуть під мостом Мірабо. Поет відтворив у цьому вірші ритм ткацької пісні </a:t>
            </a:r>
            <a:r>
              <a:rPr lang="en-US" smtClean="0"/>
              <a:t>XIII </a:t>
            </a:r>
            <a:r>
              <a:rPr lang="ru-RU" smtClean="0"/>
              <a:t>століття.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0" y="3951513"/>
            <a:ext cx="12192000" cy="2906487"/>
          </a:xfrm>
          <a:prstGeom prst="rect">
            <a:avLst/>
          </a:prstGeom>
          <a:solidFill>
            <a:srgbClr val="700AEA">
              <a:alpha val="31000"/>
            </a:srgbClr>
          </a:solidFill>
          <a:ln w="165100" cmpd="thickThin">
            <a:solidFill>
              <a:srgbClr val="700AEA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mtClean="0"/>
              <a:t>Один </a:t>
            </a:r>
            <a:r>
              <a:rPr lang="ru-RU" dirty="0" err="1" smtClean="0"/>
              <a:t>із</a:t>
            </a:r>
            <a:r>
              <a:rPr lang="ru-RU" dirty="0" smtClean="0"/>
              <a:t> перших </a:t>
            </a:r>
            <a:r>
              <a:rPr lang="ru-RU" dirty="0" err="1" smtClean="0"/>
              <a:t>віршів</a:t>
            </a:r>
            <a:r>
              <a:rPr lang="ru-RU" dirty="0" smtClean="0"/>
              <a:t> </a:t>
            </a:r>
            <a:r>
              <a:rPr lang="ru-RU" dirty="0" err="1" smtClean="0"/>
              <a:t>Аполлінера</a:t>
            </a:r>
            <a:r>
              <a:rPr lang="ru-RU" dirty="0" smtClean="0"/>
              <a:t>, </a:t>
            </a:r>
            <a:r>
              <a:rPr lang="ru-RU" dirty="0" err="1" smtClean="0"/>
              <a:t>перекладених</a:t>
            </a:r>
            <a:r>
              <a:rPr lang="ru-RU" dirty="0" smtClean="0"/>
              <a:t> </a:t>
            </a:r>
            <a:r>
              <a:rPr lang="ru-RU" dirty="0" err="1" smtClean="0"/>
              <a:t>українською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,— «</a:t>
            </a:r>
            <a:r>
              <a:rPr lang="ru-RU" dirty="0" err="1" smtClean="0"/>
              <a:t>Відповідь</a:t>
            </a:r>
            <a:r>
              <a:rPr lang="ru-RU" dirty="0" smtClean="0"/>
              <a:t> </a:t>
            </a:r>
            <a:r>
              <a:rPr lang="ru-RU" dirty="0" err="1" smtClean="0"/>
              <a:t>запорожців</a:t>
            </a:r>
            <a:r>
              <a:rPr lang="ru-RU" dirty="0" smtClean="0"/>
              <a:t> </a:t>
            </a:r>
            <a:r>
              <a:rPr lang="ru-RU" dirty="0" err="1" smtClean="0"/>
              <a:t>турецькому</a:t>
            </a:r>
            <a:r>
              <a:rPr lang="ru-RU" dirty="0" smtClean="0"/>
              <a:t> султану». </a:t>
            </a:r>
            <a:r>
              <a:rPr lang="ru-RU" dirty="0" err="1" smtClean="0"/>
              <a:t>Це</a:t>
            </a:r>
            <a:r>
              <a:rPr lang="ru-RU" dirty="0" smtClean="0"/>
              <a:t> одна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талановитих</a:t>
            </a:r>
            <a:r>
              <a:rPr lang="ru-RU" dirty="0" smtClean="0"/>
              <a:t> </a:t>
            </a:r>
            <a:r>
              <a:rPr lang="ru-RU" dirty="0" err="1" smtClean="0"/>
              <a:t>спроб</a:t>
            </a:r>
            <a:r>
              <a:rPr lang="ru-RU" dirty="0" smtClean="0"/>
              <a:t> </a:t>
            </a:r>
            <a:r>
              <a:rPr lang="ru-RU" dirty="0" err="1" smtClean="0"/>
              <a:t>осмислення</a:t>
            </a:r>
            <a:r>
              <a:rPr lang="ru-RU" dirty="0" smtClean="0"/>
              <a:t> в </a:t>
            </a:r>
            <a:r>
              <a:rPr lang="ru-RU" dirty="0" err="1" smtClean="0"/>
              <a:t>європейській</a:t>
            </a:r>
            <a:r>
              <a:rPr lang="ru-RU" dirty="0" smtClean="0"/>
              <a:t> </a:t>
            </a:r>
            <a:r>
              <a:rPr lang="ru-RU" dirty="0" err="1" smtClean="0"/>
              <a:t>поезії</a:t>
            </a:r>
            <a:r>
              <a:rPr lang="ru-RU" dirty="0" smtClean="0"/>
              <a:t> </a:t>
            </a:r>
            <a:r>
              <a:rPr lang="ru-RU" dirty="0" err="1" smtClean="0"/>
              <a:t>легендарних</a:t>
            </a:r>
            <a:r>
              <a:rPr lang="ru-RU" dirty="0" smtClean="0"/>
              <a:t> </a:t>
            </a:r>
            <a:r>
              <a:rPr lang="ru-RU" dirty="0" err="1" smtClean="0"/>
              <a:t>сторінок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 </a:t>
            </a:r>
            <a:r>
              <a:rPr lang="ru-RU" dirty="0" err="1" smtClean="0"/>
              <a:t>запорожців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в «</a:t>
            </a:r>
            <a:r>
              <a:rPr lang="ru-RU" dirty="0" err="1" smtClean="0"/>
              <a:t>Пісні</a:t>
            </a:r>
            <a:r>
              <a:rPr lang="ru-RU" dirty="0" smtClean="0"/>
              <a:t> </a:t>
            </a:r>
            <a:r>
              <a:rPr lang="ru-RU" dirty="0" err="1" smtClean="0"/>
              <a:t>нещасливого</a:t>
            </a:r>
            <a:r>
              <a:rPr lang="ru-RU" dirty="0" smtClean="0"/>
              <a:t> в </a:t>
            </a:r>
            <a:r>
              <a:rPr lang="ru-RU" dirty="0" err="1" smtClean="0"/>
              <a:t>коханні</a:t>
            </a:r>
            <a:r>
              <a:rPr lang="ru-RU" dirty="0" smtClean="0"/>
              <a:t>». </a:t>
            </a:r>
            <a:r>
              <a:rPr lang="ru-RU" dirty="0" err="1" smtClean="0"/>
              <a:t>Запорізькі</a:t>
            </a:r>
            <a:r>
              <a:rPr lang="ru-RU" dirty="0" smtClean="0"/>
              <a:t> </a:t>
            </a:r>
            <a:r>
              <a:rPr lang="ru-RU" dirty="0" err="1" smtClean="0"/>
              <a:t>козаки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для </a:t>
            </a:r>
            <a:r>
              <a:rPr lang="ru-RU" dirty="0" err="1" smtClean="0"/>
              <a:t>Аполлінера</a:t>
            </a:r>
            <a:r>
              <a:rPr lang="ru-RU" dirty="0" smtClean="0"/>
              <a:t> символом </a:t>
            </a:r>
            <a:r>
              <a:rPr lang="ru-RU" dirty="0" err="1" smtClean="0"/>
              <a:t>вірності</a:t>
            </a:r>
            <a:r>
              <a:rPr lang="ru-RU" dirty="0" smtClean="0"/>
              <a:t> та </a:t>
            </a:r>
            <a:r>
              <a:rPr lang="ru-RU" dirty="0" err="1" smtClean="0"/>
              <a:t>відданості</a:t>
            </a:r>
            <a:r>
              <a:rPr lang="ru-RU" dirty="0" smtClean="0"/>
              <a:t> </a:t>
            </a:r>
            <a:r>
              <a:rPr lang="ru-RU" dirty="0" err="1" smtClean="0"/>
              <a:t>рідній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59982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914" y="600981"/>
            <a:ext cx="7293429" cy="5669189"/>
          </a:xfrm>
          <a:solidFill>
            <a:srgbClr val="FD0050">
              <a:alpha val="31000"/>
            </a:srgbClr>
          </a:solidFill>
          <a:ln w="165100" cmpd="thickThin">
            <a:solidFill>
              <a:srgbClr val="FD0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dirty="0"/>
              <a:t>Друга велика </a:t>
            </a:r>
            <a:r>
              <a:rPr lang="ru-RU" dirty="0" err="1"/>
              <a:t>поетична</a:t>
            </a:r>
            <a:r>
              <a:rPr lang="ru-RU" dirty="0"/>
              <a:t> </a:t>
            </a:r>
            <a:r>
              <a:rPr lang="ru-RU" dirty="0" err="1"/>
              <a:t>збірка</a:t>
            </a: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, яка </a:t>
            </a:r>
            <a:r>
              <a:rPr lang="ru-RU" dirty="0" err="1"/>
              <a:t>вийшла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,— «</a:t>
            </a:r>
            <a:r>
              <a:rPr lang="ru-RU" dirty="0" err="1"/>
              <a:t>Каліграми</a:t>
            </a:r>
            <a:r>
              <a:rPr lang="ru-RU" dirty="0"/>
              <a:t>. </a:t>
            </a:r>
            <a:r>
              <a:rPr lang="ru-RU" dirty="0" err="1"/>
              <a:t>Вірші</a:t>
            </a:r>
            <a:r>
              <a:rPr lang="ru-RU" dirty="0"/>
              <a:t> Миру і </a:t>
            </a:r>
            <a:r>
              <a:rPr lang="ru-RU" dirty="0" err="1"/>
              <a:t>Війни</a:t>
            </a:r>
            <a:r>
              <a:rPr lang="ru-RU" dirty="0"/>
              <a:t>» (1918).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віршів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книги </a:t>
            </a:r>
            <a:r>
              <a:rPr lang="ru-RU" dirty="0" err="1"/>
              <a:t>друкувалась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каліграм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так, </a:t>
            </a:r>
            <a:r>
              <a:rPr lang="ru-RU" dirty="0" err="1"/>
              <a:t>щоб</a:t>
            </a:r>
            <a:r>
              <a:rPr lang="ru-RU" dirty="0"/>
              <a:t> текст </a:t>
            </a:r>
            <a:r>
              <a:rPr lang="ru-RU" dirty="0" err="1"/>
              <a:t>вірша</a:t>
            </a:r>
            <a:r>
              <a:rPr lang="ru-RU" dirty="0"/>
              <a:t> </a:t>
            </a:r>
            <a:r>
              <a:rPr lang="ru-RU" dirty="0" err="1"/>
              <a:t>утворював</a:t>
            </a:r>
            <a:r>
              <a:rPr lang="ru-RU" dirty="0"/>
              <a:t> </a:t>
            </a:r>
            <a:r>
              <a:rPr lang="ru-RU" dirty="0" err="1"/>
              <a:t>малюнок</a:t>
            </a:r>
            <a:r>
              <a:rPr lang="ru-RU" dirty="0"/>
              <a:t>. Одна з </a:t>
            </a:r>
            <a:r>
              <a:rPr lang="ru-RU" dirty="0" err="1"/>
              <a:t>найвідоміших</a:t>
            </a:r>
            <a:r>
              <a:rPr lang="ru-RU" dirty="0"/>
              <a:t> </a:t>
            </a:r>
            <a:r>
              <a:rPr lang="ru-RU" dirty="0" err="1"/>
              <a:t>каліграм</a:t>
            </a: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 — «Заколота голубка і фонтан». </a:t>
            </a:r>
            <a:r>
              <a:rPr lang="ru-RU" dirty="0" err="1"/>
              <a:t>Перебуваючи</a:t>
            </a:r>
            <a:r>
              <a:rPr lang="ru-RU" dirty="0"/>
              <a:t> в </a:t>
            </a:r>
            <a:r>
              <a:rPr lang="ru-RU" dirty="0" err="1"/>
              <a:t>полоні</a:t>
            </a:r>
            <a:r>
              <a:rPr lang="ru-RU" dirty="0"/>
              <a:t> </a:t>
            </a:r>
            <a:r>
              <a:rPr lang="ru-RU" dirty="0" err="1"/>
              <a:t>спогадів</a:t>
            </a:r>
            <a:r>
              <a:rPr lang="ru-RU" dirty="0"/>
              <a:t>, поет </a:t>
            </a:r>
            <a:r>
              <a:rPr lang="ru-RU" dirty="0" err="1"/>
              <a:t>називає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друзів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загинули</a:t>
            </a:r>
            <a:r>
              <a:rPr lang="ru-RU" dirty="0"/>
              <a:t> на </a:t>
            </a:r>
            <a:r>
              <a:rPr lang="ru-RU" dirty="0" err="1"/>
              <a:t>війні</a:t>
            </a:r>
            <a:r>
              <a:rPr lang="ru-RU" dirty="0"/>
              <a:t>. Фонтан — символ </a:t>
            </a:r>
            <a:r>
              <a:rPr lang="ru-RU" dirty="0" err="1"/>
              <a:t>скорботи</a:t>
            </a:r>
            <a:r>
              <a:rPr lang="ru-RU" dirty="0"/>
              <a:t>; </a:t>
            </a:r>
            <a:r>
              <a:rPr lang="ru-RU" dirty="0" err="1"/>
              <a:t>він</a:t>
            </a:r>
            <a:r>
              <a:rPr lang="ru-RU" dirty="0"/>
              <a:t> плаче разом з </a:t>
            </a:r>
            <a:r>
              <a:rPr lang="ru-RU" dirty="0" err="1"/>
              <a:t>поетом</a:t>
            </a:r>
            <a:r>
              <a:rPr lang="ru-RU" dirty="0"/>
              <a:t>. У </a:t>
            </a:r>
            <a:r>
              <a:rPr lang="ru-RU" dirty="0" err="1"/>
              <a:t>каліграмах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розділових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: </a:t>
            </a:r>
            <a:r>
              <a:rPr lang="ru-RU" dirty="0" err="1"/>
              <a:t>Аполлінер</a:t>
            </a:r>
            <a:r>
              <a:rPr lang="ru-RU" dirty="0"/>
              <a:t> </a:t>
            </a:r>
            <a:r>
              <a:rPr lang="ru-RU" dirty="0" err="1"/>
              <a:t>вважав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не </a:t>
            </a:r>
            <a:r>
              <a:rPr lang="ru-RU" dirty="0" err="1"/>
              <a:t>потрібні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«</a:t>
            </a:r>
            <a:r>
              <a:rPr lang="ru-RU" dirty="0" err="1"/>
              <a:t>справжня</a:t>
            </a:r>
            <a:r>
              <a:rPr lang="ru-RU" dirty="0"/>
              <a:t> </a:t>
            </a:r>
            <a:r>
              <a:rPr lang="ru-RU" dirty="0" err="1"/>
              <a:t>пунктуація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ритм та паузи </a:t>
            </a:r>
            <a:r>
              <a:rPr lang="ru-RU" dirty="0" err="1"/>
              <a:t>вірша</a:t>
            </a:r>
            <a:r>
              <a:rPr lang="ru-RU" dirty="0"/>
              <a:t>».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957" y="1472518"/>
            <a:ext cx="3926114" cy="39261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D0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997141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2" y="3380014"/>
            <a:ext cx="6738258" cy="3459844"/>
          </a:xfrm>
          <a:solidFill>
            <a:srgbClr val="FB2201">
              <a:alpha val="31000"/>
            </a:srgbClr>
          </a:solidFill>
          <a:ln w="165100" cmpd="thickThin">
            <a:solidFill>
              <a:srgbClr val="FB220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dirty="0"/>
              <a:t>Про свою </a:t>
            </a:r>
            <a:r>
              <a:rPr lang="ru-RU" dirty="0" err="1"/>
              <a:t>збірку</a:t>
            </a:r>
            <a:r>
              <a:rPr lang="ru-RU" dirty="0"/>
              <a:t> </a:t>
            </a:r>
            <a:r>
              <a:rPr lang="ru-RU" dirty="0" err="1"/>
              <a:t>Аполлінер</a:t>
            </a:r>
            <a:r>
              <a:rPr lang="ru-RU" dirty="0"/>
              <a:t> писав: «</a:t>
            </a:r>
            <a:r>
              <a:rPr lang="ru-RU" i="1" dirty="0" err="1"/>
              <a:t>Така</a:t>
            </a:r>
            <a:r>
              <a:rPr lang="ru-RU" i="1" dirty="0"/>
              <a:t>, яка вона є,— </a:t>
            </a:r>
            <a:r>
              <a:rPr lang="ru-RU" i="1" dirty="0" err="1"/>
              <a:t>це</a:t>
            </a:r>
            <a:r>
              <a:rPr lang="ru-RU" i="1" dirty="0"/>
              <a:t> книга </a:t>
            </a:r>
            <a:r>
              <a:rPr lang="ru-RU" i="1" dirty="0" err="1"/>
              <a:t>воєнного</a:t>
            </a:r>
            <a:r>
              <a:rPr lang="ru-RU" i="1" dirty="0"/>
              <a:t> часу і </a:t>
            </a:r>
            <a:r>
              <a:rPr lang="ru-RU" i="1" dirty="0" err="1"/>
              <a:t>вміщує</a:t>
            </a:r>
            <a:r>
              <a:rPr lang="ru-RU" i="1" dirty="0"/>
              <a:t> в себе </a:t>
            </a:r>
            <a:r>
              <a:rPr lang="ru-RU" i="1" dirty="0" err="1"/>
              <a:t>життя</a:t>
            </a:r>
            <a:r>
              <a:rPr lang="ru-RU" dirty="0"/>
              <a:t>». </a:t>
            </a:r>
            <a:r>
              <a:rPr lang="ru-RU" dirty="0" err="1"/>
              <a:t>Вірші</a:t>
            </a:r>
            <a:r>
              <a:rPr lang="ru-RU" dirty="0"/>
              <a:t> «Диво </a:t>
            </a:r>
            <a:r>
              <a:rPr lang="ru-RU" dirty="0" err="1"/>
              <a:t>війни</a:t>
            </a:r>
            <a:r>
              <a:rPr lang="ru-RU" dirty="0"/>
              <a:t>», «Є» </a:t>
            </a:r>
            <a:r>
              <a:rPr lang="ru-RU" dirty="0" err="1"/>
              <a:t>передають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страшний</a:t>
            </a:r>
            <a:r>
              <a:rPr lang="ru-RU" dirty="0"/>
              <a:t> </a:t>
            </a:r>
            <a:r>
              <a:rPr lang="ru-RU" dirty="0" err="1"/>
              <a:t>воєнний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і </a:t>
            </a:r>
            <a:r>
              <a:rPr lang="ru-RU" dirty="0" err="1"/>
              <a:t>зрозумів</a:t>
            </a:r>
            <a:r>
              <a:rPr lang="ru-RU" dirty="0"/>
              <a:t> </a:t>
            </a:r>
            <a:r>
              <a:rPr lang="ru-RU" dirty="0" err="1"/>
              <a:t>безглуздя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— </a:t>
            </a:r>
            <a:r>
              <a:rPr lang="ru-RU" dirty="0" err="1"/>
              <a:t>цього</a:t>
            </a:r>
            <a:r>
              <a:rPr lang="ru-RU" dirty="0"/>
              <a:t> «</a:t>
            </a:r>
            <a:r>
              <a:rPr lang="ru-RU" dirty="0" err="1"/>
              <a:t>людожерського</a:t>
            </a:r>
            <a:r>
              <a:rPr lang="ru-RU" dirty="0"/>
              <a:t> </a:t>
            </a:r>
            <a:r>
              <a:rPr lang="ru-RU" dirty="0" err="1"/>
              <a:t>бенкету</a:t>
            </a:r>
            <a:r>
              <a:rPr lang="ru-RU" dirty="0"/>
              <a:t>».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890656" y="-1"/>
            <a:ext cx="5301344" cy="2841171"/>
          </a:xfrm>
          <a:prstGeom prst="rect">
            <a:avLst/>
          </a:prstGeom>
          <a:solidFill>
            <a:srgbClr val="410600">
              <a:alpha val="31000"/>
            </a:srgbClr>
          </a:solidFill>
          <a:ln w="165100" cmpd="thickThin">
            <a:solidFill>
              <a:srgbClr val="4106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err="1" smtClean="0"/>
              <a:t>Вірш</a:t>
            </a:r>
            <a:r>
              <a:rPr lang="ru-RU" dirty="0" smtClean="0"/>
              <a:t> «Диво </a:t>
            </a:r>
            <a:r>
              <a:rPr lang="ru-RU" dirty="0" err="1" smtClean="0"/>
              <a:t>війни</a:t>
            </a:r>
            <a:r>
              <a:rPr lang="ru-RU" dirty="0" smtClean="0"/>
              <a:t>»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«яка </a:t>
            </a:r>
            <a:r>
              <a:rPr lang="ru-RU" dirty="0" err="1" smtClean="0"/>
              <a:t>була</a:t>
            </a:r>
            <a:r>
              <a:rPr lang="ru-RU" dirty="0" smtClean="0"/>
              <a:t> на </a:t>
            </a:r>
            <a:r>
              <a:rPr lang="ru-RU" dirty="0" err="1" smtClean="0"/>
              <a:t>війні</a:t>
            </a:r>
            <a:r>
              <a:rPr lang="ru-RU" dirty="0" smtClean="0"/>
              <a:t>, але </a:t>
            </a:r>
            <a:r>
              <a:rPr lang="ru-RU" dirty="0" err="1" smtClean="0"/>
              <a:t>вміла</a:t>
            </a:r>
            <a:r>
              <a:rPr lang="ru-RU" dirty="0" smtClean="0"/>
              <a:t> бути </a:t>
            </a:r>
            <a:r>
              <a:rPr lang="ru-RU" dirty="0" err="1" smtClean="0"/>
              <a:t>скрізь</a:t>
            </a:r>
            <a:r>
              <a:rPr lang="ru-RU" dirty="0" smtClean="0"/>
              <a:t>». </a:t>
            </a:r>
            <a:r>
              <a:rPr lang="ru-RU" dirty="0" err="1" smtClean="0"/>
              <a:t>Вірш</a:t>
            </a:r>
            <a:r>
              <a:rPr lang="ru-RU" dirty="0" smtClean="0"/>
              <a:t> </a:t>
            </a:r>
            <a:r>
              <a:rPr lang="ru-RU" dirty="0" err="1" smtClean="0"/>
              <a:t>відобразив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світосприйнятті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: для </a:t>
            </a:r>
            <a:r>
              <a:rPr lang="ru-RU" dirty="0" err="1" smtClean="0"/>
              <a:t>нього</a:t>
            </a:r>
            <a:r>
              <a:rPr lang="ru-RU" dirty="0" smtClean="0"/>
              <a:t> все </a:t>
            </a:r>
            <a:r>
              <a:rPr lang="ru-RU" dirty="0" err="1" smtClean="0"/>
              <a:t>розділилось</a:t>
            </a:r>
            <a:r>
              <a:rPr lang="ru-RU" dirty="0" smtClean="0"/>
              <a:t> на мир та </a:t>
            </a:r>
            <a:r>
              <a:rPr lang="ru-RU" dirty="0" err="1" smtClean="0"/>
              <a:t>війну</a:t>
            </a:r>
            <a:r>
              <a:rPr lang="ru-RU" dirty="0" smtClean="0"/>
              <a:t>, і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об'єднати</a:t>
            </a:r>
            <a:r>
              <a:rPr lang="ru-RU" dirty="0" smtClean="0"/>
              <a:t> </a:t>
            </a:r>
            <a:r>
              <a:rPr lang="ru-RU" dirty="0" err="1" smtClean="0"/>
              <a:t>розколотий</a:t>
            </a:r>
            <a:r>
              <a:rPr lang="ru-RU" dirty="0" smtClean="0"/>
              <a:t> </a:t>
            </a:r>
            <a:r>
              <a:rPr lang="ru-RU" dirty="0" err="1" smtClean="0"/>
              <a:t>світ</a:t>
            </a:r>
            <a:r>
              <a:rPr lang="ru-RU" dirty="0" smtClean="0"/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5443" y="0"/>
            <a:ext cx="6738257" cy="3249386"/>
          </a:xfrm>
          <a:prstGeom prst="rect">
            <a:avLst/>
          </a:prstGeom>
          <a:solidFill>
            <a:srgbClr val="B811D5">
              <a:alpha val="31000"/>
            </a:srgbClr>
          </a:solidFill>
          <a:ln w="165100" cmpd="thickThin">
            <a:solidFill>
              <a:srgbClr val="B811D5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/>
              <a:t>У </a:t>
            </a:r>
            <a:r>
              <a:rPr lang="ru-RU" dirty="0" err="1" smtClean="0"/>
              <a:t>вірші</a:t>
            </a:r>
            <a:r>
              <a:rPr lang="ru-RU" dirty="0" smtClean="0"/>
              <a:t> «Є» поет </a:t>
            </a:r>
            <a:r>
              <a:rPr lang="ru-RU" dirty="0" err="1" smtClean="0"/>
              <a:t>називає</a:t>
            </a:r>
            <a:r>
              <a:rPr lang="ru-RU" dirty="0" smtClean="0"/>
              <a:t> все,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в </a:t>
            </a:r>
            <a:r>
              <a:rPr lang="ru-RU" dirty="0" err="1" smtClean="0"/>
              <a:t>теперішній</a:t>
            </a:r>
            <a:r>
              <a:rPr lang="ru-RU" dirty="0" smtClean="0"/>
              <a:t> момент для </a:t>
            </a:r>
            <a:r>
              <a:rPr lang="ru-RU" dirty="0" err="1" smtClean="0"/>
              <a:t>нього</a:t>
            </a:r>
            <a:r>
              <a:rPr lang="ru-RU" dirty="0" smtClean="0"/>
              <a:t> і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, і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модель </a:t>
            </a:r>
            <a:r>
              <a:rPr lang="ru-RU" dirty="0" err="1" smtClean="0"/>
              <a:t>Всесвіту</a:t>
            </a:r>
            <a:r>
              <a:rPr lang="ru-RU" dirty="0" smtClean="0"/>
              <a:t>. </a:t>
            </a:r>
            <a:r>
              <a:rPr lang="ru-RU" dirty="0" err="1" smtClean="0"/>
              <a:t>Аполлінер</a:t>
            </a:r>
            <a:r>
              <a:rPr lang="ru-RU" dirty="0" smtClean="0"/>
              <a:t> </a:t>
            </a:r>
            <a:r>
              <a:rPr lang="ru-RU" dirty="0" err="1" smtClean="0"/>
              <a:t>використовує</a:t>
            </a:r>
            <a:r>
              <a:rPr lang="ru-RU" dirty="0" smtClean="0"/>
              <a:t> </a:t>
            </a:r>
            <a:r>
              <a:rPr lang="ru-RU" dirty="0" err="1" smtClean="0"/>
              <a:t>прийом</a:t>
            </a:r>
            <a:r>
              <a:rPr lang="ru-RU" dirty="0" smtClean="0"/>
              <a:t> </a:t>
            </a:r>
            <a:r>
              <a:rPr lang="ru-RU" dirty="0" err="1" smtClean="0"/>
              <a:t>синтаксичного</a:t>
            </a:r>
            <a:r>
              <a:rPr lang="ru-RU" dirty="0" smtClean="0"/>
              <a:t> </a:t>
            </a:r>
            <a:r>
              <a:rPr lang="ru-RU" dirty="0" err="1" smtClean="0"/>
              <a:t>паралелізму</a:t>
            </a:r>
            <a:r>
              <a:rPr lang="ru-RU" dirty="0" smtClean="0"/>
              <a:t>: </a:t>
            </a:r>
            <a:r>
              <a:rPr lang="ru-RU" dirty="0" err="1" smtClean="0"/>
              <a:t>всі</a:t>
            </a:r>
            <a:r>
              <a:rPr lang="ru-RU" dirty="0" smtClean="0"/>
              <a:t> рядки </a:t>
            </a:r>
            <a:r>
              <a:rPr lang="ru-RU" dirty="0" err="1" smtClean="0"/>
              <a:t>починаються</a:t>
            </a:r>
            <a:r>
              <a:rPr lang="ru-RU" dirty="0" smtClean="0"/>
              <a:t> та </a:t>
            </a:r>
            <a:r>
              <a:rPr lang="ru-RU" dirty="0" err="1" smtClean="0"/>
              <a:t>будуються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.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прийомом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скористаються</a:t>
            </a:r>
            <a:r>
              <a:rPr lang="ru-RU" dirty="0" smtClean="0"/>
              <a:t> </a:t>
            </a:r>
            <a:r>
              <a:rPr lang="ru-RU" dirty="0" err="1" smtClean="0"/>
              <a:t>поети</a:t>
            </a:r>
            <a:r>
              <a:rPr lang="ru-RU" dirty="0" smtClean="0"/>
              <a:t> — </a:t>
            </a:r>
            <a:r>
              <a:rPr lang="ru-RU" dirty="0" err="1" smtClean="0"/>
              <a:t>сюрреалісти</a:t>
            </a:r>
            <a:r>
              <a:rPr lang="ru-RU" dirty="0" smtClean="0"/>
              <a:t> (Поль </a:t>
            </a:r>
            <a:r>
              <a:rPr lang="ru-RU" dirty="0" err="1" smtClean="0"/>
              <a:t>Елюар</a:t>
            </a:r>
            <a:r>
              <a:rPr lang="ru-RU" dirty="0" smtClean="0"/>
              <a:t>, </a:t>
            </a:r>
            <a:r>
              <a:rPr lang="ru-RU" dirty="0" err="1" smtClean="0"/>
              <a:t>Вітезслав</a:t>
            </a:r>
            <a:r>
              <a:rPr lang="ru-RU" dirty="0" smtClean="0"/>
              <a:t> </a:t>
            </a:r>
            <a:r>
              <a:rPr lang="ru-RU" dirty="0" err="1" smtClean="0"/>
              <a:t>Незвал</a:t>
            </a:r>
            <a:r>
              <a:rPr lang="ru-RU" dirty="0" smtClean="0"/>
              <a:t>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890656" y="2968173"/>
            <a:ext cx="5301344" cy="3871685"/>
          </a:xfrm>
          <a:prstGeom prst="rect">
            <a:avLst/>
          </a:prstGeom>
          <a:solidFill>
            <a:srgbClr val="888300">
              <a:alpha val="31000"/>
            </a:srgbClr>
          </a:solidFill>
          <a:ln w="165100" cmpd="thickThin">
            <a:solidFill>
              <a:srgbClr val="8883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вірш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«</a:t>
            </a:r>
            <a:r>
              <a:rPr lang="ru-RU" dirty="0" err="1" smtClean="0"/>
              <a:t>Каліграми</a:t>
            </a:r>
            <a:r>
              <a:rPr lang="ru-RU" dirty="0" smtClean="0"/>
              <a:t>» — «</a:t>
            </a:r>
            <a:r>
              <a:rPr lang="ru-RU" dirty="0" err="1" smtClean="0"/>
              <a:t>Рудоволосій</a:t>
            </a:r>
            <a:r>
              <a:rPr lang="ru-RU" dirty="0" smtClean="0"/>
              <a:t> </a:t>
            </a:r>
            <a:r>
              <a:rPr lang="ru-RU" dirty="0" err="1" smtClean="0"/>
              <a:t>красуні</a:t>
            </a:r>
            <a:r>
              <a:rPr lang="ru-RU" dirty="0" smtClean="0"/>
              <a:t>» — </a:t>
            </a:r>
            <a:r>
              <a:rPr lang="ru-RU" dirty="0" err="1" smtClean="0"/>
              <a:t>сприймається</a:t>
            </a:r>
            <a:r>
              <a:rPr lang="ru-RU" dirty="0" smtClean="0"/>
              <a:t> як </a:t>
            </a:r>
            <a:r>
              <a:rPr lang="ru-RU" dirty="0" err="1" smtClean="0"/>
              <a:t>заповіт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. Перед </a:t>
            </a:r>
            <a:r>
              <a:rPr lang="ru-RU" dirty="0" err="1" smtClean="0"/>
              <a:t>читачем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постає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, яка знала все те, </a:t>
            </a:r>
            <a:r>
              <a:rPr lang="ru-RU" dirty="0" err="1" smtClean="0"/>
              <a:t>що</a:t>
            </a:r>
            <a:r>
              <a:rPr lang="ru-RU" dirty="0" smtClean="0"/>
              <a:t> люди </a:t>
            </a:r>
            <a:r>
              <a:rPr lang="ru-RU" dirty="0" err="1" smtClean="0"/>
              <a:t>можуть</a:t>
            </a:r>
            <a:r>
              <a:rPr lang="ru-RU" dirty="0" smtClean="0"/>
              <a:t> знати про </a:t>
            </a:r>
            <a:r>
              <a:rPr lang="ru-RU" dirty="0" err="1" smtClean="0"/>
              <a:t>життя</a:t>
            </a:r>
            <a:r>
              <a:rPr lang="ru-RU" dirty="0" smtClean="0"/>
              <a:t> і смерть. Поет </a:t>
            </a:r>
            <a:r>
              <a:rPr lang="ru-RU" dirty="0" err="1" smtClean="0"/>
              <a:t>чекає</a:t>
            </a:r>
            <a:r>
              <a:rPr lang="ru-RU" dirty="0" smtClean="0"/>
              <a:t> на </a:t>
            </a:r>
            <a:r>
              <a:rPr lang="ru-RU" dirty="0" err="1" smtClean="0"/>
              <a:t>схід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 — </a:t>
            </a:r>
            <a:r>
              <a:rPr lang="ru-RU" dirty="0" err="1" smtClean="0"/>
              <a:t>палаючого</a:t>
            </a:r>
            <a:r>
              <a:rPr lang="ru-RU" dirty="0" smtClean="0"/>
              <a:t> </a:t>
            </a:r>
            <a:r>
              <a:rPr lang="ru-RU" dirty="0" err="1" smtClean="0"/>
              <a:t>розуму</a:t>
            </a:r>
            <a:r>
              <a:rPr lang="ru-RU" dirty="0" smtClean="0"/>
              <a:t>, а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чекати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кохання</a:t>
            </a:r>
            <a:r>
              <a:rPr lang="ru-RU" dirty="0" smtClean="0"/>
              <a:t>, </a:t>
            </a:r>
            <a:r>
              <a:rPr lang="ru-RU" dirty="0" err="1" smtClean="0"/>
              <a:t>уособлене</a:t>
            </a:r>
            <a:r>
              <a:rPr lang="ru-RU" dirty="0" smtClean="0"/>
              <a:t> в </a:t>
            </a:r>
            <a:r>
              <a:rPr lang="ru-RU" dirty="0" err="1" smtClean="0"/>
              <a:t>рудоволосій</a:t>
            </a:r>
            <a:r>
              <a:rPr lang="ru-RU" dirty="0" smtClean="0"/>
              <a:t> </a:t>
            </a:r>
            <a:r>
              <a:rPr lang="ru-RU" dirty="0" err="1" smtClean="0"/>
              <a:t>красуні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6525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9329" y="3739243"/>
            <a:ext cx="10080172" cy="2677886"/>
          </a:xfrm>
          <a:solidFill>
            <a:srgbClr val="B811D5">
              <a:alpha val="31000"/>
            </a:srgbClr>
          </a:solidFill>
          <a:ln w="165100" cmpd="thickThin">
            <a:solidFill>
              <a:srgbClr val="B811D5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повісті</a:t>
            </a:r>
            <a:r>
              <a:rPr lang="ru-RU" dirty="0"/>
              <a:t> «</a:t>
            </a:r>
            <a:r>
              <a:rPr lang="ru-RU" dirty="0" err="1"/>
              <a:t>Вбивство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» </a:t>
            </a:r>
            <a:r>
              <a:rPr lang="ru-RU" dirty="0" err="1"/>
              <a:t>Аполлінер</a:t>
            </a:r>
            <a:r>
              <a:rPr lang="ru-RU" dirty="0"/>
              <a:t> </a:t>
            </a:r>
            <a:r>
              <a:rPr lang="ru-RU" dirty="0" err="1"/>
              <a:t>передбачив</a:t>
            </a:r>
            <a:r>
              <a:rPr lang="ru-RU" dirty="0"/>
              <a:t> і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трагічну</a:t>
            </a:r>
            <a:r>
              <a:rPr lang="ru-RU" dirty="0"/>
              <a:t> долю. </a:t>
            </a:r>
            <a:r>
              <a:rPr lang="ru-RU" dirty="0" err="1"/>
              <a:t>Жорстока</a:t>
            </a:r>
            <a:r>
              <a:rPr lang="ru-RU" dirty="0"/>
              <a:t> </a:t>
            </a:r>
            <a:r>
              <a:rPr lang="ru-RU" dirty="0" err="1"/>
              <a:t>дійсність</a:t>
            </a:r>
            <a:r>
              <a:rPr lang="ru-RU" dirty="0"/>
              <a:t> </a:t>
            </a:r>
            <a:r>
              <a:rPr lang="ru-RU" dirty="0" err="1"/>
              <a:t>позбавляє</a:t>
            </a:r>
            <a:r>
              <a:rPr lang="ru-RU" dirty="0"/>
              <a:t> героя </a:t>
            </a:r>
            <a:r>
              <a:rPr lang="ru-RU" dirty="0" err="1"/>
              <a:t>повісті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душить </a:t>
            </a:r>
            <a:r>
              <a:rPr lang="ru-RU" dirty="0" err="1"/>
              <a:t>його</a:t>
            </a:r>
            <a:r>
              <a:rPr lang="ru-RU" dirty="0"/>
              <a:t>. «</a:t>
            </a:r>
            <a:r>
              <a:rPr lang="ru-RU" dirty="0" err="1"/>
              <a:t>Здається</a:t>
            </a:r>
            <a:r>
              <a:rPr lang="ru-RU" dirty="0"/>
              <a:t>,— писав поет, повернувшись до Парижа з фронту,— все </a:t>
            </a:r>
            <a:r>
              <a:rPr lang="ru-RU" dirty="0" err="1"/>
              <a:t>загинуло</a:t>
            </a:r>
            <a:r>
              <a:rPr lang="ru-RU" dirty="0"/>
              <a:t> в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нескінченній</a:t>
            </a:r>
            <a:r>
              <a:rPr lang="ru-RU" dirty="0"/>
              <a:t> </a:t>
            </a:r>
            <a:r>
              <a:rPr lang="ru-RU" dirty="0" err="1"/>
              <a:t>катастрофі</a:t>
            </a:r>
            <a:r>
              <a:rPr lang="ru-RU" dirty="0"/>
              <a:t>». Не доживши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до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, ослаблений </a:t>
            </a:r>
            <a:r>
              <a:rPr lang="ru-RU" dirty="0" err="1"/>
              <a:t>пораненням</a:t>
            </a:r>
            <a:r>
              <a:rPr lang="ru-RU" dirty="0"/>
              <a:t> і складною </a:t>
            </a:r>
            <a:r>
              <a:rPr lang="ru-RU" dirty="0" err="1"/>
              <a:t>операцією</a:t>
            </a:r>
            <a:r>
              <a:rPr lang="ru-RU" dirty="0"/>
              <a:t>, </a:t>
            </a:r>
            <a:r>
              <a:rPr lang="ru-RU" dirty="0" err="1"/>
              <a:t>Аполлінер</a:t>
            </a:r>
            <a:r>
              <a:rPr lang="ru-RU" dirty="0"/>
              <a:t> помер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грипу</a:t>
            </a:r>
            <a:r>
              <a:rPr lang="ru-RU" dirty="0"/>
              <a:t> 9 листопада 1918 року.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59329" y="421368"/>
            <a:ext cx="10080172" cy="3154589"/>
          </a:xfrm>
          <a:prstGeom prst="rect">
            <a:avLst/>
          </a:prstGeom>
          <a:solidFill>
            <a:srgbClr val="FD0050">
              <a:alpha val="31000"/>
            </a:srgbClr>
          </a:solidFill>
          <a:ln w="165100" cmpd="thickThin">
            <a:solidFill>
              <a:srgbClr val="FD0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mtClean="0"/>
              <a:t>Гійом Аполлінер писав також прозу: повісті «Рим під владою Борджіа» (1913) і «Три Дон Жуани» (1914), написаний в дусі сюрреалізму роман про війну «Жінка, яка сидить» (видано у 1920 </a:t>
            </a:r>
            <a:r>
              <a:rPr lang="en-US" smtClean="0"/>
              <a:t>p.).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mtClean="0"/>
              <a:t>Твори Гійома Аполлінера українською мовою перекладали П. Тичина, М. Терещенко, Д. Павличко, М.Лукаш та ін.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491788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7571" y="649969"/>
            <a:ext cx="11097986" cy="5652860"/>
          </a:xfrm>
          <a:solidFill>
            <a:srgbClr val="F7A900">
              <a:alpha val="31000"/>
            </a:srgbClr>
          </a:solidFill>
          <a:ln w="165100" cmpd="thickThin">
            <a:solidFill>
              <a:srgbClr val="F7A9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ru-RU" dirty="0" err="1"/>
              <a:t>Творчість</a:t>
            </a: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 err="1"/>
              <a:t>століття</a:t>
            </a:r>
            <a:r>
              <a:rPr lang="ru-RU" dirty="0"/>
              <a:t>: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допомагав</a:t>
            </a:r>
            <a:r>
              <a:rPr lang="ru-RU" dirty="0"/>
              <a:t> </a:t>
            </a:r>
            <a:r>
              <a:rPr lang="ru-RU" dirty="0" err="1"/>
              <a:t>долати</a:t>
            </a:r>
            <a:r>
              <a:rPr lang="ru-RU" dirty="0"/>
              <a:t> </a:t>
            </a:r>
            <a:r>
              <a:rPr lang="ru-RU" dirty="0" err="1"/>
              <a:t>постсимволістську</a:t>
            </a:r>
            <a:r>
              <a:rPr lang="ru-RU" dirty="0"/>
              <a:t> кризу </a:t>
            </a:r>
            <a:r>
              <a:rPr lang="ru-RU" dirty="0" err="1"/>
              <a:t>поетичний</a:t>
            </a:r>
            <a:r>
              <a:rPr lang="ru-RU" dirty="0"/>
              <a:t> </a:t>
            </a:r>
            <a:r>
              <a:rPr lang="ru-RU" dirty="0" err="1"/>
              <a:t>реалізм</a:t>
            </a:r>
            <a:r>
              <a:rPr lang="ru-RU" dirty="0"/>
              <a:t> </a:t>
            </a:r>
            <a:r>
              <a:rPr lang="ru-RU" dirty="0" err="1"/>
              <a:t>віршів</a:t>
            </a: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. </a:t>
            </a:r>
            <a:r>
              <a:rPr lang="ru-RU" dirty="0" err="1"/>
              <a:t>Аполлінер</a:t>
            </a:r>
            <a:r>
              <a:rPr lang="ru-RU" dirty="0"/>
              <a:t> створив </a:t>
            </a:r>
            <a:r>
              <a:rPr lang="ru-RU" dirty="0" err="1"/>
              <a:t>ліричний</a:t>
            </a:r>
            <a:r>
              <a:rPr lang="ru-RU" dirty="0"/>
              <a:t> </a:t>
            </a:r>
            <a:r>
              <a:rPr lang="ru-RU" dirty="0" err="1"/>
              <a:t>епос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 err="1"/>
              <a:t>століття</a:t>
            </a:r>
            <a:r>
              <a:rPr lang="ru-RU" dirty="0"/>
              <a:t>, </a:t>
            </a:r>
            <a:r>
              <a:rPr lang="ru-RU" dirty="0" err="1"/>
              <a:t>поєднавши</a:t>
            </a:r>
            <a:r>
              <a:rPr lang="ru-RU" dirty="0"/>
              <a:t> </a:t>
            </a:r>
            <a:r>
              <a:rPr lang="ru-RU" dirty="0" err="1"/>
              <a:t>глибокий</a:t>
            </a:r>
            <a:r>
              <a:rPr lang="ru-RU" dirty="0"/>
              <a:t> </a:t>
            </a:r>
            <a:r>
              <a:rPr lang="ru-RU" dirty="0" err="1"/>
              <a:t>ліризм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широким </a:t>
            </a:r>
            <a:r>
              <a:rPr lang="ru-RU" dirty="0" err="1"/>
              <a:t>охопленням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. </a:t>
            </a:r>
            <a:r>
              <a:rPr lang="ru-RU" dirty="0" err="1"/>
              <a:t>Політематична</a:t>
            </a:r>
            <a:r>
              <a:rPr lang="ru-RU" dirty="0"/>
              <a:t> </a:t>
            </a:r>
            <a:r>
              <a:rPr lang="ru-RU" dirty="0" err="1"/>
              <a:t>будова</a:t>
            </a:r>
            <a:r>
              <a:rPr lang="ru-RU" dirty="0"/>
              <a:t> </a:t>
            </a:r>
            <a:r>
              <a:rPr lang="ru-RU" dirty="0" err="1"/>
              <a:t>віршів</a:t>
            </a: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поет </a:t>
            </a:r>
            <a:r>
              <a:rPr lang="ru-RU" dirty="0" err="1"/>
              <a:t>паралельно</a:t>
            </a:r>
            <a:r>
              <a:rPr lang="ru-RU" dirty="0"/>
              <a:t> </a:t>
            </a:r>
            <a:r>
              <a:rPr lang="ru-RU" dirty="0" err="1"/>
              <a:t>розвивав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,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несумісних</a:t>
            </a:r>
            <a:r>
              <a:rPr lang="ru-RU" dirty="0"/>
              <a:t> тем, </a:t>
            </a:r>
            <a:r>
              <a:rPr lang="ru-RU" dirty="0" err="1"/>
              <a:t>народжувала</a:t>
            </a:r>
            <a:r>
              <a:rPr lang="ru-RU" dirty="0"/>
              <a:t>, за словами </a:t>
            </a:r>
            <a:r>
              <a:rPr lang="ru-RU" dirty="0" err="1"/>
              <a:t>Незвала</a:t>
            </a:r>
            <a:r>
              <a:rPr lang="ru-RU" dirty="0"/>
              <a:t>, «</a:t>
            </a:r>
            <a:r>
              <a:rPr lang="ru-RU" dirty="0" err="1"/>
              <a:t>чудовий</a:t>
            </a:r>
            <a:r>
              <a:rPr lang="ru-RU" dirty="0"/>
              <a:t> синтез, </a:t>
            </a:r>
            <a:r>
              <a:rPr lang="ru-RU" dirty="0" err="1"/>
              <a:t>який</a:t>
            </a:r>
            <a:r>
              <a:rPr lang="ru-RU" dirty="0"/>
              <a:t> дав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крила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перенесли </a:t>
            </a:r>
            <a:r>
              <a:rPr lang="ru-RU" dirty="0" err="1"/>
              <a:t>поетичне</a:t>
            </a:r>
            <a:r>
              <a:rPr lang="ru-RU" dirty="0"/>
              <a:t> </a:t>
            </a:r>
            <a:r>
              <a:rPr lang="ru-RU" dirty="0" err="1"/>
              <a:t>мистецтво</a:t>
            </a:r>
            <a:r>
              <a:rPr lang="ru-RU" dirty="0"/>
              <a:t> через </a:t>
            </a:r>
            <a:r>
              <a:rPr lang="ru-RU" dirty="0" err="1"/>
              <a:t>кордони</a:t>
            </a:r>
            <a:r>
              <a:rPr lang="ru-RU" dirty="0"/>
              <a:t> </a:t>
            </a:r>
            <a:r>
              <a:rPr lang="ru-RU" dirty="0" err="1"/>
              <a:t>однобокості</a:t>
            </a:r>
            <a:r>
              <a:rPr lang="ru-RU" dirty="0"/>
              <a:t> та </a:t>
            </a:r>
            <a:r>
              <a:rPr lang="ru-RU" dirty="0" err="1"/>
              <a:t>нудьги</a:t>
            </a:r>
            <a:r>
              <a:rPr lang="ru-RU" dirty="0"/>
              <a:t>». </a:t>
            </a:r>
            <a:r>
              <a:rPr lang="ru-RU" dirty="0" err="1"/>
              <a:t>Аполлінер</a:t>
            </a:r>
            <a:r>
              <a:rPr lang="ru-RU" dirty="0"/>
              <a:t> назвав </a:t>
            </a:r>
            <a:r>
              <a:rPr lang="ru-RU" dirty="0" err="1"/>
              <a:t>свій</a:t>
            </a:r>
            <a:r>
              <a:rPr lang="ru-RU" dirty="0"/>
              <a:t> метод </a:t>
            </a:r>
            <a:r>
              <a:rPr lang="ru-RU" dirty="0" err="1"/>
              <a:t>сюрреалізмом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слово — </a:t>
            </a:r>
            <a:r>
              <a:rPr lang="ru-RU" dirty="0" err="1"/>
              <a:t>сюрреалізм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надреалізм</a:t>
            </a:r>
            <a:r>
              <a:rPr lang="ru-RU" dirty="0"/>
              <a:t>) — </a:t>
            </a:r>
            <a:r>
              <a:rPr lang="ru-RU" dirty="0" err="1"/>
              <a:t>підхопили</a:t>
            </a:r>
            <a:r>
              <a:rPr lang="ru-RU" dirty="0"/>
              <a:t> і </a:t>
            </a:r>
            <a:r>
              <a:rPr lang="ru-RU" dirty="0" err="1"/>
              <a:t>витлумачили</a:t>
            </a:r>
            <a:r>
              <a:rPr lang="ru-RU" dirty="0"/>
              <a:t> </a:t>
            </a:r>
            <a:r>
              <a:rPr lang="ru-RU" dirty="0" err="1"/>
              <a:t>по-своєму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покоління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</a:t>
            </a:r>
            <a:r>
              <a:rPr lang="ru-RU" dirty="0" err="1"/>
              <a:t>поетів</a:t>
            </a:r>
            <a:r>
              <a:rPr lang="ru-RU" dirty="0"/>
              <a:t>. </a:t>
            </a:r>
            <a:r>
              <a:rPr lang="ru-RU" dirty="0" err="1"/>
              <a:t>Експерименти</a:t>
            </a: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вірша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ним </a:t>
            </a:r>
            <a:r>
              <a:rPr lang="ru-RU" dirty="0" err="1"/>
              <a:t>складної</a:t>
            </a:r>
            <a:r>
              <a:rPr lang="ru-RU" dirty="0"/>
              <a:t> </a:t>
            </a:r>
            <a:r>
              <a:rPr lang="ru-RU" dirty="0" err="1"/>
              <a:t>асоціативної</a:t>
            </a:r>
            <a:r>
              <a:rPr lang="ru-RU" dirty="0"/>
              <a:t> </a:t>
            </a:r>
            <a:r>
              <a:rPr lang="ru-RU" dirty="0" err="1"/>
              <a:t>образності</a:t>
            </a:r>
            <a:r>
              <a:rPr lang="ru-RU" dirty="0"/>
              <a:t>, </a:t>
            </a:r>
            <a:r>
              <a:rPr lang="ru-RU" dirty="0" err="1"/>
              <a:t>введення</a:t>
            </a:r>
            <a:r>
              <a:rPr lang="ru-RU" dirty="0"/>
              <a:t> в </a:t>
            </a:r>
            <a:r>
              <a:rPr lang="ru-RU" dirty="0" err="1"/>
              <a:t>поезію</a:t>
            </a:r>
            <a:r>
              <a:rPr lang="ru-RU" dirty="0"/>
              <a:t> </a:t>
            </a:r>
            <a:r>
              <a:rPr lang="ru-RU" dirty="0" err="1"/>
              <a:t>непоетичної</a:t>
            </a:r>
            <a:r>
              <a:rPr lang="ru-RU" dirty="0"/>
              <a:t> лексики </a:t>
            </a:r>
            <a:r>
              <a:rPr lang="ru-RU" dirty="0" err="1"/>
              <a:t>відкрили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обрії</a:t>
            </a:r>
            <a:r>
              <a:rPr lang="ru-RU" dirty="0"/>
              <a:t>, </a:t>
            </a:r>
            <a:r>
              <a:rPr lang="ru-RU" dirty="0" err="1"/>
              <a:t>оновили</a:t>
            </a:r>
            <a:r>
              <a:rPr lang="ru-RU" dirty="0"/>
              <a:t> </a:t>
            </a:r>
            <a:r>
              <a:rPr lang="ru-RU" dirty="0" err="1"/>
              <a:t>поетичну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98969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5089" y="1697127"/>
            <a:ext cx="25363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«</a:t>
            </a:r>
            <a:r>
              <a:rPr lang="ru-RU" sz="2000" b="1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Зарізана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голубка й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водограй</a:t>
            </a:r>
            <a:r>
              <a:rPr lang="ru-RU" sz="2000" b="1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»</a:t>
            </a:r>
            <a:endParaRPr lang="uk-UA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932" y="0"/>
            <a:ext cx="3644782" cy="691964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5089" y="1697127"/>
            <a:ext cx="2824843" cy="866459"/>
          </a:xfrm>
          <a:prstGeom prst="rect">
            <a:avLst/>
          </a:prstGeom>
          <a:solidFill>
            <a:srgbClr val="F7A900">
              <a:alpha val="43000"/>
            </a:srgbClr>
          </a:solidFill>
          <a:ln w="85725" cmpd="dbl">
            <a:solidFill>
              <a:srgbClr val="88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6825343" y="614037"/>
            <a:ext cx="4867846" cy="5390194"/>
          </a:xfrm>
          <a:prstGeom prst="rect">
            <a:avLst/>
          </a:prstGeom>
          <a:solidFill>
            <a:srgbClr val="FB2201">
              <a:alpha val="31000"/>
            </a:srgbClr>
          </a:solidFill>
          <a:ln w="165100" cmpd="thickThin">
            <a:solidFill>
              <a:srgbClr val="FB220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Каліграма</a:t>
            </a:r>
            <a:r>
              <a:rPr lang="ru-RU" sz="2800" dirty="0"/>
              <a:t> - </a:t>
            </a:r>
            <a:r>
              <a:rPr lang="ru-RU" sz="2800" dirty="0" err="1"/>
              <a:t>вірш</a:t>
            </a:r>
            <a:r>
              <a:rPr lang="ru-RU" sz="2800" dirty="0"/>
              <a:t>, </a:t>
            </a:r>
            <a:r>
              <a:rPr lang="ru-RU" sz="2800" dirty="0" err="1"/>
              <a:t>записаний</a:t>
            </a:r>
            <a:r>
              <a:rPr lang="ru-RU" sz="2800" dirty="0"/>
              <a:t> у </a:t>
            </a:r>
            <a:r>
              <a:rPr lang="ru-RU" sz="2800" dirty="0" err="1"/>
              <a:t>формі</a:t>
            </a:r>
            <a:r>
              <a:rPr lang="ru-RU" sz="2800" dirty="0"/>
              <a:t> </a:t>
            </a:r>
            <a:r>
              <a:rPr lang="ru-RU" sz="2800" dirty="0" err="1"/>
              <a:t>малюнка</a:t>
            </a:r>
            <a:r>
              <a:rPr lang="ru-RU" sz="2800" dirty="0"/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800" dirty="0"/>
              <a:t>Слово «</a:t>
            </a:r>
            <a:r>
              <a:rPr lang="ru-RU" sz="2800" dirty="0" err="1"/>
              <a:t>каліграма</a:t>
            </a:r>
            <a:r>
              <a:rPr lang="ru-RU" sz="2800" dirty="0"/>
              <a:t>» придумав  </a:t>
            </a:r>
            <a:r>
              <a:rPr lang="ru-RU" sz="2800" dirty="0" err="1"/>
              <a:t>Гійом</a:t>
            </a:r>
            <a:r>
              <a:rPr lang="ru-RU" sz="2800" dirty="0"/>
              <a:t> </a:t>
            </a:r>
            <a:r>
              <a:rPr lang="ru-RU" sz="2800" dirty="0" err="1"/>
              <a:t>Аполлінер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частину</a:t>
            </a:r>
            <a:r>
              <a:rPr lang="ru-RU" sz="2800" dirty="0"/>
              <a:t> </a:t>
            </a:r>
            <a:r>
              <a:rPr lang="ru-RU" sz="2800" dirty="0" err="1"/>
              <a:t>своїх</a:t>
            </a:r>
            <a:r>
              <a:rPr lang="ru-RU" sz="2800" dirty="0"/>
              <a:t> </a:t>
            </a:r>
            <a:r>
              <a:rPr lang="ru-RU" sz="2800" dirty="0" err="1"/>
              <a:t>віршів</a:t>
            </a:r>
            <a:r>
              <a:rPr lang="ru-RU" sz="2800" dirty="0"/>
              <a:t> </a:t>
            </a:r>
            <a:r>
              <a:rPr lang="ru-RU" sz="2800" dirty="0" err="1"/>
              <a:t>виконував</a:t>
            </a:r>
            <a:r>
              <a:rPr lang="ru-RU" sz="2800" dirty="0"/>
              <a:t> у </a:t>
            </a:r>
            <a:r>
              <a:rPr lang="ru-RU" sz="2800" dirty="0" err="1"/>
              <a:t>вигляді</a:t>
            </a:r>
            <a:r>
              <a:rPr lang="ru-RU" sz="2800" dirty="0"/>
              <a:t> </a:t>
            </a:r>
            <a:r>
              <a:rPr lang="ru-RU" sz="2800" dirty="0" err="1"/>
              <a:t>малюнків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складені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слів</a:t>
            </a:r>
            <a:r>
              <a:rPr lang="ru-RU" sz="2800" dirty="0"/>
              <a:t> і </a:t>
            </a:r>
            <a:r>
              <a:rPr lang="ru-RU" sz="2800" dirty="0" err="1"/>
              <a:t>віршів</a:t>
            </a:r>
            <a:r>
              <a:rPr lang="ru-RU" sz="2800" dirty="0"/>
              <a:t> на </a:t>
            </a:r>
            <a:r>
              <a:rPr lang="ru-RU" sz="2800" dirty="0" err="1"/>
              <a:t>певну</a:t>
            </a:r>
            <a:r>
              <a:rPr lang="ru-RU" sz="2800" dirty="0"/>
              <a:t> тему.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Каліграма</a:t>
            </a:r>
            <a:r>
              <a:rPr lang="ru-RU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800" dirty="0"/>
              <a:t>—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графічна</a:t>
            </a:r>
            <a:r>
              <a:rPr lang="ru-RU" sz="2800" dirty="0"/>
              <a:t> загадка, яка </a:t>
            </a:r>
            <a:r>
              <a:rPr lang="ru-RU" sz="2800" dirty="0" err="1"/>
              <a:t>стимулює</a:t>
            </a:r>
            <a:r>
              <a:rPr lang="ru-RU" sz="2800" dirty="0"/>
              <a:t> </a:t>
            </a:r>
            <a:r>
              <a:rPr lang="ru-RU" sz="2800" dirty="0" err="1"/>
              <a:t>образне</a:t>
            </a:r>
            <a:r>
              <a:rPr lang="ru-RU" sz="2800" dirty="0"/>
              <a:t> </a:t>
            </a:r>
            <a:r>
              <a:rPr lang="ru-RU" sz="2800" dirty="0" err="1"/>
              <a:t>мислення</a:t>
            </a:r>
            <a:r>
              <a:rPr lang="ru-RU" sz="2800" dirty="0"/>
              <a:t>, </a:t>
            </a:r>
            <a:r>
              <a:rPr lang="ru-RU" sz="2800" dirty="0" err="1"/>
              <a:t>розвиває</a:t>
            </a:r>
            <a:r>
              <a:rPr lang="ru-RU" sz="2800" dirty="0"/>
              <a:t> </a:t>
            </a:r>
            <a:r>
              <a:rPr lang="ru-RU" sz="2800" dirty="0" err="1"/>
              <a:t>спостережливість</a:t>
            </a:r>
            <a:r>
              <a:rPr lang="ru-RU" sz="2800" dirty="0"/>
              <a:t> і </a:t>
            </a:r>
            <a:r>
              <a:rPr lang="ru-RU" sz="2800" dirty="0" err="1"/>
              <a:t>вміння</a:t>
            </a:r>
            <a:r>
              <a:rPr lang="ru-RU" sz="2800" dirty="0"/>
              <a:t> </a:t>
            </a:r>
            <a:r>
              <a:rPr lang="ru-RU" sz="2800" dirty="0" err="1"/>
              <a:t>концентруватися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9658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673" y="1534886"/>
            <a:ext cx="78050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9600" b="1" i="0" spc="50" dirty="0" smtClean="0">
                <a:ln w="9525" cmpd="sng">
                  <a:solidFill>
                    <a:srgbClr val="410600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Ґійом </a:t>
            </a:r>
          </a:p>
          <a:p>
            <a:pPr algn="ctr"/>
            <a:r>
              <a:rPr lang="uk-UA" sz="9600" b="1" i="0" spc="50" dirty="0" smtClean="0">
                <a:ln w="9525" cmpd="sng">
                  <a:solidFill>
                    <a:srgbClr val="410600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Аполлінер</a:t>
            </a:r>
            <a:endParaRPr lang="uk-UA" sz="9600" b="1" i="0" spc="50" dirty="0">
              <a:ln w="9525" cmpd="sng">
                <a:solidFill>
                  <a:srgbClr val="410600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7349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30496" y="109728"/>
            <a:ext cx="6623304" cy="698601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/>
              <a:t>МАРІЯ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танцювала</a:t>
            </a:r>
            <a:r>
              <a:rPr lang="ru-RU" dirty="0"/>
              <a:t> тут малою</a:t>
            </a:r>
            <a:br>
              <a:rPr lang="ru-RU" dirty="0"/>
            </a:br>
            <a:r>
              <a:rPr lang="ru-RU" dirty="0"/>
              <a:t>Меткий </a:t>
            </a:r>
            <a:r>
              <a:rPr lang="ru-RU" dirty="0" err="1"/>
              <a:t>загонистий</a:t>
            </a:r>
            <a:r>
              <a:rPr lang="ru-RU" dirty="0"/>
              <a:t> </a:t>
            </a:r>
            <a:r>
              <a:rPr lang="ru-RU" dirty="0" err="1"/>
              <a:t>матльот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затанцюєш</a:t>
            </a:r>
            <a:r>
              <a:rPr lang="ru-RU" dirty="0"/>
              <a:t> і старою</a:t>
            </a:r>
            <a:br>
              <a:rPr lang="ru-RU" dirty="0"/>
            </a:br>
            <a:r>
              <a:rPr lang="ru-RU" dirty="0" err="1"/>
              <a:t>Задзвонять</a:t>
            </a:r>
            <a:r>
              <a:rPr lang="ru-RU" dirty="0"/>
              <a:t> </a:t>
            </a:r>
            <a:r>
              <a:rPr lang="ru-RU" dirty="0" err="1"/>
              <a:t>дзвони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ульот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Коли ж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вернешся</a:t>
            </a:r>
            <a:r>
              <a:rPr lang="ru-RU" dirty="0"/>
              <a:t> </a:t>
            </a:r>
            <a:r>
              <a:rPr lang="ru-RU" dirty="0" err="1"/>
              <a:t>Маріє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Навколо</a:t>
            </a:r>
            <a:r>
              <a:rPr lang="ru-RU" dirty="0"/>
              <a:t> маски </a:t>
            </a:r>
            <a:r>
              <a:rPr lang="ru-RU" dirty="0" err="1"/>
              <a:t>мовчазні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 </a:t>
            </a:r>
            <a:r>
              <a:rPr lang="ru-RU" dirty="0" err="1"/>
              <a:t>музика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далека</a:t>
            </a:r>
            <a:br>
              <a:rPr lang="ru-RU" dirty="0"/>
            </a:br>
            <a:r>
              <a:rPr lang="ru-RU" dirty="0" err="1"/>
              <a:t>Мов</a:t>
            </a:r>
            <a:r>
              <a:rPr lang="ru-RU" dirty="0"/>
              <a:t> з неба </a:t>
            </a:r>
            <a:r>
              <a:rPr lang="ru-RU" dirty="0" err="1"/>
              <a:t>ангелів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Любити</a:t>
            </a:r>
            <a:r>
              <a:rPr lang="ru-RU" dirty="0"/>
              <a:t> хочу вас але </a:t>
            </a:r>
            <a:r>
              <a:rPr lang="ru-RU" dirty="0" err="1"/>
              <a:t>любити</a:t>
            </a:r>
            <a:r>
              <a:rPr lang="ru-RU" dirty="0"/>
              <a:t> </a:t>
            </a:r>
            <a:r>
              <a:rPr lang="ru-RU" dirty="0" err="1"/>
              <a:t>злегка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Так </a:t>
            </a:r>
            <a:r>
              <a:rPr lang="ru-RU" dirty="0" err="1"/>
              <a:t>тужно</a:t>
            </a:r>
            <a:r>
              <a:rPr lang="ru-RU" dirty="0"/>
              <a:t> й </a:t>
            </a:r>
            <a:r>
              <a:rPr lang="ru-RU" dirty="0" err="1"/>
              <a:t>радісно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Йдуть</a:t>
            </a:r>
            <a:r>
              <a:rPr lang="ru-RU" dirty="0"/>
              <a:t> </a:t>
            </a:r>
            <a:r>
              <a:rPr lang="ru-RU" dirty="0" err="1"/>
              <a:t>вівці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сніжок</a:t>
            </a:r>
            <a:r>
              <a:rPr lang="ru-RU" dirty="0"/>
              <a:t> </a:t>
            </a:r>
            <a:r>
              <a:rPr lang="ru-RU" dirty="0" err="1"/>
              <a:t>лапатий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срібло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то руно</a:t>
            </a:r>
            <a:br>
              <a:rPr lang="ru-RU" dirty="0"/>
            </a:br>
            <a:r>
              <a:rPr lang="ru-RU" dirty="0" err="1"/>
              <a:t>Ідуть</a:t>
            </a:r>
            <a:r>
              <a:rPr lang="ru-RU" dirty="0"/>
              <a:t> по </a:t>
            </a:r>
            <a:r>
              <a:rPr lang="ru-RU" dirty="0" err="1"/>
              <a:t>вулиці</a:t>
            </a:r>
            <a:r>
              <a:rPr lang="ru-RU" dirty="0"/>
              <a:t> </a:t>
            </a:r>
            <a:r>
              <a:rPr lang="ru-RU" dirty="0" err="1"/>
              <a:t>солдати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Чом</a:t>
            </a:r>
            <a:r>
              <a:rPr lang="ru-RU" dirty="0"/>
              <a:t> не дано так як давно</a:t>
            </a:r>
            <a:br>
              <a:rPr lang="ru-RU" dirty="0"/>
            </a:b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змінне</a:t>
            </a:r>
            <a:r>
              <a:rPr lang="ru-RU" dirty="0"/>
              <a:t> </a:t>
            </a:r>
            <a:r>
              <a:rPr lang="ru-RU" dirty="0" err="1"/>
              <a:t>серце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I </a:t>
            </a:r>
            <a:r>
              <a:rPr lang="ru-RU" dirty="0" err="1"/>
              <a:t>кучері</a:t>
            </a:r>
            <a:r>
              <a:rPr lang="ru-RU" dirty="0"/>
              <a:t> </a:t>
            </a:r>
            <a:r>
              <a:rPr lang="ru-RU" dirty="0" err="1"/>
              <a:t>кохані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</a:t>
            </a:r>
            <a:r>
              <a:rPr lang="ru-RU" dirty="0" err="1"/>
              <a:t>чиї</a:t>
            </a:r>
            <a:r>
              <a:rPr lang="ru-RU" dirty="0"/>
              <a:t> вони </a:t>
            </a:r>
            <a:r>
              <a:rPr lang="ru-RU" dirty="0" err="1"/>
              <a:t>потраплять</a:t>
            </a:r>
            <a:r>
              <a:rPr lang="ru-RU" dirty="0"/>
              <a:t> руки</a:t>
            </a:r>
            <a:br>
              <a:rPr lang="ru-RU" dirty="0"/>
            </a:br>
            <a:r>
              <a:rPr lang="ru-RU" dirty="0" err="1"/>
              <a:t>В'юнкі</a:t>
            </a:r>
            <a:r>
              <a:rPr lang="ru-RU" dirty="0"/>
              <a:t> на </a:t>
            </a:r>
            <a:r>
              <a:rPr lang="ru-RU" dirty="0" err="1"/>
              <a:t>морі</a:t>
            </a:r>
            <a:r>
              <a:rPr lang="ru-RU" dirty="0"/>
              <a:t> </a:t>
            </a:r>
            <a:r>
              <a:rPr lang="ru-RU" dirty="0" err="1"/>
              <a:t>баранці</a:t>
            </a:r>
            <a:r>
              <a:rPr lang="ru-RU" dirty="0"/>
              <a:t/>
            </a:r>
            <a:br>
              <a:rPr lang="ru-RU" dirty="0"/>
            </a:br>
            <a:r>
              <a:rPr lang="en-US" dirty="0"/>
              <a:t>I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твої</a:t>
            </a:r>
            <a:r>
              <a:rPr lang="ru-RU" dirty="0"/>
              <a:t> </a:t>
            </a:r>
            <a:r>
              <a:rPr lang="ru-RU" dirty="0" err="1"/>
              <a:t>кохані</a:t>
            </a:r>
            <a:r>
              <a:rPr lang="ru-RU" dirty="0"/>
              <a:t> руки</a:t>
            </a:r>
            <a:br>
              <a:rPr lang="ru-RU" dirty="0"/>
            </a:br>
            <a:r>
              <a:rPr lang="ru-RU" dirty="0" err="1"/>
              <a:t>Осіннє</a:t>
            </a:r>
            <a:r>
              <a:rPr lang="ru-RU" dirty="0"/>
              <a:t> </a:t>
            </a:r>
            <a:r>
              <a:rPr lang="ru-RU" dirty="0" err="1"/>
              <a:t>листя</a:t>
            </a:r>
            <a:r>
              <a:rPr lang="ru-RU" dirty="0"/>
              <a:t> на </a:t>
            </a:r>
            <a:r>
              <a:rPr lang="ru-RU" dirty="0" err="1"/>
              <a:t>ріці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Над </a:t>
            </a:r>
            <a:r>
              <a:rPr lang="ru-RU" dirty="0" err="1"/>
              <a:t>Сеною</a:t>
            </a:r>
            <a:r>
              <a:rPr lang="ru-RU" dirty="0"/>
              <a:t> так любо </a:t>
            </a:r>
            <a:r>
              <a:rPr lang="ru-RU" dirty="0" err="1"/>
              <a:t>йдеться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З старою книжкою в руках</a:t>
            </a:r>
            <a:br>
              <a:rPr lang="ru-RU" dirty="0"/>
            </a:br>
            <a:r>
              <a:rPr lang="ru-RU" dirty="0"/>
              <a:t>Журба з </a:t>
            </a:r>
            <a:r>
              <a:rPr lang="ru-RU" dirty="0" err="1"/>
              <a:t>рікою</a:t>
            </a:r>
            <a:r>
              <a:rPr lang="ru-RU" dirty="0"/>
              <a:t> </a:t>
            </a:r>
            <a:r>
              <a:rPr lang="ru-RU" dirty="0" err="1"/>
              <a:t>рівно</a:t>
            </a:r>
            <a:r>
              <a:rPr lang="ru-RU" dirty="0"/>
              <a:t> </a:t>
            </a:r>
            <a:r>
              <a:rPr lang="ru-RU" dirty="0" err="1"/>
              <a:t>ллється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Тече</a:t>
            </a:r>
            <a:r>
              <a:rPr lang="ru-RU" dirty="0"/>
              <a:t> </a:t>
            </a:r>
            <a:r>
              <a:rPr lang="ru-RU" dirty="0" err="1"/>
              <a:t>тече</a:t>
            </a:r>
            <a:r>
              <a:rPr lang="ru-RU" dirty="0"/>
              <a:t> й не </a:t>
            </a:r>
            <a:r>
              <a:rPr lang="ru-RU" dirty="0" err="1"/>
              <a:t>витіка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Коли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тждень</a:t>
            </a:r>
            <a:r>
              <a:rPr lang="ru-RU" dirty="0"/>
              <a:t> той </a:t>
            </a:r>
            <a:r>
              <a:rPr lang="ru-RU" dirty="0" err="1"/>
              <a:t>минає</a:t>
            </a:r>
            <a:endParaRPr lang="ru-RU" dirty="0"/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CB"/>
              </a:clrFrom>
              <a:clrTo>
                <a:srgbClr val="FFFFC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91" y="310409"/>
            <a:ext cx="5045393" cy="636642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21562" y="0"/>
            <a:ext cx="2841171" cy="571500"/>
          </a:xfrm>
          <a:prstGeom prst="rect">
            <a:avLst/>
          </a:prstGeom>
          <a:solidFill>
            <a:srgbClr val="FD0050">
              <a:alpha val="43000"/>
            </a:srgbClr>
          </a:solidFill>
          <a:ln w="85725" cmpd="dbl">
            <a:solidFill>
              <a:srgbClr val="B811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7755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9873" y="428918"/>
            <a:ext cx="3906367" cy="19082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Последний из могикан </a:t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/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Последний из могикан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82" y="1026904"/>
            <a:ext cx="6904012" cy="483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994" y="945455"/>
            <a:ext cx="4231222" cy="569099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7882400" y="107404"/>
            <a:ext cx="3487173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Каліграма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«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Ейфелева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вежа»</a:t>
            </a:r>
            <a:endParaRPr lang="uk-UA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79873" y="373955"/>
            <a:ext cx="2841171" cy="571500"/>
          </a:xfrm>
          <a:prstGeom prst="rect">
            <a:avLst/>
          </a:prstGeom>
          <a:solidFill>
            <a:srgbClr val="F7A900">
              <a:alpha val="43000"/>
            </a:srgbClr>
          </a:solidFill>
          <a:ln w="85725" cmpd="dbl">
            <a:solidFill>
              <a:srgbClr val="88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7500258" y="72797"/>
            <a:ext cx="4093028" cy="712243"/>
          </a:xfrm>
          <a:prstGeom prst="rect">
            <a:avLst/>
          </a:prstGeom>
          <a:solidFill>
            <a:srgbClr val="00B050">
              <a:alpha val="43000"/>
            </a:srgbClr>
          </a:solidFill>
          <a:ln w="85725" cmpd="dbl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7316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 flipH="1">
            <a:off x="540883" y="0"/>
            <a:ext cx="2502844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Страшный боксёр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Страшный боксер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01" y="449386"/>
            <a:ext cx="3402828" cy="631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37887" y="0"/>
            <a:ext cx="1347103" cy="19389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Дерево </a:t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Дерево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910" y="287329"/>
            <a:ext cx="3753218" cy="6474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620271" y="0"/>
            <a:ext cx="3346869" cy="252376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Странный четырёхугольный дом</a:t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/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Странный четырехугольный дом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739" y="1532238"/>
            <a:ext cx="5475864" cy="456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91886" y="0"/>
            <a:ext cx="2841171" cy="571500"/>
          </a:xfrm>
          <a:prstGeom prst="rect">
            <a:avLst/>
          </a:prstGeom>
          <a:solidFill>
            <a:srgbClr val="F7A900">
              <a:alpha val="43000"/>
            </a:srgbClr>
          </a:solidFill>
          <a:ln w="85725" cmpd="dbl">
            <a:solidFill>
              <a:srgbClr val="88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7675869" y="57977"/>
            <a:ext cx="3291271" cy="808088"/>
          </a:xfrm>
          <a:prstGeom prst="rect">
            <a:avLst/>
          </a:prstGeom>
          <a:solidFill>
            <a:srgbClr val="FB2201">
              <a:alpha val="43000"/>
            </a:srgbClr>
          </a:solidFill>
          <a:ln w="85725" cmpd="dbl">
            <a:solidFill>
              <a:srgbClr val="FB22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Прямоугольник 11"/>
          <p:cNvSpPr/>
          <p:nvPr/>
        </p:nvSpPr>
        <p:spPr>
          <a:xfrm>
            <a:off x="3556239" y="17864"/>
            <a:ext cx="2841171" cy="571500"/>
          </a:xfrm>
          <a:prstGeom prst="rect">
            <a:avLst/>
          </a:prstGeom>
          <a:solidFill>
            <a:srgbClr val="64A3C8">
              <a:alpha val="43000"/>
            </a:srgbClr>
          </a:solidFill>
          <a:ln w="85725" cmpd="dbl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642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7186" y="865415"/>
            <a:ext cx="10515600" cy="5110842"/>
          </a:xfrm>
          <a:solidFill>
            <a:srgbClr val="F7A900">
              <a:alpha val="31000"/>
            </a:srgbClr>
          </a:solidFill>
          <a:ln w="165100" cmpd="thickThin">
            <a:solidFill>
              <a:srgbClr val="F7A900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Майбутній</a:t>
            </a:r>
            <a:r>
              <a:rPr lang="ru-RU" dirty="0" smtClean="0"/>
              <a:t> </a:t>
            </a:r>
            <a:r>
              <a:rPr lang="ru-RU" dirty="0"/>
              <a:t>поет </a:t>
            </a:r>
            <a:r>
              <a:rPr lang="ru-RU" dirty="0" err="1"/>
              <a:t>народився</a:t>
            </a:r>
            <a:r>
              <a:rPr lang="ru-RU" dirty="0"/>
              <a:t> 26 </a:t>
            </a:r>
            <a:r>
              <a:rPr lang="ru-RU" dirty="0" err="1"/>
              <a:t>серпня</a:t>
            </a:r>
            <a:r>
              <a:rPr lang="ru-RU" dirty="0"/>
              <a:t> 1880 р. у </a:t>
            </a:r>
            <a:r>
              <a:rPr lang="ru-RU" dirty="0" err="1"/>
              <a:t>Римі</a:t>
            </a:r>
            <a:r>
              <a:rPr lang="ru-RU" dirty="0"/>
              <a:t> й за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потому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зареєстрований</a:t>
            </a:r>
            <a:r>
              <a:rPr lang="ru-RU" dirty="0"/>
              <a:t> як 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невідомих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ru-RU" dirty="0"/>
              <a:t>. </a:t>
            </a:r>
            <a:r>
              <a:rPr lang="ru-RU" dirty="0" err="1"/>
              <a:t>Пізніше</a:t>
            </a:r>
            <a:r>
              <a:rPr lang="ru-RU" dirty="0"/>
              <a:t> хлопчика </a:t>
            </a:r>
            <a:r>
              <a:rPr lang="ru-RU" dirty="0" err="1"/>
              <a:t>визнала</a:t>
            </a:r>
            <a:r>
              <a:rPr lang="ru-RU" dirty="0"/>
              <a:t> </a:t>
            </a:r>
            <a:r>
              <a:rPr lang="ru-RU" dirty="0" err="1"/>
              <a:t>матір</a:t>
            </a:r>
            <a:r>
              <a:rPr lang="ru-RU" dirty="0"/>
              <a:t> - </a:t>
            </a:r>
            <a:r>
              <a:rPr lang="ru-RU" dirty="0" err="1"/>
              <a:t>Анжеліка</a:t>
            </a:r>
            <a:r>
              <a:rPr lang="ru-RU" dirty="0"/>
              <a:t> </a:t>
            </a:r>
            <a:r>
              <a:rPr lang="ru-RU" dirty="0" err="1"/>
              <a:t>Костровицька</a:t>
            </a:r>
            <a:r>
              <a:rPr lang="ru-RU" dirty="0"/>
              <a:t>, </a:t>
            </a:r>
            <a:r>
              <a:rPr lang="ru-RU" dirty="0" err="1"/>
              <a:t>російська</a:t>
            </a:r>
            <a:r>
              <a:rPr lang="ru-RU" dirty="0"/>
              <a:t> </a:t>
            </a:r>
            <a:r>
              <a:rPr lang="ru-RU" dirty="0" err="1"/>
              <a:t>піддана</a:t>
            </a:r>
            <a:r>
              <a:rPr lang="ru-RU" dirty="0"/>
              <a:t> і полька за </a:t>
            </a:r>
            <a:r>
              <a:rPr lang="ru-RU" dirty="0" err="1"/>
              <a:t>походженням</a:t>
            </a:r>
            <a:r>
              <a:rPr lang="ru-RU" dirty="0"/>
              <a:t>, яка за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 втекла з дому з </a:t>
            </a:r>
            <a:r>
              <a:rPr lang="ru-RU" dirty="0" err="1"/>
              <a:t>італійським</a:t>
            </a:r>
            <a:r>
              <a:rPr lang="ru-RU" dirty="0"/>
              <a:t> </a:t>
            </a:r>
            <a:r>
              <a:rPr lang="ru-RU" dirty="0" err="1"/>
              <a:t>офіцером</a:t>
            </a:r>
            <a:r>
              <a:rPr lang="ru-RU" dirty="0"/>
              <a:t> </a:t>
            </a:r>
            <a:r>
              <a:rPr lang="ru-RU" dirty="0" err="1"/>
              <a:t>Франческо</a:t>
            </a:r>
            <a:r>
              <a:rPr lang="ru-RU" dirty="0"/>
              <a:t> </a:t>
            </a:r>
            <a:r>
              <a:rPr lang="ru-RU" dirty="0" err="1"/>
              <a:t>д'Еспермоном</a:t>
            </a:r>
            <a:r>
              <a:rPr lang="ru-RU" dirty="0"/>
              <a:t>. Як </a:t>
            </a:r>
            <a:r>
              <a:rPr lang="ru-RU" dirty="0" err="1"/>
              <a:t>позашлюбна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r>
              <a:rPr lang="ru-RU" dirty="0"/>
              <a:t>, хлопчик </a:t>
            </a:r>
            <a:r>
              <a:rPr lang="ru-RU" dirty="0" err="1"/>
              <a:t>успадкував</a:t>
            </a:r>
            <a:r>
              <a:rPr lang="ru-RU" dirty="0"/>
              <a:t> </a:t>
            </a:r>
            <a:r>
              <a:rPr lang="ru-RU" dirty="0" err="1"/>
              <a:t>прізвище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та </a:t>
            </a:r>
            <a:r>
              <a:rPr lang="ru-RU" dirty="0" err="1"/>
              <a:t>прізвище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звучало так: </a:t>
            </a:r>
            <a:r>
              <a:rPr lang="ru-RU" dirty="0" err="1"/>
              <a:t>Вільгельм</a:t>
            </a:r>
            <a:r>
              <a:rPr lang="ru-RU" dirty="0"/>
              <a:t>-Альберт-</a:t>
            </a:r>
            <a:r>
              <a:rPr lang="ru-RU" dirty="0" err="1"/>
              <a:t>Володимир</a:t>
            </a:r>
            <a:r>
              <a:rPr lang="ru-RU" dirty="0"/>
              <a:t>-</a:t>
            </a:r>
            <a:r>
              <a:rPr lang="ru-RU" dirty="0" err="1"/>
              <a:t>Олександр-Аполлінарій</a:t>
            </a:r>
            <a:r>
              <a:rPr lang="ru-RU" dirty="0"/>
              <a:t> </a:t>
            </a:r>
            <a:r>
              <a:rPr lang="ru-RU" dirty="0" err="1"/>
              <a:t>Костровицький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0019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0213" y="486230"/>
            <a:ext cx="6155874" cy="5767614"/>
          </a:xfrm>
          <a:solidFill>
            <a:srgbClr val="700AEA">
              <a:alpha val="31000"/>
            </a:srgbClr>
          </a:solidFill>
          <a:ln w="165100" cmpd="thickThin">
            <a:solidFill>
              <a:srgbClr val="700AEA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відбилося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національній</a:t>
            </a:r>
            <a:r>
              <a:rPr lang="ru-RU" dirty="0" smtClean="0"/>
              <a:t> та </a:t>
            </a:r>
            <a:r>
              <a:rPr lang="ru-RU" dirty="0" err="1" smtClean="0"/>
              <a:t>культурній</a:t>
            </a:r>
            <a:r>
              <a:rPr lang="ru-RU" dirty="0" smtClean="0"/>
              <a:t> </a:t>
            </a:r>
            <a:r>
              <a:rPr lang="ru-RU" dirty="0" err="1" smtClean="0"/>
              <a:t>самоідентичності</a:t>
            </a:r>
            <a:r>
              <a:rPr lang="ru-RU" dirty="0" smtClean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Дитячі</a:t>
            </a:r>
            <a:r>
              <a:rPr lang="ru-RU" dirty="0" smtClean="0"/>
              <a:t> та </a:t>
            </a:r>
            <a:r>
              <a:rPr lang="ru-RU" dirty="0" err="1" smtClean="0"/>
              <a:t>юнацькі</a:t>
            </a:r>
            <a:r>
              <a:rPr lang="ru-RU" dirty="0" smtClean="0"/>
              <a:t> роки </a:t>
            </a:r>
            <a:r>
              <a:rPr lang="ru-RU" dirty="0" err="1" smtClean="0"/>
              <a:t>поета</a:t>
            </a:r>
            <a:r>
              <a:rPr lang="ru-RU" dirty="0" smtClean="0"/>
              <a:t> минули на </a:t>
            </a:r>
            <a:r>
              <a:rPr lang="ru-RU" dirty="0" err="1" smtClean="0"/>
              <a:t>європейському</a:t>
            </a:r>
            <a:r>
              <a:rPr lang="ru-RU" dirty="0" smtClean="0"/>
              <a:t> </a:t>
            </a:r>
            <a:r>
              <a:rPr lang="ru-RU" dirty="0" err="1" smtClean="0"/>
              <a:t>півдні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відвідував</a:t>
            </a:r>
            <a:r>
              <a:rPr lang="ru-RU" dirty="0" smtClean="0"/>
              <a:t> </a:t>
            </a:r>
            <a:r>
              <a:rPr lang="ru-RU" dirty="0" err="1" smtClean="0"/>
              <a:t>колежі</a:t>
            </a:r>
            <a:r>
              <a:rPr lang="ru-RU" dirty="0" smtClean="0"/>
              <a:t> у Монако й Каннах, </a:t>
            </a:r>
            <a:r>
              <a:rPr lang="ru-RU" dirty="0" err="1" smtClean="0"/>
              <a:t>пізніше</a:t>
            </a:r>
            <a:r>
              <a:rPr lang="en-US" dirty="0"/>
              <a:t>-</a:t>
            </a:r>
            <a:r>
              <a:rPr lang="ru-RU" dirty="0" err="1" smtClean="0"/>
              <a:t>ліцей</a:t>
            </a:r>
            <a:r>
              <a:rPr lang="ru-RU" dirty="0" smtClean="0"/>
              <a:t> у </a:t>
            </a:r>
            <a:r>
              <a:rPr lang="ru-RU" dirty="0" err="1" smtClean="0"/>
              <a:t>Ніцці</a:t>
            </a:r>
            <a:r>
              <a:rPr lang="ru-RU" dirty="0" smtClean="0"/>
              <a:t>. 1909 р. поет </a:t>
            </a:r>
            <a:r>
              <a:rPr lang="ru-RU" dirty="0" err="1" smtClean="0"/>
              <a:t>надрукував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твори, </a:t>
            </a:r>
            <a:r>
              <a:rPr lang="ru-RU" dirty="0" err="1" smtClean="0"/>
              <a:t>підписавшись</a:t>
            </a:r>
            <a:r>
              <a:rPr lang="ru-RU" dirty="0" smtClean="0"/>
              <a:t> </a:t>
            </a:r>
            <a:r>
              <a:rPr lang="ru-RU" dirty="0" err="1" smtClean="0"/>
              <a:t>Луїзою</a:t>
            </a:r>
            <a:r>
              <a:rPr lang="ru-RU" dirty="0" smtClean="0"/>
              <a:t> </a:t>
            </a:r>
            <a:r>
              <a:rPr lang="ru-RU" dirty="0" err="1" smtClean="0"/>
              <a:t>Лаланн</a:t>
            </a:r>
            <a:r>
              <a:rPr lang="ru-RU" dirty="0" smtClean="0"/>
              <a:t>. </a:t>
            </a:r>
            <a:r>
              <a:rPr lang="ru-RU" dirty="0" err="1" smtClean="0"/>
              <a:t>Уславлене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літературне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«</a:t>
            </a:r>
            <a:r>
              <a:rPr lang="ru-RU" dirty="0" err="1" smtClean="0"/>
              <a:t>Ґійом</a:t>
            </a:r>
            <a:r>
              <a:rPr lang="ru-RU" dirty="0" smtClean="0"/>
              <a:t> </a:t>
            </a:r>
            <a:r>
              <a:rPr lang="ru-RU" dirty="0" err="1" smtClean="0"/>
              <a:t>Аполлінер</a:t>
            </a:r>
            <a:r>
              <a:rPr lang="ru-RU" dirty="0" smtClean="0"/>
              <a:t>» </a:t>
            </a:r>
            <a:r>
              <a:rPr lang="ru-RU" dirty="0" err="1" smtClean="0"/>
              <a:t>народилося</a:t>
            </a:r>
            <a:r>
              <a:rPr lang="ru-RU" dirty="0" smtClean="0"/>
              <a:t> 1902 р.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утворене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французької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(</a:t>
            </a:r>
            <a:r>
              <a:rPr lang="ru-RU" dirty="0" err="1" smtClean="0"/>
              <a:t>Вільгельм</a:t>
            </a:r>
            <a:r>
              <a:rPr lang="ru-RU" dirty="0" smtClean="0"/>
              <a:t>) та </a:t>
            </a:r>
            <a:r>
              <a:rPr lang="ru-RU" dirty="0" err="1" smtClean="0"/>
              <a:t>останнього</a:t>
            </a:r>
            <a:r>
              <a:rPr lang="ru-RU" dirty="0" smtClean="0"/>
              <a:t> (</a:t>
            </a:r>
            <a:r>
              <a:rPr lang="ru-RU" dirty="0" err="1" smtClean="0"/>
              <a:t>Аполлінарій</a:t>
            </a:r>
            <a:r>
              <a:rPr lang="ru-RU" dirty="0" smtClean="0"/>
              <a:t>) </a:t>
            </a:r>
            <a:r>
              <a:rPr lang="ru-RU" dirty="0" err="1" smtClean="0"/>
              <a:t>імен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14" y="486230"/>
            <a:ext cx="3817532" cy="57676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0AEA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648593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6913" y="127453"/>
            <a:ext cx="9394372" cy="6583590"/>
          </a:xfrm>
          <a:solidFill>
            <a:srgbClr val="FB2201">
              <a:alpha val="31000"/>
            </a:srgbClr>
          </a:solidFill>
          <a:ln w="165100" cmpd="thickThin">
            <a:solidFill>
              <a:srgbClr val="FB220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1899 </a:t>
            </a:r>
            <a:r>
              <a:rPr lang="ru-RU" dirty="0"/>
              <a:t>р. </a:t>
            </a:r>
            <a:r>
              <a:rPr lang="ru-RU" dirty="0"/>
              <a:t>родина </a:t>
            </a:r>
            <a:r>
              <a:rPr lang="ru-RU" dirty="0" err="1"/>
              <a:t>Костровицьких</a:t>
            </a:r>
            <a:r>
              <a:rPr lang="ru-RU" dirty="0"/>
              <a:t> </a:t>
            </a:r>
            <a:r>
              <a:rPr lang="ru-RU" dirty="0" err="1"/>
              <a:t>оселилася</a:t>
            </a:r>
            <a:r>
              <a:rPr lang="ru-RU" dirty="0"/>
              <a:t> у </a:t>
            </a:r>
            <a:r>
              <a:rPr lang="ru-RU" dirty="0" err="1"/>
              <a:t>Парижі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роки </a:t>
            </a:r>
            <a:r>
              <a:rPr lang="ru-RU" dirty="0" err="1"/>
              <a:t>життя</a:t>
            </a:r>
            <a:r>
              <a:rPr lang="ru-RU" dirty="0"/>
              <a:t> у </a:t>
            </a:r>
            <a:r>
              <a:rPr lang="ru-RU" dirty="0" err="1"/>
              <a:t>столиці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для </a:t>
            </a:r>
            <a:r>
              <a:rPr lang="ru-RU" dirty="0" err="1"/>
              <a:t>Аполлінера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важкими</a:t>
            </a:r>
            <a:r>
              <a:rPr lang="ru-RU" dirty="0"/>
              <a:t>. </a:t>
            </a:r>
            <a:r>
              <a:rPr lang="ru-RU" dirty="0" err="1"/>
              <a:t>Іноземець</a:t>
            </a:r>
            <a:r>
              <a:rPr lang="ru-RU" dirty="0"/>
              <a:t> без </a:t>
            </a:r>
            <a:r>
              <a:rPr lang="ru-RU" dirty="0" err="1"/>
              <a:t>громадянства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почував</a:t>
            </a:r>
            <a:r>
              <a:rPr lang="ru-RU" dirty="0"/>
              <a:t> себе тут </a:t>
            </a:r>
            <a:r>
              <a:rPr lang="ru-RU" dirty="0" err="1"/>
              <a:t>безправним</a:t>
            </a:r>
            <a:r>
              <a:rPr lang="ru-RU" dirty="0"/>
              <a:t> </a:t>
            </a:r>
            <a:r>
              <a:rPr lang="ru-RU" dirty="0" err="1"/>
              <a:t>чужинцем</a:t>
            </a:r>
            <a:r>
              <a:rPr lang="ru-RU" dirty="0"/>
              <a:t>. </a:t>
            </a:r>
            <a:r>
              <a:rPr lang="ru-RU" dirty="0" err="1"/>
              <a:t>Бідність</a:t>
            </a:r>
            <a:r>
              <a:rPr lang="ru-RU" dirty="0"/>
              <a:t> </a:t>
            </a:r>
            <a:r>
              <a:rPr lang="ru-RU" dirty="0" err="1"/>
              <a:t>змушувала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братися</a:t>
            </a:r>
            <a:r>
              <a:rPr lang="ru-RU" dirty="0"/>
              <a:t> до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r>
              <a:rPr lang="ru-RU" dirty="0" err="1"/>
              <a:t>Довелося</a:t>
            </a:r>
            <a:r>
              <a:rPr lang="ru-RU" dirty="0"/>
              <a:t> бути </a:t>
            </a:r>
            <a:r>
              <a:rPr lang="ru-RU" dirty="0" err="1"/>
              <a:t>навіть</a:t>
            </a:r>
            <a:r>
              <a:rPr lang="ru-RU" dirty="0"/>
              <a:t> «</a:t>
            </a:r>
            <a:r>
              <a:rPr lang="ru-RU" dirty="0" err="1"/>
              <a:t>літературним</a:t>
            </a:r>
            <a:r>
              <a:rPr lang="ru-RU" dirty="0"/>
              <a:t> негром»,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твори,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видавалися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прізвищем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замовників</a:t>
            </a:r>
            <a:r>
              <a:rPr lang="ru-RU" dirty="0"/>
              <a:t>. </a:t>
            </a:r>
            <a:r>
              <a:rPr lang="ru-RU" dirty="0" err="1"/>
              <a:t>Утім</a:t>
            </a:r>
            <a:r>
              <a:rPr lang="ru-RU" dirty="0"/>
              <a:t>, </a:t>
            </a:r>
            <a:r>
              <a:rPr lang="ru-RU" dirty="0" err="1"/>
              <a:t>випадкові</a:t>
            </a:r>
            <a:r>
              <a:rPr lang="ru-RU" dirty="0"/>
              <a:t> </a:t>
            </a:r>
            <a:r>
              <a:rPr lang="ru-RU" dirty="0" err="1"/>
              <a:t>заробітки</a:t>
            </a:r>
            <a:r>
              <a:rPr lang="ru-RU" dirty="0"/>
              <a:t> не </a:t>
            </a:r>
            <a:r>
              <a:rPr lang="ru-RU" dirty="0" err="1"/>
              <a:t>рятували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злиднів</a:t>
            </a:r>
            <a:r>
              <a:rPr lang="ru-RU" dirty="0"/>
              <a:t>. </a:t>
            </a:r>
            <a:r>
              <a:rPr lang="ru-RU" dirty="0" err="1"/>
              <a:t>Відтак</a:t>
            </a:r>
            <a:r>
              <a:rPr lang="ru-RU" dirty="0"/>
              <a:t> </a:t>
            </a:r>
            <a:r>
              <a:rPr lang="ru-RU" dirty="0" err="1"/>
              <a:t>запропоноване</a:t>
            </a:r>
            <a:r>
              <a:rPr lang="ru-RU" dirty="0"/>
              <a:t> 1901 р.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</a:t>
            </a:r>
            <a:r>
              <a:rPr lang="ru-RU" dirty="0" err="1"/>
              <a:t>французької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у </a:t>
            </a:r>
            <a:r>
              <a:rPr lang="ru-RU" dirty="0" err="1"/>
              <a:t>заможній</a:t>
            </a:r>
            <a:r>
              <a:rPr lang="ru-RU" dirty="0"/>
              <a:t>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Міло</a:t>
            </a:r>
            <a:r>
              <a:rPr lang="ru-RU" dirty="0"/>
              <a:t> поет </a:t>
            </a:r>
            <a:r>
              <a:rPr lang="ru-RU" dirty="0" err="1"/>
              <a:t>сприйняв</a:t>
            </a:r>
            <a:r>
              <a:rPr lang="ru-RU" dirty="0"/>
              <a:t> як </a:t>
            </a:r>
            <a:r>
              <a:rPr lang="ru-RU" dirty="0" err="1"/>
              <a:t>подарунок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Спочатку</a:t>
            </a:r>
            <a:r>
              <a:rPr lang="ru-RU" dirty="0"/>
              <a:t> все й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складалося</a:t>
            </a:r>
            <a:r>
              <a:rPr lang="ru-RU" dirty="0"/>
              <a:t> на </a:t>
            </a:r>
            <a:r>
              <a:rPr lang="ru-RU" dirty="0" err="1"/>
              <a:t>краще</a:t>
            </a:r>
            <a:r>
              <a:rPr lang="ru-RU" dirty="0"/>
              <a:t>. Разом з родиною </a:t>
            </a:r>
            <a:r>
              <a:rPr lang="ru-RU" dirty="0" err="1"/>
              <a:t>Міло</a:t>
            </a:r>
            <a:r>
              <a:rPr lang="ru-RU" dirty="0"/>
              <a:t> </a:t>
            </a:r>
            <a:r>
              <a:rPr lang="ru-RU" dirty="0" err="1"/>
              <a:t>Аполлінер</a:t>
            </a:r>
            <a:r>
              <a:rPr lang="ru-RU" dirty="0"/>
              <a:t> </a:t>
            </a:r>
            <a:r>
              <a:rPr lang="ru-RU" dirty="0" err="1"/>
              <a:t>подорожував</a:t>
            </a:r>
            <a:r>
              <a:rPr lang="ru-RU" dirty="0"/>
              <a:t> </a:t>
            </a:r>
            <a:r>
              <a:rPr lang="ru-RU" dirty="0" err="1"/>
              <a:t>Німеччиною</a:t>
            </a:r>
            <a:r>
              <a:rPr lang="ru-RU" dirty="0"/>
              <a:t>, </a:t>
            </a:r>
            <a:r>
              <a:rPr lang="ru-RU" dirty="0" err="1"/>
              <a:t>Австрією</a:t>
            </a:r>
            <a:r>
              <a:rPr lang="ru-RU" dirty="0"/>
              <a:t>, </a:t>
            </a:r>
            <a:r>
              <a:rPr lang="ru-RU" dirty="0" err="1"/>
              <a:t>відвідав</a:t>
            </a:r>
            <a:r>
              <a:rPr lang="ru-RU" dirty="0"/>
              <a:t> Прагу. </a:t>
            </a:r>
            <a:r>
              <a:rPr lang="ru-RU" dirty="0" err="1"/>
              <a:t>Враженнями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подорожей</a:t>
            </a:r>
            <a:r>
              <a:rPr lang="ru-RU" dirty="0"/>
              <a:t> не один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живилася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художня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головною </a:t>
            </a:r>
            <a:r>
              <a:rPr lang="ru-RU" dirty="0" err="1"/>
              <a:t>подією</a:t>
            </a:r>
            <a:r>
              <a:rPr lang="ru-RU" dirty="0"/>
              <a:t> тих </a:t>
            </a:r>
            <a:r>
              <a:rPr lang="ru-RU" dirty="0" err="1"/>
              <a:t>років</a:t>
            </a:r>
            <a:r>
              <a:rPr lang="ru-RU" dirty="0"/>
              <a:t> стало </a:t>
            </a:r>
            <a:r>
              <a:rPr lang="ru-RU" dirty="0" err="1"/>
              <a:t>любовне</a:t>
            </a:r>
            <a:r>
              <a:rPr lang="ru-RU" dirty="0"/>
              <a:t> </a:t>
            </a:r>
            <a:r>
              <a:rPr lang="ru-RU" dirty="0" err="1"/>
              <a:t>потрясіння</a:t>
            </a:r>
            <a:r>
              <a:rPr lang="ru-RU" dirty="0"/>
              <a:t>: </a:t>
            </a:r>
            <a:r>
              <a:rPr lang="ru-RU" dirty="0" err="1"/>
              <a:t>закохавшись</a:t>
            </a:r>
            <a:r>
              <a:rPr lang="ru-RU" dirty="0"/>
              <a:t> в </a:t>
            </a:r>
            <a:r>
              <a:rPr lang="ru-RU" dirty="0" err="1"/>
              <a:t>Анні</a:t>
            </a:r>
            <a:r>
              <a:rPr lang="ru-RU" dirty="0"/>
              <a:t> </a:t>
            </a:r>
            <a:r>
              <a:rPr lang="ru-RU" dirty="0" err="1"/>
              <a:t>Плейден</a:t>
            </a:r>
            <a:r>
              <a:rPr lang="ru-RU" dirty="0"/>
              <a:t>, яка разом з ним служила </a:t>
            </a:r>
            <a:r>
              <a:rPr lang="ru-RU" dirty="0" err="1"/>
              <a:t>гувернанткою</a:t>
            </a:r>
            <a:r>
              <a:rPr lang="ru-RU" dirty="0"/>
              <a:t>, поет </a:t>
            </a:r>
            <a:r>
              <a:rPr lang="ru-RU" dirty="0" err="1"/>
              <a:t>зазнав</a:t>
            </a:r>
            <a:r>
              <a:rPr lang="ru-RU" dirty="0"/>
              <a:t> і </a:t>
            </a:r>
            <a:r>
              <a:rPr lang="ru-RU" dirty="0" err="1"/>
              <a:t>радості</a:t>
            </a:r>
            <a:r>
              <a:rPr lang="ru-RU" dirty="0"/>
              <a:t> сильного </a:t>
            </a:r>
            <a:r>
              <a:rPr lang="ru-RU" dirty="0" err="1"/>
              <a:t>почуття</a:t>
            </a:r>
            <a:r>
              <a:rPr lang="ru-RU" dirty="0"/>
              <a:t>, і болю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усвідомлення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є для </a:t>
            </a:r>
            <a:r>
              <a:rPr lang="ru-RU" dirty="0" err="1"/>
              <a:t>коханої</a:t>
            </a:r>
            <a:r>
              <a:rPr lang="ru-RU" dirty="0"/>
              <a:t> </a:t>
            </a:r>
            <a:r>
              <a:rPr lang="ru-RU" dirty="0" err="1"/>
              <a:t>зайвим</a:t>
            </a:r>
            <a:r>
              <a:rPr lang="ru-RU" dirty="0"/>
              <a:t>, </a:t>
            </a:r>
            <a:r>
              <a:rPr lang="ru-RU" dirty="0" err="1"/>
              <a:t>непотрібним</a:t>
            </a:r>
            <a:r>
              <a:rPr lang="ru-RU" dirty="0"/>
              <a:t>. </a:t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7975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5527" y="849086"/>
            <a:ext cx="5529943" cy="5208814"/>
          </a:xfrm>
          <a:solidFill>
            <a:srgbClr val="888300">
              <a:alpha val="60000"/>
            </a:srgbClr>
          </a:solidFill>
          <a:ln w="165100" cmpd="thickThin">
            <a:solidFill>
              <a:srgbClr val="8883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Невдовзі</a:t>
            </a:r>
            <a:r>
              <a:rPr lang="ru-RU" dirty="0" smtClean="0"/>
              <a:t> </a:t>
            </a:r>
            <a:r>
              <a:rPr lang="ru-RU" dirty="0" err="1"/>
              <a:t>Аполлінер</a:t>
            </a:r>
            <a:r>
              <a:rPr lang="ru-RU" dirty="0"/>
              <a:t> </a:t>
            </a:r>
            <a:r>
              <a:rPr lang="ru-RU" dirty="0" err="1"/>
              <a:t>повернувся</a:t>
            </a:r>
            <a:r>
              <a:rPr lang="ru-RU" dirty="0"/>
              <a:t> до Парижа. Тут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опинився</a:t>
            </a:r>
            <a:r>
              <a:rPr lang="ru-RU" dirty="0"/>
              <a:t> у </a:t>
            </a:r>
            <a:r>
              <a:rPr lang="ru-RU" dirty="0" err="1"/>
              <a:t>вирі</a:t>
            </a:r>
            <a:r>
              <a:rPr lang="ru-RU" dirty="0"/>
              <a:t> </a:t>
            </a:r>
            <a:r>
              <a:rPr lang="ru-RU" dirty="0" err="1"/>
              <a:t>бурхливого</a:t>
            </a:r>
            <a:r>
              <a:rPr lang="ru-RU" dirty="0"/>
              <a:t> культурного </a:t>
            </a:r>
            <a:r>
              <a:rPr lang="ru-RU" dirty="0" err="1"/>
              <a:t>життя</a:t>
            </a:r>
            <a:r>
              <a:rPr lang="ru-RU" dirty="0"/>
              <a:t>. У </a:t>
            </a:r>
            <a:r>
              <a:rPr lang="ru-RU" dirty="0" err="1"/>
              <a:t>театрі</a:t>
            </a:r>
            <a:r>
              <a:rPr lang="ru-RU" dirty="0"/>
              <a:t>, </a:t>
            </a:r>
            <a:r>
              <a:rPr lang="ru-RU" dirty="0" err="1"/>
              <a:t>живописі</a:t>
            </a:r>
            <a:r>
              <a:rPr lang="ru-RU" dirty="0"/>
              <a:t>, </a:t>
            </a:r>
            <a:r>
              <a:rPr lang="ru-RU" dirty="0" err="1"/>
              <a:t>літературі</a:t>
            </a:r>
            <a:r>
              <a:rPr lang="ru-RU" dirty="0"/>
              <a:t>, </a:t>
            </a:r>
            <a:r>
              <a:rPr lang="ru-RU" dirty="0" err="1"/>
              <a:t>музиці</a:t>
            </a:r>
            <a:r>
              <a:rPr lang="ru-RU" dirty="0"/>
              <a:t>, </a:t>
            </a:r>
            <a:r>
              <a:rPr lang="ru-RU" dirty="0" err="1"/>
              <a:t>балеті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панував</a:t>
            </a:r>
            <a:r>
              <a:rPr lang="ru-RU" dirty="0"/>
              <a:t> дух </a:t>
            </a:r>
            <a:r>
              <a:rPr lang="ru-RU" dirty="0" err="1"/>
              <a:t>оновлення</a:t>
            </a:r>
            <a:r>
              <a:rPr lang="ru-RU" dirty="0"/>
              <a:t>. </a:t>
            </a:r>
            <a:r>
              <a:rPr lang="ru-RU" dirty="0" err="1"/>
              <a:t>Постійне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з художником-</a:t>
            </a:r>
            <a:r>
              <a:rPr lang="ru-RU" dirty="0" err="1"/>
              <a:t>кубістом</a:t>
            </a:r>
            <a:r>
              <a:rPr lang="ru-RU" dirty="0"/>
              <a:t> Пабло </a:t>
            </a:r>
            <a:r>
              <a:rPr lang="ru-RU" dirty="0" err="1"/>
              <a:t>Пікассо</a:t>
            </a:r>
            <a:r>
              <a:rPr lang="ru-RU" dirty="0"/>
              <a:t> справило на </a:t>
            </a:r>
            <a:r>
              <a:rPr lang="ru-RU" dirty="0" err="1"/>
              <a:t>поета</a:t>
            </a:r>
            <a:r>
              <a:rPr lang="ru-RU" dirty="0"/>
              <a:t> великий </a:t>
            </a:r>
            <a:r>
              <a:rPr lang="ru-RU" dirty="0" err="1"/>
              <a:t>вплив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713" y="818241"/>
            <a:ext cx="3929744" cy="5239659"/>
          </a:xfrm>
          <a:prstGeom prst="rect">
            <a:avLst/>
          </a:prstGeom>
          <a:ln w="98425">
            <a:solidFill>
              <a:srgbClr val="888300"/>
            </a:solidFill>
          </a:ln>
        </p:spPr>
      </p:pic>
    </p:spTree>
    <p:extLst>
      <p:ext uri="{BB962C8B-B14F-4D97-AF65-F5344CB8AC3E}">
        <p14:creationId xmlns:p14="http://schemas.microsoft.com/office/powerpoint/2010/main" val="2735556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98471" y="212273"/>
            <a:ext cx="7794172" cy="6466114"/>
          </a:xfrm>
          <a:solidFill>
            <a:srgbClr val="64A3C8">
              <a:alpha val="48000"/>
            </a:srgbClr>
          </a:solidFill>
          <a:ln w="165100" cmpd="thickThin">
            <a:solidFill>
              <a:srgbClr val="64A3C8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1911 р. разом з </a:t>
            </a:r>
            <a:r>
              <a:rPr lang="ru-RU" dirty="0" err="1"/>
              <a:t>Пікассо</a:t>
            </a:r>
            <a:r>
              <a:rPr lang="ru-RU" dirty="0"/>
              <a:t> </a:t>
            </a:r>
            <a:r>
              <a:rPr lang="ru-RU" dirty="0" err="1"/>
              <a:t>Аполлінер</a:t>
            </a:r>
            <a:r>
              <a:rPr lang="ru-RU" dirty="0"/>
              <a:t> пережив </a:t>
            </a:r>
            <a:r>
              <a:rPr lang="ru-RU" dirty="0" err="1"/>
              <a:t>сутичку</a:t>
            </a:r>
            <a:r>
              <a:rPr lang="ru-RU" dirty="0"/>
              <a:t> з </a:t>
            </a:r>
            <a:r>
              <a:rPr lang="ru-RU" dirty="0" err="1"/>
              <a:t>французьким</a:t>
            </a:r>
            <a:r>
              <a:rPr lang="ru-RU" dirty="0"/>
              <a:t> законом.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збігу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запідозрили</a:t>
            </a:r>
            <a:r>
              <a:rPr lang="ru-RU" dirty="0"/>
              <a:t> у </a:t>
            </a:r>
            <a:r>
              <a:rPr lang="ru-RU" dirty="0" err="1"/>
              <a:t>причетності</a:t>
            </a:r>
            <a:r>
              <a:rPr lang="ru-RU" dirty="0"/>
              <a:t> до </a:t>
            </a:r>
            <a:r>
              <a:rPr lang="ru-RU" dirty="0" err="1"/>
              <a:t>викрадення</a:t>
            </a:r>
            <a:r>
              <a:rPr lang="ru-RU" dirty="0"/>
              <a:t> з Лувру </a:t>
            </a:r>
            <a:r>
              <a:rPr lang="ru-RU" dirty="0" err="1"/>
              <a:t>картини</a:t>
            </a:r>
            <a:r>
              <a:rPr lang="ru-RU" dirty="0"/>
              <a:t> Леонардо да </a:t>
            </a:r>
            <a:r>
              <a:rPr lang="ru-RU" dirty="0" err="1"/>
              <a:t>Вінчі</a:t>
            </a:r>
            <a:r>
              <a:rPr lang="ru-RU" dirty="0"/>
              <a:t> «Джоконда». </a:t>
            </a:r>
            <a:r>
              <a:rPr lang="ru-RU" dirty="0" err="1"/>
              <a:t>Безпідставність</a:t>
            </a:r>
            <a:r>
              <a:rPr lang="ru-RU" dirty="0"/>
              <a:t> </a:t>
            </a:r>
            <a:r>
              <a:rPr lang="ru-RU" dirty="0" err="1"/>
              <a:t>звинувачення</a:t>
            </a:r>
            <a:r>
              <a:rPr lang="ru-RU" dirty="0"/>
              <a:t> та </a:t>
            </a:r>
            <a:r>
              <a:rPr lang="ru-RU" dirty="0" err="1"/>
              <a:t>протести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</a:t>
            </a:r>
            <a:r>
              <a:rPr lang="ru-RU" dirty="0" err="1"/>
              <a:t>змусили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 </a:t>
            </a:r>
            <a:r>
              <a:rPr lang="ru-RU" dirty="0" err="1"/>
              <a:t>звільнити</a:t>
            </a: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тижневого</a:t>
            </a:r>
            <a:r>
              <a:rPr lang="ru-RU" dirty="0"/>
              <a:t> </a:t>
            </a:r>
            <a:r>
              <a:rPr lang="ru-RU" dirty="0" err="1"/>
              <a:t>ув'язнення</a:t>
            </a:r>
            <a:r>
              <a:rPr lang="ru-RU" dirty="0"/>
              <a:t>, але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перебував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слідством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місяці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неприємна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відбилася</a:t>
            </a:r>
            <a:r>
              <a:rPr lang="ru-RU" dirty="0"/>
              <a:t> у </a:t>
            </a:r>
            <a:r>
              <a:rPr lang="ru-RU" dirty="0" err="1"/>
              <a:t>циклі</a:t>
            </a:r>
            <a:r>
              <a:rPr lang="ru-RU" dirty="0"/>
              <a:t> </a:t>
            </a:r>
            <a:r>
              <a:rPr lang="ru-RU" dirty="0" err="1"/>
              <a:t>віршів</a:t>
            </a:r>
            <a:r>
              <a:rPr lang="ru-RU" dirty="0"/>
              <a:t> «У </a:t>
            </a:r>
            <a:r>
              <a:rPr lang="ru-RU" dirty="0" err="1"/>
              <a:t>в'язниці</a:t>
            </a:r>
            <a:r>
              <a:rPr lang="ru-RU" dirty="0"/>
              <a:t> </a:t>
            </a:r>
            <a:r>
              <a:rPr lang="ru-RU" dirty="0" err="1"/>
              <a:t>Санте</a:t>
            </a:r>
            <a:r>
              <a:rPr lang="ru-RU" dirty="0"/>
              <a:t>», </a:t>
            </a:r>
            <a:r>
              <a:rPr lang="ru-RU" dirty="0" err="1"/>
              <a:t>посилила</a:t>
            </a:r>
            <a:r>
              <a:rPr lang="ru-RU" dirty="0"/>
              <a:t> </a:t>
            </a:r>
            <a:r>
              <a:rPr lang="ru-RU" dirty="0" err="1"/>
              <a:t>притаманне</a:t>
            </a:r>
            <a:r>
              <a:rPr lang="ru-RU" dirty="0"/>
              <a:t> </a:t>
            </a:r>
            <a:r>
              <a:rPr lang="ru-RU" dirty="0" err="1"/>
              <a:t>поетові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беззахисності</a:t>
            </a:r>
            <a:r>
              <a:rPr lang="ru-RU" dirty="0"/>
              <a:t> та </a:t>
            </a:r>
            <a:r>
              <a:rPr lang="ru-RU" dirty="0" err="1"/>
              <a:t>безпритульності</a:t>
            </a:r>
            <a:r>
              <a:rPr lang="ru-RU" dirty="0"/>
              <a:t> .За таких </a:t>
            </a:r>
            <a:r>
              <a:rPr lang="ru-RU" dirty="0" err="1"/>
              <a:t>обставин</a:t>
            </a:r>
            <a:r>
              <a:rPr lang="ru-RU" dirty="0"/>
              <a:t> з новою </a:t>
            </a:r>
            <a:r>
              <a:rPr lang="ru-RU" dirty="0" err="1"/>
              <a:t>гостротою</a:t>
            </a:r>
            <a:r>
              <a:rPr lang="ru-RU" dirty="0"/>
              <a:t> </a:t>
            </a:r>
            <a:r>
              <a:rPr lang="ru-RU" dirty="0" err="1"/>
              <a:t>поставало</a:t>
            </a:r>
            <a:r>
              <a:rPr lang="ru-RU" dirty="0"/>
              <a:t> </a:t>
            </a:r>
            <a:r>
              <a:rPr lang="ru-RU" dirty="0" err="1"/>
              <a:t>старе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. 1911 р. </a:t>
            </a:r>
            <a:r>
              <a:rPr lang="ru-RU" dirty="0" err="1"/>
              <a:t>Аполлінер</a:t>
            </a:r>
            <a:r>
              <a:rPr lang="ru-RU" dirty="0"/>
              <a:t> </a:t>
            </a:r>
            <a:r>
              <a:rPr lang="ru-RU" dirty="0" err="1"/>
              <a:t>звернувся</a:t>
            </a:r>
            <a:r>
              <a:rPr lang="ru-RU" dirty="0"/>
              <a:t> до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інстанцій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проханням</a:t>
            </a:r>
            <a:r>
              <a:rPr lang="ru-RU" dirty="0"/>
              <a:t> про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французького</a:t>
            </a:r>
            <a:r>
              <a:rPr lang="ru-RU" dirty="0"/>
              <a:t> </a:t>
            </a:r>
            <a:r>
              <a:rPr lang="ru-RU" dirty="0" err="1"/>
              <a:t>громадянства</a:t>
            </a:r>
            <a:r>
              <a:rPr lang="ru-RU" dirty="0"/>
              <a:t>, але </a:t>
            </a:r>
            <a:r>
              <a:rPr lang="ru-RU" dirty="0" err="1"/>
              <a:t>дістав</a:t>
            </a:r>
            <a:r>
              <a:rPr lang="ru-RU" dirty="0"/>
              <a:t> </a:t>
            </a:r>
            <a:r>
              <a:rPr lang="ru-RU" dirty="0" err="1"/>
              <a:t>відмову</a:t>
            </a:r>
            <a:r>
              <a:rPr lang="ru-RU" dirty="0"/>
              <a:t>. Драматизм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тодішнього</a:t>
            </a:r>
            <a:r>
              <a:rPr lang="ru-RU" dirty="0"/>
              <a:t> становища </a:t>
            </a:r>
            <a:r>
              <a:rPr lang="ru-RU" dirty="0" err="1"/>
              <a:t>поглиблювався</a:t>
            </a:r>
            <a:r>
              <a:rPr lang="ru-RU" dirty="0"/>
              <a:t> </a:t>
            </a:r>
            <a:r>
              <a:rPr lang="ru-RU" dirty="0" err="1"/>
              <a:t>розривом</a:t>
            </a:r>
            <a:r>
              <a:rPr lang="ru-RU" dirty="0"/>
              <a:t> </a:t>
            </a:r>
            <a:r>
              <a:rPr lang="ru-RU" dirty="0" err="1"/>
              <a:t>любовних</a:t>
            </a:r>
            <a:r>
              <a:rPr lang="ru-RU" dirty="0"/>
              <a:t> </a:t>
            </a:r>
            <a:r>
              <a:rPr lang="ru-RU" dirty="0" err="1"/>
              <a:t>взаємин</a:t>
            </a:r>
            <a:r>
              <a:rPr lang="ru-RU" dirty="0"/>
              <a:t> з </a:t>
            </a:r>
            <a:r>
              <a:rPr lang="ru-RU" dirty="0" err="1"/>
              <a:t>Марі</a:t>
            </a:r>
            <a:r>
              <a:rPr lang="ru-RU" dirty="0"/>
              <a:t> </a:t>
            </a:r>
            <a:r>
              <a:rPr lang="ru-RU" dirty="0" err="1"/>
              <a:t>Лорансен</a:t>
            </a:r>
            <a:r>
              <a:rPr lang="ru-RU" dirty="0"/>
              <a:t> — давно </a:t>
            </a:r>
            <a:r>
              <a:rPr lang="ru-RU" dirty="0" err="1"/>
              <a:t>назрілим</a:t>
            </a:r>
            <a:r>
              <a:rPr lang="ru-RU" dirty="0"/>
              <a:t>, але все одно </a:t>
            </a:r>
            <a:r>
              <a:rPr lang="ru-RU" dirty="0" err="1"/>
              <a:t>болісним</a:t>
            </a:r>
            <a:r>
              <a:rPr lang="ru-RU" dirty="0"/>
              <a:t>. Все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сприймалося</a:t>
            </a:r>
            <a:r>
              <a:rPr lang="ru-RU" dirty="0"/>
              <a:t> </a:t>
            </a:r>
            <a:r>
              <a:rPr lang="ru-RU" dirty="0" err="1"/>
              <a:t>поетом</a:t>
            </a:r>
            <a:r>
              <a:rPr lang="ru-RU" dirty="0"/>
              <a:t> як </a:t>
            </a:r>
            <a:r>
              <a:rPr lang="ru-RU" dirty="0" err="1"/>
              <a:t>численні</a:t>
            </a:r>
            <a:r>
              <a:rPr lang="ru-RU" dirty="0"/>
              <a:t> знаки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невизнаності</a:t>
            </a:r>
            <a:r>
              <a:rPr lang="ru-RU" dirty="0"/>
              <a:t> </a:t>
            </a:r>
            <a:r>
              <a:rPr lang="ru-RU" dirty="0" err="1"/>
              <a:t>світом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5122" name="Picture 2" descr="http://upload.wikimedia.org/wikipedia/commons/9/98/Pablo_picasso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88" y="1493612"/>
            <a:ext cx="3144874" cy="39034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64A3C8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8180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7185" y="571501"/>
            <a:ext cx="10515600" cy="5785077"/>
          </a:xfrm>
          <a:solidFill>
            <a:srgbClr val="F7A900">
              <a:alpha val="56000"/>
            </a:srgbClr>
          </a:solidFill>
          <a:ln w="165100" cmpd="thickThin">
            <a:solidFill>
              <a:srgbClr val="F7A9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/>
              <a:t>період</a:t>
            </a:r>
            <a:r>
              <a:rPr lang="ru-RU" dirty="0"/>
              <a:t>, </a:t>
            </a:r>
            <a:r>
              <a:rPr lang="ru-RU" dirty="0" err="1"/>
              <a:t>затьмарений</a:t>
            </a:r>
            <a:r>
              <a:rPr lang="ru-RU" dirty="0"/>
              <a:t> </a:t>
            </a:r>
            <a:r>
              <a:rPr lang="ru-RU" dirty="0" err="1"/>
              <a:t>неприємними</a:t>
            </a:r>
            <a:r>
              <a:rPr lang="ru-RU" dirty="0"/>
              <a:t> </a:t>
            </a:r>
            <a:r>
              <a:rPr lang="ru-RU" dirty="0" err="1"/>
              <a:t>життєвими</a:t>
            </a:r>
            <a:r>
              <a:rPr lang="ru-RU" dirty="0"/>
              <a:t> </a:t>
            </a:r>
            <a:r>
              <a:rPr lang="ru-RU" dirty="0" err="1"/>
              <a:t>обставинами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,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плідним</a:t>
            </a:r>
            <a:r>
              <a:rPr lang="ru-RU" dirty="0"/>
              <a:t> для </a:t>
            </a:r>
            <a:r>
              <a:rPr lang="ru-RU" dirty="0" err="1"/>
              <a:t>Аполлінера</a:t>
            </a:r>
            <a:r>
              <a:rPr lang="ru-RU" dirty="0"/>
              <a:t> у </a:t>
            </a:r>
            <a:r>
              <a:rPr lang="ru-RU" dirty="0" err="1"/>
              <a:t>плані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самореалізації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1910 р. одна за одною </a:t>
            </a:r>
            <a:r>
              <a:rPr lang="ru-RU" dirty="0" err="1"/>
              <a:t>виходять</a:t>
            </a:r>
            <a:r>
              <a:rPr lang="ru-RU" dirty="0"/>
              <a:t> </a:t>
            </a:r>
            <a:r>
              <a:rPr lang="ru-RU" dirty="0" err="1"/>
              <a:t>збірки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прозових</a:t>
            </a:r>
            <a:r>
              <a:rPr lang="ru-RU" dirty="0"/>
              <a:t> («</a:t>
            </a:r>
            <a:r>
              <a:rPr lang="ru-RU" dirty="0" err="1"/>
              <a:t>Єресіарх</a:t>
            </a:r>
            <a:r>
              <a:rPr lang="ru-RU" dirty="0"/>
              <a:t> і К°») і </a:t>
            </a:r>
            <a:r>
              <a:rPr lang="ru-RU" dirty="0" err="1"/>
              <a:t>поетичних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: «</a:t>
            </a:r>
            <a:r>
              <a:rPr lang="ru-RU" dirty="0" err="1"/>
              <a:t>Звірослов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Почет Орфея» (1911) та «</a:t>
            </a:r>
            <a:r>
              <a:rPr lang="ru-RU" dirty="0" err="1"/>
              <a:t>Алкоголі</a:t>
            </a:r>
            <a:r>
              <a:rPr lang="ru-RU" dirty="0"/>
              <a:t>» (1913).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Перша </a:t>
            </a:r>
            <a:r>
              <a:rPr lang="ru-RU" dirty="0" err="1"/>
              <a:t>світова</a:t>
            </a:r>
            <a:r>
              <a:rPr lang="ru-RU" dirty="0"/>
              <a:t> </a:t>
            </a:r>
            <a:r>
              <a:rPr lang="ru-RU" dirty="0" err="1"/>
              <a:t>війна</a:t>
            </a:r>
            <a:r>
              <a:rPr lang="ru-RU" dirty="0"/>
              <a:t> внесла у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</a:t>
            </a:r>
            <a:r>
              <a:rPr lang="ru-RU" dirty="0" err="1"/>
              <a:t>істотні</a:t>
            </a:r>
            <a:r>
              <a:rPr lang="ru-RU" dirty="0"/>
              <a:t> </a:t>
            </a:r>
            <a:r>
              <a:rPr lang="ru-RU" dirty="0" err="1"/>
              <a:t>корективи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вирушив</a:t>
            </a:r>
            <a:r>
              <a:rPr lang="ru-RU" dirty="0"/>
              <a:t> добровольцем на фронт. До такого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підштовхнули</a:t>
            </a:r>
            <a:r>
              <a:rPr lang="ru-RU" dirty="0"/>
              <a:t> </a:t>
            </a:r>
            <a:r>
              <a:rPr lang="ru-RU" dirty="0" err="1"/>
              <a:t>надія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зброєю</a:t>
            </a:r>
            <a:r>
              <a:rPr lang="ru-RU" dirty="0"/>
              <a:t> в руках </a:t>
            </a:r>
            <a:r>
              <a:rPr lang="ru-RU" dirty="0" err="1"/>
              <a:t>заслужити</a:t>
            </a:r>
            <a:r>
              <a:rPr lang="ru-RU" dirty="0"/>
              <a:t> </a:t>
            </a:r>
            <a:r>
              <a:rPr lang="ru-RU" dirty="0" err="1"/>
              <a:t>французьке</a:t>
            </a:r>
            <a:r>
              <a:rPr lang="ru-RU" dirty="0"/>
              <a:t> </a:t>
            </a:r>
            <a:r>
              <a:rPr lang="ru-RU" dirty="0" err="1"/>
              <a:t>громадянство</a:t>
            </a:r>
            <a:r>
              <a:rPr lang="ru-RU" dirty="0"/>
              <a:t> та </a:t>
            </a:r>
            <a:r>
              <a:rPr lang="ru-RU" dirty="0" err="1"/>
              <a:t>невдала</a:t>
            </a:r>
            <a:r>
              <a:rPr lang="ru-RU" dirty="0"/>
              <a:t> </a:t>
            </a:r>
            <a:r>
              <a:rPr lang="ru-RU" dirty="0" err="1"/>
              <a:t>спроба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 у </a:t>
            </a:r>
            <a:r>
              <a:rPr lang="ru-RU" dirty="0" err="1"/>
              <a:t>коханні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Цього</a:t>
            </a:r>
            <a:r>
              <a:rPr lang="ru-RU" dirty="0"/>
              <a:t> разу </a:t>
            </a:r>
            <a:r>
              <a:rPr lang="ru-RU" dirty="0" err="1"/>
              <a:t>сплеск</a:t>
            </a:r>
            <a:r>
              <a:rPr lang="ru-RU" dirty="0"/>
              <a:t> </a:t>
            </a:r>
            <a:r>
              <a:rPr lang="ru-RU" dirty="0" err="1"/>
              <a:t>любовних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викликаний</a:t>
            </a:r>
            <a:r>
              <a:rPr lang="ru-RU" dirty="0"/>
              <a:t> </a:t>
            </a:r>
            <a:r>
              <a:rPr lang="ru-RU" dirty="0" err="1"/>
              <a:t>Луїзою</a:t>
            </a:r>
            <a:r>
              <a:rPr lang="ru-RU" dirty="0"/>
              <a:t> де </a:t>
            </a:r>
            <a:r>
              <a:rPr lang="ru-RU" dirty="0" err="1"/>
              <a:t>Коліньї-Шатійон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вона </a:t>
            </a:r>
            <a:r>
              <a:rPr lang="ru-RU" dirty="0" err="1"/>
              <a:t>зверхньо</a:t>
            </a:r>
            <a:r>
              <a:rPr lang="ru-RU" dirty="0"/>
              <a:t> </a:t>
            </a:r>
            <a:r>
              <a:rPr lang="ru-RU" dirty="0" err="1"/>
              <a:t>ставилася</a:t>
            </a:r>
            <a:r>
              <a:rPr lang="ru-RU" dirty="0"/>
              <a:t> до </a:t>
            </a:r>
            <a:r>
              <a:rPr lang="ru-RU" dirty="0" err="1"/>
              <a:t>закоханого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.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Аполлінера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участь у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світовій</a:t>
            </a:r>
            <a:r>
              <a:rPr lang="ru-RU" dirty="0"/>
              <a:t> </a:t>
            </a:r>
            <a:r>
              <a:rPr lang="ru-RU" dirty="0" err="1"/>
              <a:t>війні</a:t>
            </a:r>
            <a:r>
              <a:rPr lang="ru-RU" dirty="0"/>
              <a:t> </a:t>
            </a:r>
            <a:r>
              <a:rPr lang="ru-RU" dirty="0" err="1"/>
              <a:t>розтопило</a:t>
            </a:r>
            <a:r>
              <a:rPr lang="ru-RU" dirty="0"/>
              <a:t> </a:t>
            </a:r>
            <a:r>
              <a:rPr lang="ru-RU" dirty="0" err="1"/>
              <a:t>лід</a:t>
            </a:r>
            <a:r>
              <a:rPr lang="ru-RU" dirty="0"/>
              <a:t> у </a:t>
            </a:r>
            <a:r>
              <a:rPr lang="ru-RU" dirty="0" err="1"/>
              <a:t>серці</a:t>
            </a:r>
            <a:r>
              <a:rPr lang="ru-RU" dirty="0"/>
              <a:t> </a:t>
            </a:r>
            <a:r>
              <a:rPr lang="ru-RU" dirty="0" err="1"/>
              <a:t>вередливої</a:t>
            </a:r>
            <a:r>
              <a:rPr lang="ru-RU" dirty="0"/>
              <a:t> аристократки. </a:t>
            </a:r>
            <a:r>
              <a:rPr lang="ru-RU" dirty="0" err="1"/>
              <a:t>Втім</a:t>
            </a:r>
            <a:r>
              <a:rPr lang="ru-RU" dirty="0"/>
              <a:t>, </a:t>
            </a:r>
            <a:r>
              <a:rPr lang="ru-RU" dirty="0" err="1"/>
              <a:t>любовна</a:t>
            </a:r>
            <a:r>
              <a:rPr lang="ru-RU" dirty="0"/>
              <a:t> </a:t>
            </a:r>
            <a:r>
              <a:rPr lang="ru-RU" dirty="0" err="1"/>
              <a:t>ідилія</a:t>
            </a:r>
            <a:r>
              <a:rPr lang="ru-RU" dirty="0"/>
              <a:t> </a:t>
            </a:r>
            <a:r>
              <a:rPr lang="ru-RU" dirty="0" err="1"/>
              <a:t>тривала</a:t>
            </a:r>
            <a:r>
              <a:rPr lang="ru-RU" dirty="0"/>
              <a:t> </a:t>
            </a:r>
            <a:r>
              <a:rPr lang="ru-RU" dirty="0" err="1"/>
              <a:t>недовго</a:t>
            </a:r>
            <a:r>
              <a:rPr lang="ru-RU" dirty="0"/>
              <a:t>. </a:t>
            </a:r>
            <a:r>
              <a:rPr lang="ru-RU" dirty="0" err="1"/>
              <a:t>Останнє</a:t>
            </a:r>
            <a:r>
              <a:rPr lang="ru-RU" dirty="0"/>
              <a:t> </a:t>
            </a:r>
            <a:r>
              <a:rPr lang="ru-RU" dirty="0" err="1"/>
              <a:t>побачення</a:t>
            </a:r>
            <a:r>
              <a:rPr lang="ru-RU" dirty="0"/>
              <a:t> з Лу, яке </a:t>
            </a:r>
            <a:r>
              <a:rPr lang="ru-RU" dirty="0" err="1"/>
              <a:t>відбулося</a:t>
            </a:r>
            <a:r>
              <a:rPr lang="ru-RU" dirty="0"/>
              <a:t> у </a:t>
            </a:r>
            <a:r>
              <a:rPr lang="ru-RU" dirty="0" err="1"/>
              <a:t>Марселі</a:t>
            </a:r>
            <a:r>
              <a:rPr lang="ru-RU" dirty="0"/>
              <a:t> 29 </a:t>
            </a:r>
            <a:r>
              <a:rPr lang="ru-RU" dirty="0" err="1"/>
              <a:t>березня</a:t>
            </a:r>
            <a:r>
              <a:rPr lang="ru-RU" dirty="0"/>
              <a:t> 1915 </a:t>
            </a:r>
            <a:r>
              <a:rPr lang="en-US" dirty="0"/>
              <a:t>p., </a:t>
            </a:r>
            <a:r>
              <a:rPr lang="ru-RU" dirty="0" err="1"/>
              <a:t>розвіяло</a:t>
            </a:r>
            <a:r>
              <a:rPr lang="ru-RU" dirty="0"/>
              <a:t>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ілюзії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. Через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потому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прибув</a:t>
            </a:r>
            <a:r>
              <a:rPr lang="ru-RU" dirty="0"/>
              <a:t> на фронт </a:t>
            </a:r>
            <a:r>
              <a:rPr lang="ru-RU" dirty="0" err="1"/>
              <a:t>рядовим</a:t>
            </a:r>
            <a:r>
              <a:rPr lang="ru-RU" dirty="0"/>
              <a:t> </a:t>
            </a:r>
            <a:r>
              <a:rPr lang="ru-RU" dirty="0" err="1"/>
              <a:t>артилеристом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нещасливого</a:t>
            </a:r>
            <a:r>
              <a:rPr lang="ru-RU" dirty="0"/>
              <a:t> </a:t>
            </a:r>
            <a:r>
              <a:rPr lang="ru-RU" dirty="0" err="1"/>
              <a:t>кохання</a:t>
            </a:r>
            <a:r>
              <a:rPr lang="ru-RU" dirty="0"/>
              <a:t> </a:t>
            </a:r>
            <a:r>
              <a:rPr lang="ru-RU" dirty="0" err="1"/>
              <a:t>надала</a:t>
            </a:r>
            <a:r>
              <a:rPr lang="ru-RU" dirty="0"/>
              <a:t> </a:t>
            </a:r>
            <a:r>
              <a:rPr lang="ru-RU" dirty="0" err="1"/>
              <a:t>поетові</a:t>
            </a:r>
            <a:r>
              <a:rPr lang="ru-RU" dirty="0"/>
              <a:t> потужного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імпульсу</a:t>
            </a:r>
            <a:r>
              <a:rPr lang="ru-RU" dirty="0"/>
              <a:t>, на </a:t>
            </a:r>
            <a:r>
              <a:rPr lang="ru-RU" dirty="0" err="1"/>
              <a:t>хвилі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76 </a:t>
            </a:r>
            <a:r>
              <a:rPr lang="ru-RU" dirty="0" err="1"/>
              <a:t>поетичних</a:t>
            </a:r>
            <a:r>
              <a:rPr lang="ru-RU" dirty="0"/>
              <a:t> «</a:t>
            </a:r>
            <a:r>
              <a:rPr lang="ru-RU" dirty="0" err="1"/>
              <a:t>Послань</a:t>
            </a:r>
            <a:r>
              <a:rPr lang="ru-RU" dirty="0"/>
              <a:t> до Лу» (</a:t>
            </a:r>
            <a:r>
              <a:rPr lang="ru-RU" dirty="0" err="1"/>
              <a:t>збірка</a:t>
            </a:r>
            <a:r>
              <a:rPr lang="ru-RU" dirty="0"/>
              <a:t> «</a:t>
            </a:r>
            <a:r>
              <a:rPr lang="ru-RU" dirty="0" err="1"/>
              <a:t>Тінь</a:t>
            </a:r>
            <a:r>
              <a:rPr lang="ru-RU" dirty="0"/>
              <a:t> </a:t>
            </a:r>
            <a:r>
              <a:rPr lang="ru-RU" dirty="0" err="1"/>
              <a:t>мого</a:t>
            </a:r>
            <a:r>
              <a:rPr lang="ru-RU" dirty="0"/>
              <a:t> </a:t>
            </a:r>
            <a:r>
              <a:rPr lang="ru-RU" dirty="0" err="1"/>
              <a:t>кохання</a:t>
            </a:r>
            <a:r>
              <a:rPr lang="ru-RU" dirty="0"/>
              <a:t>», 1947).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9617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3386"/>
            <a:ext cx="10515600" cy="5213577"/>
          </a:xfrm>
          <a:solidFill>
            <a:srgbClr val="410600">
              <a:alpha val="73000"/>
            </a:srgbClr>
          </a:solidFill>
          <a:ln w="165100" cmpd="thickThin">
            <a:solidFill>
              <a:srgbClr val="4106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bg1"/>
                </a:solidFill>
              </a:rPr>
              <a:t>Фронтове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життя</a:t>
            </a:r>
            <a:r>
              <a:rPr lang="ru-RU" dirty="0">
                <a:solidFill>
                  <a:schemeClr val="bg1"/>
                </a:solidFill>
              </a:rPr>
              <a:t> не </a:t>
            </a:r>
            <a:r>
              <a:rPr lang="ru-RU" dirty="0" err="1">
                <a:solidFill>
                  <a:schemeClr val="bg1"/>
                </a:solidFill>
              </a:rPr>
              <a:t>припинило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творчої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активності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Аполлінера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продовжував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багато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писати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Звісно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війна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була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тією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віссю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навколо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оберталися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поезії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цього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періоду</a:t>
            </a:r>
            <a:r>
              <a:rPr lang="ru-RU" dirty="0">
                <a:solidFill>
                  <a:schemeClr val="bg1"/>
                </a:solidFill>
              </a:rPr>
              <a:t>. Вони </a:t>
            </a:r>
            <a:r>
              <a:rPr lang="ru-RU" dirty="0" err="1">
                <a:solidFill>
                  <a:schemeClr val="bg1"/>
                </a:solidFill>
              </a:rPr>
              <a:t>утворили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основний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зміст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поетичної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збірки</a:t>
            </a:r>
            <a:r>
              <a:rPr lang="ru-RU" dirty="0">
                <a:solidFill>
                  <a:schemeClr val="bg1"/>
                </a:solidFill>
              </a:rPr>
              <a:t> «</a:t>
            </a:r>
            <a:r>
              <a:rPr lang="ru-RU" dirty="0" err="1">
                <a:solidFill>
                  <a:schemeClr val="bg1"/>
                </a:solidFill>
              </a:rPr>
              <a:t>Каліграми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Вірші</a:t>
            </a:r>
            <a:r>
              <a:rPr lang="ru-RU" dirty="0">
                <a:solidFill>
                  <a:schemeClr val="bg1"/>
                </a:solidFill>
              </a:rPr>
              <a:t> Миру та </a:t>
            </a:r>
            <a:r>
              <a:rPr lang="ru-RU" dirty="0" err="1">
                <a:solidFill>
                  <a:schemeClr val="bg1"/>
                </a:solidFill>
              </a:rPr>
              <a:t>Війни</a:t>
            </a:r>
            <a:r>
              <a:rPr lang="ru-RU" dirty="0">
                <a:solidFill>
                  <a:schemeClr val="bg1"/>
                </a:solidFill>
              </a:rPr>
              <a:t>» (1918).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В </a:t>
            </a:r>
            <a:r>
              <a:rPr lang="ru-RU" dirty="0" err="1">
                <a:solidFill>
                  <a:schemeClr val="bg1"/>
                </a:solidFill>
              </a:rPr>
              <a:t>останні</a:t>
            </a:r>
            <a:r>
              <a:rPr lang="ru-RU" dirty="0">
                <a:solidFill>
                  <a:schemeClr val="bg1"/>
                </a:solidFill>
              </a:rPr>
              <a:t> два роки </a:t>
            </a:r>
            <a:r>
              <a:rPr lang="ru-RU" dirty="0" err="1">
                <a:solidFill>
                  <a:schemeClr val="bg1"/>
                </a:solidFill>
              </a:rPr>
              <a:t>життя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здавалося</a:t>
            </a:r>
            <a:r>
              <a:rPr lang="ru-RU" dirty="0">
                <a:solidFill>
                  <a:schemeClr val="bg1"/>
                </a:solidFill>
              </a:rPr>
              <a:t>, почали </a:t>
            </a:r>
            <a:r>
              <a:rPr lang="ru-RU" dirty="0" err="1">
                <a:solidFill>
                  <a:schemeClr val="bg1"/>
                </a:solidFill>
              </a:rPr>
              <a:t>збуватися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заповітні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мрії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поета</a:t>
            </a:r>
            <a:r>
              <a:rPr lang="ru-RU" dirty="0">
                <a:solidFill>
                  <a:schemeClr val="bg1"/>
                </a:solidFill>
              </a:rPr>
              <a:t>. 9 </a:t>
            </a:r>
            <a:r>
              <a:rPr lang="ru-RU" dirty="0" err="1">
                <a:solidFill>
                  <a:schemeClr val="bg1"/>
                </a:solidFill>
              </a:rPr>
              <a:t>березня</a:t>
            </a:r>
            <a:r>
              <a:rPr lang="ru-RU" dirty="0">
                <a:solidFill>
                  <a:schemeClr val="bg1"/>
                </a:solidFill>
              </a:rPr>
              <a:t> 1916 р.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нарешті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отримав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громадянство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Франції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Пощастило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пізнати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взаємне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кохання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Прийшло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Аполлінера</a:t>
            </a:r>
            <a:r>
              <a:rPr lang="ru-RU" dirty="0">
                <a:solidFill>
                  <a:schemeClr val="bg1"/>
                </a:solidFill>
              </a:rPr>
              <a:t> і </a:t>
            </a:r>
            <a:r>
              <a:rPr lang="ru-RU" dirty="0" err="1">
                <a:solidFill>
                  <a:schemeClr val="bg1"/>
                </a:solidFill>
              </a:rPr>
              <a:t>визнання</a:t>
            </a:r>
            <a:r>
              <a:rPr lang="ru-RU" dirty="0">
                <a:solidFill>
                  <a:schemeClr val="bg1"/>
                </a:solidFill>
              </a:rPr>
              <a:t>: </a:t>
            </a:r>
            <a:r>
              <a:rPr lang="ru-RU" dirty="0" err="1">
                <a:solidFill>
                  <a:schemeClr val="bg1"/>
                </a:solidFill>
              </a:rPr>
              <a:t>молоде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покоління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поетів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сприйняло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як метра </a:t>
            </a:r>
            <a:r>
              <a:rPr lang="ru-RU" dirty="0" err="1">
                <a:solidFill>
                  <a:schemeClr val="bg1"/>
                </a:solidFill>
              </a:rPr>
              <a:t>французької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лірики</a:t>
            </a:r>
            <a:r>
              <a:rPr lang="ru-RU" dirty="0">
                <a:solidFill>
                  <a:schemeClr val="bg1"/>
                </a:solidFill>
              </a:rPr>
              <a:t>. На жаль, за </a:t>
            </a:r>
            <a:r>
              <a:rPr lang="ru-RU" dirty="0" err="1">
                <a:solidFill>
                  <a:schemeClr val="bg1"/>
                </a:solidFill>
              </a:rPr>
              <a:t>іронією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Аполлінерові</a:t>
            </a:r>
            <a:r>
              <a:rPr lang="ru-RU" dirty="0">
                <a:solidFill>
                  <a:schemeClr val="bg1"/>
                </a:solidFill>
              </a:rPr>
              <a:t> не </a:t>
            </a:r>
            <a:r>
              <a:rPr lang="ru-RU" dirty="0" err="1">
                <a:solidFill>
                  <a:schemeClr val="bg1"/>
                </a:solidFill>
              </a:rPr>
              <a:t>судилося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насолодитися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дарунками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долі</a:t>
            </a:r>
            <a:r>
              <a:rPr lang="ru-RU" dirty="0">
                <a:solidFill>
                  <a:schemeClr val="bg1"/>
                </a:solidFill>
              </a:rPr>
              <a:t>. Через </a:t>
            </a:r>
            <a:r>
              <a:rPr lang="ru-RU" dirty="0" err="1">
                <a:solidFill>
                  <a:schemeClr val="bg1"/>
                </a:solidFill>
              </a:rPr>
              <a:t>тиждень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після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отримання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французького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громадянства</a:t>
            </a:r>
            <a:r>
              <a:rPr lang="ru-RU" dirty="0">
                <a:solidFill>
                  <a:schemeClr val="bg1"/>
                </a:solidFill>
              </a:rPr>
              <a:t> поет </a:t>
            </a:r>
            <a:r>
              <a:rPr lang="ru-RU" dirty="0" err="1">
                <a:solidFill>
                  <a:schemeClr val="bg1"/>
                </a:solidFill>
              </a:rPr>
              <a:t>був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важко</a:t>
            </a:r>
            <a:r>
              <a:rPr lang="ru-RU" dirty="0">
                <a:solidFill>
                  <a:schemeClr val="bg1"/>
                </a:solidFill>
              </a:rPr>
              <a:t> поранений у голову осколком снаряду. </a:t>
            </a:r>
            <a:r>
              <a:rPr lang="ru-RU" dirty="0" err="1">
                <a:solidFill>
                  <a:schemeClr val="bg1"/>
                </a:solidFill>
              </a:rPr>
              <a:t>Він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вижив</a:t>
            </a:r>
            <a:r>
              <a:rPr lang="ru-RU" dirty="0">
                <a:solidFill>
                  <a:schemeClr val="bg1"/>
                </a:solidFill>
              </a:rPr>
              <a:t>, але </a:t>
            </a:r>
            <a:r>
              <a:rPr lang="ru-RU" dirty="0" err="1">
                <a:solidFill>
                  <a:schemeClr val="bg1"/>
                </a:solidFill>
              </a:rPr>
              <a:t>поранення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підірвало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фізичні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сили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err="1">
                <a:solidFill>
                  <a:schemeClr val="bg1"/>
                </a:solidFill>
              </a:rPr>
              <a:t>Залишившись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Парижі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Аполлінер</a:t>
            </a:r>
            <a:r>
              <a:rPr lang="ru-RU" dirty="0">
                <a:solidFill>
                  <a:schemeClr val="bg1"/>
                </a:solidFill>
              </a:rPr>
              <a:t> брав участь у </a:t>
            </a:r>
            <a:r>
              <a:rPr lang="ru-RU" dirty="0" err="1">
                <a:solidFill>
                  <a:schemeClr val="bg1"/>
                </a:solidFill>
              </a:rPr>
              <a:t>літературному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житті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однак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йому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виснаженому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повільним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одужанням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це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давалося</a:t>
            </a:r>
            <a:r>
              <a:rPr lang="ru-RU" dirty="0">
                <a:solidFill>
                  <a:schemeClr val="bg1"/>
                </a:solidFill>
              </a:rPr>
              <a:t> нелегко. </a:t>
            </a:r>
            <a:r>
              <a:rPr lang="ru-RU" dirty="0" err="1">
                <a:solidFill>
                  <a:schemeClr val="bg1"/>
                </a:solidFill>
              </a:rPr>
              <a:t>Недовго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тривало</a:t>
            </a:r>
            <a:r>
              <a:rPr lang="ru-RU" dirty="0">
                <a:solidFill>
                  <a:schemeClr val="bg1"/>
                </a:solidFill>
              </a:rPr>
              <a:t> й </a:t>
            </a:r>
            <a:r>
              <a:rPr lang="ru-RU" dirty="0" err="1">
                <a:solidFill>
                  <a:schemeClr val="bg1"/>
                </a:solidFill>
              </a:rPr>
              <a:t>щасливе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подружнє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життя</a:t>
            </a:r>
            <a:r>
              <a:rPr lang="ru-RU" dirty="0">
                <a:solidFill>
                  <a:schemeClr val="bg1"/>
                </a:solidFill>
              </a:rPr>
              <a:t>: за </a:t>
            </a:r>
            <a:r>
              <a:rPr lang="ru-RU" dirty="0" err="1">
                <a:solidFill>
                  <a:schemeClr val="bg1"/>
                </a:solidFill>
              </a:rPr>
              <a:t>півроку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після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одруження</a:t>
            </a:r>
            <a:r>
              <a:rPr lang="ru-RU" dirty="0">
                <a:solidFill>
                  <a:schemeClr val="bg1"/>
                </a:solidFill>
              </a:rPr>
              <a:t> 38-річний поет </a:t>
            </a:r>
            <a:r>
              <a:rPr lang="ru-RU" dirty="0" err="1">
                <a:solidFill>
                  <a:schemeClr val="bg1"/>
                </a:solidFill>
              </a:rPr>
              <a:t>раптово</a:t>
            </a:r>
            <a:r>
              <a:rPr lang="ru-RU" dirty="0">
                <a:solidFill>
                  <a:schemeClr val="bg1"/>
                </a:solidFill>
              </a:rPr>
              <a:t> помер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грипу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Це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сталося</a:t>
            </a:r>
            <a:r>
              <a:rPr lang="ru-RU" dirty="0">
                <a:solidFill>
                  <a:schemeClr val="bg1"/>
                </a:solidFill>
              </a:rPr>
              <a:t> 9 листопада 1918 р.</a:t>
            </a:r>
          </a:p>
          <a:p>
            <a:pPr marL="0" indent="0">
              <a:buNone/>
            </a:pPr>
            <a:endParaRPr lang="uk-UA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0491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1681</Words>
  <Application>Microsoft Office PowerPoint</Application>
  <PresentationFormat>Широкоэкранный</PresentationFormat>
  <Paragraphs>58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 Коноваленко</dc:creator>
  <cp:lastModifiedBy>Юля Коноваленко</cp:lastModifiedBy>
  <cp:revision>21</cp:revision>
  <dcterms:created xsi:type="dcterms:W3CDTF">2014-01-24T19:47:17Z</dcterms:created>
  <dcterms:modified xsi:type="dcterms:W3CDTF">2014-01-24T22:23:30Z</dcterms:modified>
</cp:coreProperties>
</file>